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6"/>
  </p:notesMasterIdLst>
  <p:handoutMasterIdLst>
    <p:handoutMasterId r:id="rId198"/>
  </p:handoutMasterIdLst>
  <p:sldIdLst>
    <p:sldId id="256" r:id="rId3"/>
    <p:sldId id="295" r:id="rId4"/>
    <p:sldId id="793" r:id="rId5"/>
    <p:sldId id="1058" r:id="rId7"/>
    <p:sldId id="897" r:id="rId8"/>
    <p:sldId id="900" r:id="rId9"/>
    <p:sldId id="901" r:id="rId10"/>
    <p:sldId id="899" r:id="rId11"/>
    <p:sldId id="898" r:id="rId12"/>
    <p:sldId id="890" r:id="rId13"/>
    <p:sldId id="902" r:id="rId14"/>
    <p:sldId id="1059" r:id="rId15"/>
    <p:sldId id="1070" r:id="rId16"/>
    <p:sldId id="1071" r:id="rId17"/>
    <p:sldId id="1072" r:id="rId18"/>
    <p:sldId id="1061" r:id="rId19"/>
    <p:sldId id="1063" r:id="rId20"/>
    <p:sldId id="903" r:id="rId21"/>
    <p:sldId id="905" r:id="rId22"/>
    <p:sldId id="906" r:id="rId23"/>
    <p:sldId id="1098" r:id="rId24"/>
    <p:sldId id="1099" r:id="rId25"/>
    <p:sldId id="1100" r:id="rId26"/>
    <p:sldId id="1101" r:id="rId27"/>
    <p:sldId id="1102" r:id="rId28"/>
    <p:sldId id="907" r:id="rId29"/>
    <p:sldId id="908" r:id="rId30"/>
    <p:sldId id="911" r:id="rId31"/>
    <p:sldId id="909" r:id="rId32"/>
    <p:sldId id="912" r:id="rId33"/>
    <p:sldId id="913" r:id="rId34"/>
    <p:sldId id="1012" r:id="rId35"/>
    <p:sldId id="914" r:id="rId36"/>
    <p:sldId id="910" r:id="rId37"/>
    <p:sldId id="915" r:id="rId38"/>
    <p:sldId id="916" r:id="rId39"/>
    <p:sldId id="917" r:id="rId40"/>
    <p:sldId id="1014" r:id="rId41"/>
    <p:sldId id="1017" r:id="rId42"/>
    <p:sldId id="1021" r:id="rId43"/>
    <p:sldId id="1022" r:id="rId44"/>
    <p:sldId id="1023" r:id="rId45"/>
    <p:sldId id="1024" r:id="rId46"/>
    <p:sldId id="1025" r:id="rId47"/>
    <p:sldId id="1026" r:id="rId48"/>
    <p:sldId id="918" r:id="rId49"/>
    <p:sldId id="919" r:id="rId50"/>
    <p:sldId id="920" r:id="rId51"/>
    <p:sldId id="1027" r:id="rId52"/>
    <p:sldId id="1028" r:id="rId53"/>
    <p:sldId id="1088" r:id="rId54"/>
    <p:sldId id="1064" r:id="rId55"/>
    <p:sldId id="1029" r:id="rId56"/>
    <p:sldId id="1076" r:id="rId57"/>
    <p:sldId id="1078" r:id="rId58"/>
    <p:sldId id="1077" r:id="rId59"/>
    <p:sldId id="1342" r:id="rId60"/>
    <p:sldId id="1030" r:id="rId61"/>
    <p:sldId id="1062" r:id="rId62"/>
    <p:sldId id="921" r:id="rId63"/>
    <p:sldId id="891" r:id="rId64"/>
    <p:sldId id="1073" r:id="rId65"/>
    <p:sldId id="1074" r:id="rId66"/>
    <p:sldId id="1079" r:id="rId67"/>
    <p:sldId id="1065" r:id="rId68"/>
    <p:sldId id="922" r:id="rId69"/>
    <p:sldId id="923" r:id="rId70"/>
    <p:sldId id="924" r:id="rId71"/>
    <p:sldId id="925" r:id="rId72"/>
    <p:sldId id="926" r:id="rId73"/>
    <p:sldId id="927" r:id="rId74"/>
    <p:sldId id="928" r:id="rId75"/>
    <p:sldId id="1066" r:id="rId76"/>
    <p:sldId id="929" r:id="rId77"/>
    <p:sldId id="1031" r:id="rId78"/>
    <p:sldId id="930" r:id="rId79"/>
    <p:sldId id="931" r:id="rId80"/>
    <p:sldId id="932" r:id="rId81"/>
    <p:sldId id="933" r:id="rId82"/>
    <p:sldId id="1032" r:id="rId83"/>
    <p:sldId id="935" r:id="rId84"/>
    <p:sldId id="1080" r:id="rId85"/>
    <p:sldId id="1068" r:id="rId86"/>
    <p:sldId id="1069" r:id="rId87"/>
    <p:sldId id="1083" r:id="rId88"/>
    <p:sldId id="1084" r:id="rId89"/>
    <p:sldId id="1033" r:id="rId90"/>
    <p:sldId id="892" r:id="rId91"/>
    <p:sldId id="1081" r:id="rId92"/>
    <p:sldId id="936" r:id="rId93"/>
    <p:sldId id="937" r:id="rId94"/>
    <p:sldId id="1035" r:id="rId95"/>
    <p:sldId id="939" r:id="rId96"/>
    <p:sldId id="940" r:id="rId97"/>
    <p:sldId id="1060" r:id="rId98"/>
    <p:sldId id="1082" r:id="rId99"/>
    <p:sldId id="1036" r:id="rId100"/>
    <p:sldId id="942" r:id="rId101"/>
    <p:sldId id="1037" r:id="rId102"/>
    <p:sldId id="944" r:id="rId103"/>
    <p:sldId id="945" r:id="rId104"/>
    <p:sldId id="946" r:id="rId105"/>
    <p:sldId id="1038" r:id="rId106"/>
    <p:sldId id="1039" r:id="rId107"/>
    <p:sldId id="1040" r:id="rId108"/>
    <p:sldId id="893" r:id="rId109"/>
    <p:sldId id="1094" r:id="rId110"/>
    <p:sldId id="1086" r:id="rId111"/>
    <p:sldId id="1087" r:id="rId112"/>
    <p:sldId id="1085" r:id="rId113"/>
    <p:sldId id="1041" r:id="rId114"/>
    <p:sldId id="1042" r:id="rId115"/>
    <p:sldId id="1043" r:id="rId116"/>
    <p:sldId id="1045" r:id="rId117"/>
    <p:sldId id="1049" r:id="rId118"/>
    <p:sldId id="951" r:id="rId119"/>
    <p:sldId id="1046" r:id="rId120"/>
    <p:sldId id="1047" r:id="rId121"/>
    <p:sldId id="1266" r:id="rId122"/>
    <p:sldId id="1267" r:id="rId123"/>
    <p:sldId id="1268" r:id="rId124"/>
    <p:sldId id="1269" r:id="rId125"/>
    <p:sldId id="1270" r:id="rId126"/>
    <p:sldId id="957" r:id="rId127"/>
    <p:sldId id="958" r:id="rId128"/>
    <p:sldId id="959" r:id="rId129"/>
    <p:sldId id="960" r:id="rId130"/>
    <p:sldId id="961" r:id="rId131"/>
    <p:sldId id="894" r:id="rId132"/>
    <p:sldId id="1089" r:id="rId133"/>
    <p:sldId id="962" r:id="rId134"/>
    <p:sldId id="963" r:id="rId135"/>
    <p:sldId id="964" r:id="rId136"/>
    <p:sldId id="1095" r:id="rId137"/>
    <p:sldId id="1096" r:id="rId138"/>
    <p:sldId id="965" r:id="rId139"/>
    <p:sldId id="966" r:id="rId140"/>
    <p:sldId id="1090" r:id="rId141"/>
    <p:sldId id="1091" r:id="rId142"/>
    <p:sldId id="967" r:id="rId143"/>
    <p:sldId id="968" r:id="rId144"/>
    <p:sldId id="1050" r:id="rId145"/>
    <p:sldId id="1051" r:id="rId146"/>
    <p:sldId id="1052" r:id="rId147"/>
    <p:sldId id="1057" r:id="rId148"/>
    <p:sldId id="1053" r:id="rId149"/>
    <p:sldId id="1054" r:id="rId150"/>
    <p:sldId id="1271" r:id="rId151"/>
    <p:sldId id="1272" r:id="rId152"/>
    <p:sldId id="1273" r:id="rId153"/>
    <p:sldId id="1055" r:id="rId154"/>
    <p:sldId id="1092" r:id="rId155"/>
    <p:sldId id="1093" r:id="rId156"/>
    <p:sldId id="1056" r:id="rId157"/>
    <p:sldId id="895" r:id="rId158"/>
    <p:sldId id="974" r:id="rId159"/>
    <p:sldId id="975" r:id="rId160"/>
    <p:sldId id="976" r:id="rId161"/>
    <p:sldId id="977" r:id="rId162"/>
    <p:sldId id="978" r:id="rId163"/>
    <p:sldId id="979" r:id="rId164"/>
    <p:sldId id="980" r:id="rId165"/>
    <p:sldId id="981" r:id="rId166"/>
    <p:sldId id="982" r:id="rId167"/>
    <p:sldId id="983" r:id="rId168"/>
    <p:sldId id="984" r:id="rId169"/>
    <p:sldId id="985" r:id="rId170"/>
    <p:sldId id="986" r:id="rId171"/>
    <p:sldId id="987" r:id="rId172"/>
    <p:sldId id="988" r:id="rId173"/>
    <p:sldId id="989" r:id="rId174"/>
    <p:sldId id="990" r:id="rId175"/>
    <p:sldId id="991" r:id="rId176"/>
    <p:sldId id="992" r:id="rId177"/>
    <p:sldId id="993" r:id="rId178"/>
    <p:sldId id="994" r:id="rId179"/>
    <p:sldId id="995" r:id="rId180"/>
    <p:sldId id="996" r:id="rId181"/>
    <p:sldId id="997" r:id="rId182"/>
    <p:sldId id="999" r:id="rId183"/>
    <p:sldId id="1000" r:id="rId184"/>
    <p:sldId id="1001" r:id="rId185"/>
    <p:sldId id="1002" r:id="rId186"/>
    <p:sldId id="1003" r:id="rId187"/>
    <p:sldId id="1004" r:id="rId188"/>
    <p:sldId id="1005" r:id="rId189"/>
    <p:sldId id="1006" r:id="rId190"/>
    <p:sldId id="1007" r:id="rId191"/>
    <p:sldId id="1008" r:id="rId192"/>
    <p:sldId id="1009" r:id="rId193"/>
    <p:sldId id="1010" r:id="rId194"/>
    <p:sldId id="1011" r:id="rId195"/>
    <p:sldId id="896" r:id="rId196"/>
    <p:sldId id="584" r:id="rId197"/>
  </p:sldIdLst>
  <p:sldSz cx="9144000" cy="6858000" type="screen4x3"/>
  <p:notesSz cx="6858000" cy="9144000"/>
  <p:defaultTextStyle>
    <a:defPPr>
      <a:defRPr lang="en-US"/>
    </a:defPPr>
    <a:lvl1pPr algn="l" rtl="0" eaLnBrk="0" fontAlgn="base" hangingPunct="0">
      <a:spcBef>
        <a:spcPct val="20000"/>
      </a:spcBef>
      <a:spcAft>
        <a:spcPct val="0"/>
      </a:spcAft>
      <a:defRPr sz="20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20000"/>
      </a:spcBef>
      <a:spcAft>
        <a:spcPct val="0"/>
      </a:spcAft>
      <a:defRPr sz="20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20000"/>
      </a:spcBef>
      <a:spcAft>
        <a:spcPct val="0"/>
      </a:spcAft>
      <a:defRPr sz="20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20000"/>
      </a:spcBef>
      <a:spcAft>
        <a:spcPct val="0"/>
      </a:spcAft>
      <a:defRPr sz="20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20000"/>
      </a:spcBef>
      <a:spcAft>
        <a:spcPct val="0"/>
      </a:spcAft>
      <a:defRPr sz="20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000" b="1"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ang"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37325"/>
    <a:srgbClr val="6699FF"/>
    <a:srgbClr val="FF0066"/>
    <a:srgbClr val="CC00FF"/>
    <a:srgbClr val="D8E8EA"/>
    <a:srgbClr val="008AF2"/>
    <a:srgbClr val="A514AC"/>
    <a:srgbClr val="008000"/>
    <a:srgbClr val="FFD8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71" autoAdjust="0"/>
    <p:restoredTop sz="89490" autoAdjust="0"/>
  </p:normalViewPr>
  <p:slideViewPr>
    <p:cSldViewPr>
      <p:cViewPr varScale="1">
        <p:scale>
          <a:sx n="115" d="100"/>
          <a:sy n="115" d="100"/>
        </p:scale>
        <p:origin x="1086" y="108"/>
      </p:cViewPr>
      <p:guideLst>
        <p:guide orient="horz" pos="2175"/>
        <p:guide pos="2925"/>
      </p:guideLst>
    </p:cSldViewPr>
  </p:slideViewPr>
  <p:outlineViewPr>
    <p:cViewPr>
      <p:scale>
        <a:sx n="33" d="100"/>
        <a:sy n="33" d="100"/>
      </p:scale>
      <p:origin x="0" y="12749"/>
    </p:cViewPr>
  </p:outlineViewPr>
  <p:notesTextViewPr>
    <p:cViewPr>
      <p:scale>
        <a:sx n="100" d="100"/>
        <a:sy n="100" d="100"/>
      </p:scale>
      <p:origin x="0" y="0"/>
    </p:cViewPr>
  </p:notesTextViewPr>
  <p:sorterViewPr>
    <p:cViewPr>
      <p:scale>
        <a:sx n="66" d="100"/>
        <a:sy n="66" d="100"/>
      </p:scale>
      <p:origin x="0" y="6427"/>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2" Type="http://schemas.openxmlformats.org/officeDocument/2006/relationships/commentAuthors" Target="commentAuthors.xml"/><Relationship Id="rId201" Type="http://schemas.openxmlformats.org/officeDocument/2006/relationships/tableStyles" Target="tableStyles.xml"/><Relationship Id="rId200" Type="http://schemas.openxmlformats.org/officeDocument/2006/relationships/viewProps" Target="viewProps.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presProps" Target="presProps.xml"/><Relationship Id="rId198" Type="http://schemas.openxmlformats.org/officeDocument/2006/relationships/handoutMaster" Target="handoutMasters/handoutMaster1.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eaLnBrk="1" hangingPunct="1">
              <a:spcBef>
                <a:spcPct val="0"/>
              </a:spcBef>
              <a:defRPr sz="1200" b="0"/>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lstStyle>
            <a:lvl1pPr algn="r" eaLnBrk="1" hangingPunct="1">
              <a:spcBef>
                <a:spcPct val="0"/>
              </a:spcBef>
              <a:defRPr sz="1200" b="0"/>
            </a:lvl1pPr>
          </a:lstStyle>
          <a:p>
            <a:pPr>
              <a:defRPr/>
            </a:pPr>
            <a:endParaRPr lang="zh-CN" altLang="en-US"/>
          </a:p>
        </p:txBody>
      </p:sp>
      <p:sp>
        <p:nvSpPr>
          <p:cNvPr id="148484"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numCol="1" anchor="ctr" anchorCtr="0" compatLnSpc="1"/>
          <a:lstStyle/>
          <a:p>
            <a:pPr lvl="0"/>
            <a:r>
              <a:rPr lang="en-US" altLang="zh-CN" noProof="0" smtClean="0"/>
              <a:t>Click to edit Master text styles</a:t>
            </a:r>
            <a:endParaRPr lang="en-US" altLang="zh-CN" noProof="0" smtClean="0"/>
          </a:p>
          <a:p>
            <a:pPr lvl="1"/>
            <a:r>
              <a:rPr lang="en-US" altLang="zh-CN" noProof="0" smtClean="0"/>
              <a:t>Second level</a:t>
            </a:r>
            <a:endParaRPr lang="en-US" altLang="zh-CN" noProof="0" smtClean="0"/>
          </a:p>
          <a:p>
            <a:pPr lvl="2"/>
            <a:r>
              <a:rPr lang="en-US" altLang="zh-CN" noProof="0" smtClean="0"/>
              <a:t>Third level</a:t>
            </a:r>
            <a:endParaRPr lang="en-US" altLang="zh-CN" noProof="0" smtClean="0"/>
          </a:p>
          <a:p>
            <a:pPr lvl="3"/>
            <a:r>
              <a:rPr lang="en-US" altLang="zh-CN" noProof="0" smtClean="0"/>
              <a:t>Fourth level</a:t>
            </a:r>
            <a:endParaRPr lang="en-US" altLang="zh-CN" noProof="0" smtClean="0"/>
          </a:p>
          <a:p>
            <a:pPr lvl="4"/>
            <a:r>
              <a:rPr lang="en-US" altLang="zh-CN" noProof="0" smtClean="0"/>
              <a:t>Fifth level</a:t>
            </a:r>
            <a:endParaRPr lang="en-US" altLang="zh-CN" noProof="0" smtClean="0"/>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lstStyle>
            <a:lvl1pPr eaLnBrk="1" hangingPunct="1">
              <a:spcBef>
                <a:spcPct val="0"/>
              </a:spcBef>
              <a:defRPr sz="1200" b="0"/>
            </a:lvl1pPr>
          </a:lstStyle>
          <a:p>
            <a:pPr>
              <a:defRPr/>
            </a:pPr>
            <a:endParaRPr lang="zh-CN"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lstStyle>
            <a:lvl1pPr algn="r" eaLnBrk="1" hangingPunct="1">
              <a:spcBef>
                <a:spcPct val="0"/>
              </a:spcBef>
              <a:defRPr sz="1200" b="0"/>
            </a:lvl1pPr>
          </a:lstStyle>
          <a:p>
            <a:pPr>
              <a:defRPr/>
            </a:pPr>
            <a:fld id="{701B6CF3-8E7B-4083-BE12-77A4E9EB9719}"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a:spcBef>
                <a:spcPct val="0"/>
              </a:spcBef>
              <a:buClrTx/>
            </a:pPr>
            <a:fld id="{2EE79C0B-6C39-4EB9-9B91-0D5536CEF263}" type="slidenum">
              <a:rPr lang="en-US" altLang="zh-CN" sz="1200" b="0">
                <a:solidFill>
                  <a:schemeClr val="tx1"/>
                </a:solidFill>
                <a:latin typeface="Arial" panose="020B0604020202020204" pitchFamily="34" charset="0"/>
              </a:rPr>
            </a:fld>
            <a:endParaRPr lang="en-US" altLang="zh-CN" sz="1200" b="0">
              <a:solidFill>
                <a:schemeClr val="tx1"/>
              </a:solidFill>
              <a:latin typeface="Arial" panose="020B0604020202020204" pitchFamily="34" charset="0"/>
            </a:endParaRPr>
          </a:p>
        </p:txBody>
      </p:sp>
      <p:sp>
        <p:nvSpPr>
          <p:cNvPr id="38915" name="Rectangle 2"/>
          <p:cNvSpPr>
            <a:spLocks noGrp="1" noRot="1" noChangeAspect="1" noChangeArrowheads="1" noTextEdit="1"/>
          </p:cNvSpPr>
          <p:nvPr>
            <p:ph type="sldImg"/>
          </p:nvPr>
        </p:nvSpPr>
        <p:spPr/>
      </p:sp>
      <p:sp>
        <p:nvSpPr>
          <p:cNvPr id="389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a:spcBef>
                <a:spcPct val="0"/>
              </a:spcBef>
              <a:buClrTx/>
            </a:pPr>
            <a:fld id="{9932AC47-CC0D-41D8-A9E6-0096F91F19C0}" type="slidenum">
              <a:rPr lang="en-US" altLang="zh-CN" sz="1200" b="0">
                <a:solidFill>
                  <a:schemeClr val="tx1"/>
                </a:solidFill>
                <a:latin typeface="Arial" panose="020B0604020202020204" pitchFamily="34" charset="0"/>
              </a:rPr>
            </a:fld>
            <a:endParaRPr lang="en-US" altLang="zh-CN" sz="1200" b="0">
              <a:solidFill>
                <a:schemeClr val="tx1"/>
              </a:solidFill>
              <a:latin typeface="Arial" panose="020B0604020202020204" pitchFamily="34" charset="0"/>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a:spcBef>
                <a:spcPct val="0"/>
              </a:spcBef>
              <a:buClrTx/>
            </a:pPr>
            <a:fld id="{72E99829-FCCC-4B9E-9601-B348472F01D9}" type="slidenum">
              <a:rPr lang="en-US" altLang="zh-CN" sz="1200" b="0">
                <a:solidFill>
                  <a:schemeClr val="tx1"/>
                </a:solidFill>
                <a:latin typeface="Arial" panose="020B0604020202020204" pitchFamily="34" charset="0"/>
              </a:rPr>
            </a:fld>
            <a:endParaRPr lang="en-US" altLang="zh-CN" sz="1200" b="0">
              <a:solidFill>
                <a:schemeClr val="tx1"/>
              </a:solidFill>
              <a:latin typeface="Arial" panose="020B0604020202020204" pitchFamily="34" charset="0"/>
            </a:endParaRPr>
          </a:p>
        </p:txBody>
      </p:sp>
      <p:sp>
        <p:nvSpPr>
          <p:cNvPr id="43011" name="Rectangle 2"/>
          <p:cNvSpPr>
            <a:spLocks noGrp="1" noRot="1" noChangeAspect="1" noChangeArrowheads="1" noTextEdit="1"/>
          </p:cNvSpPr>
          <p:nvPr>
            <p:ph type="sldImg"/>
          </p:nvPr>
        </p:nvSpPr>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a:spcBef>
                <a:spcPct val="0"/>
              </a:spcBef>
              <a:buClrTx/>
            </a:pPr>
            <a:fld id="{72E99829-FCCC-4B9E-9601-B348472F01D9}" type="slidenum">
              <a:rPr lang="en-US" altLang="zh-CN" sz="1200" b="0">
                <a:solidFill>
                  <a:schemeClr val="tx1"/>
                </a:solidFill>
                <a:latin typeface="Arial" panose="020B0604020202020204" pitchFamily="34" charset="0"/>
              </a:rPr>
            </a:fld>
            <a:endParaRPr lang="en-US" altLang="zh-CN" sz="1200" b="0">
              <a:solidFill>
                <a:schemeClr val="tx1"/>
              </a:solidFill>
              <a:latin typeface="Arial" panose="020B0604020202020204" pitchFamily="34" charset="0"/>
            </a:endParaRPr>
          </a:p>
        </p:txBody>
      </p:sp>
      <p:sp>
        <p:nvSpPr>
          <p:cNvPr id="43011" name="Rectangle 2"/>
          <p:cNvSpPr>
            <a:spLocks noGrp="1" noRot="1" noChangeAspect="1" noChangeArrowheads="1" noTextEdit="1"/>
          </p:cNvSpPr>
          <p:nvPr>
            <p:ph type="sldImg"/>
          </p:nvPr>
        </p:nvSpPr>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a:spcBef>
                <a:spcPct val="0"/>
              </a:spcBef>
              <a:buClrTx/>
            </a:pPr>
            <a:fld id="{7B44A5C5-3760-4609-8341-572756C44E50}" type="slidenum">
              <a:rPr lang="en-US" altLang="zh-CN" sz="1200" b="0">
                <a:solidFill>
                  <a:schemeClr val="tx1"/>
                </a:solidFill>
                <a:latin typeface="Arial" panose="020B0604020202020204" pitchFamily="34" charset="0"/>
              </a:rPr>
            </a:fld>
            <a:endParaRPr lang="en-US" altLang="zh-CN" sz="1200" b="0">
              <a:solidFill>
                <a:schemeClr val="tx1"/>
              </a:solidFill>
              <a:latin typeface="Arial" panose="020B0604020202020204" pitchFamily="34" charset="0"/>
            </a:endParaRPr>
          </a:p>
        </p:txBody>
      </p:sp>
      <p:sp>
        <p:nvSpPr>
          <p:cNvPr id="45059" name="Rectangle 2"/>
          <p:cNvSpPr>
            <a:spLocks noGrp="1" noRot="1" noChangeAspect="1" noChangeArrowheads="1" noTextEdit="1"/>
          </p:cNvSpPr>
          <p:nvPr>
            <p:ph type="sldImg"/>
          </p:nvPr>
        </p:nvSpPr>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a:spcBef>
                <a:spcPct val="0"/>
              </a:spcBef>
              <a:buClrTx/>
            </a:pPr>
            <a:fld id="{49858B55-19D9-469C-9E10-9CDF20A9112A}" type="slidenum">
              <a:rPr lang="en-US" altLang="zh-CN" sz="1200" b="0">
                <a:solidFill>
                  <a:schemeClr val="tx1"/>
                </a:solidFill>
                <a:latin typeface="Arial" panose="020B0604020202020204" pitchFamily="34" charset="0"/>
              </a:rPr>
            </a:fld>
            <a:endParaRPr lang="en-US" altLang="zh-CN" sz="1200" b="0">
              <a:solidFill>
                <a:schemeClr val="tx1"/>
              </a:solidFill>
              <a:latin typeface="Arial" panose="020B0604020202020204" pitchFamily="34" charset="0"/>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a:spcBef>
                <a:spcPct val="0"/>
              </a:spcBef>
              <a:buClrTx/>
            </a:pPr>
            <a:fld id="{0C138EED-0150-472C-A7D6-063D1EF3C98E}" type="slidenum">
              <a:rPr lang="en-US" altLang="zh-CN" sz="1200" b="0">
                <a:solidFill>
                  <a:schemeClr val="tx1"/>
                </a:solidFill>
                <a:latin typeface="Arial" panose="020B0604020202020204" pitchFamily="34" charset="0"/>
              </a:rPr>
            </a:fld>
            <a:endParaRPr lang="en-US" altLang="zh-CN" sz="1200" b="0">
              <a:solidFill>
                <a:schemeClr val="tx1"/>
              </a:solidFill>
              <a:latin typeface="Arial" panose="020B0604020202020204" pitchFamily="34" charset="0"/>
            </a:endParaRPr>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a:spcBef>
                <a:spcPct val="0"/>
              </a:spcBef>
              <a:buClrTx/>
            </a:pPr>
            <a:fld id="{0C138EED-0150-472C-A7D6-063D1EF3C98E}" type="slidenum">
              <a:rPr lang="en-US" altLang="zh-CN" sz="1200" b="0">
                <a:solidFill>
                  <a:schemeClr val="tx1"/>
                </a:solidFill>
                <a:latin typeface="Arial" panose="020B0604020202020204" pitchFamily="34" charset="0"/>
              </a:rPr>
            </a:fld>
            <a:endParaRPr lang="en-US" altLang="zh-CN" sz="1200" b="0">
              <a:solidFill>
                <a:schemeClr val="tx1"/>
              </a:solidFill>
              <a:latin typeface="Arial" panose="020B0604020202020204" pitchFamily="34" charset="0"/>
            </a:endParaRPr>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a:spcBef>
                <a:spcPct val="0"/>
              </a:spcBef>
              <a:buClrTx/>
            </a:pPr>
            <a:fld id="{0C138EED-0150-472C-A7D6-063D1EF3C98E}" type="slidenum">
              <a:rPr lang="en-US" altLang="zh-CN" sz="1200" b="0">
                <a:solidFill>
                  <a:schemeClr val="tx1"/>
                </a:solidFill>
                <a:latin typeface="Arial" panose="020B0604020202020204" pitchFamily="34" charset="0"/>
              </a:rPr>
            </a:fld>
            <a:endParaRPr lang="en-US" altLang="zh-CN" sz="1200" b="0">
              <a:solidFill>
                <a:schemeClr val="tx1"/>
              </a:solidFill>
              <a:latin typeface="Arial" panose="020B0604020202020204" pitchFamily="34" charset="0"/>
            </a:endParaRPr>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eaLnBrk="1" hangingPunct="1">
              <a:spcBef>
                <a:spcPct val="0"/>
              </a:spcBef>
            </a:pPr>
            <a:fld id="{96272A1F-6434-4776-BAC9-0296EF877927}" type="slidenum">
              <a:rPr lang="zh-CN" altLang="en-US" sz="1200" b="0"/>
            </a:fld>
            <a:endParaRPr lang="en-US" altLang="zh-CN" sz="1200" b="0"/>
          </a:p>
        </p:txBody>
      </p:sp>
      <p:sp>
        <p:nvSpPr>
          <p:cNvPr id="149507" name="Rectangle 2"/>
          <p:cNvSpPr>
            <a:spLocks noGrp="1" noRot="1" noChangeAspect="1" noChangeArrowheads="1" noTextEdit="1"/>
          </p:cNvSpPr>
          <p:nvPr>
            <p:ph type="sldImg"/>
          </p:nvPr>
        </p:nvSpPr>
        <p:spPr>
          <a:xfrm>
            <a:off x="1144588" y="685800"/>
            <a:ext cx="4572000" cy="3429000"/>
          </a:xfrm>
        </p:spPr>
      </p:sp>
      <p:sp>
        <p:nvSpPr>
          <p:cNvPr id="149508" name="Rectangle 3"/>
          <p:cNvSpPr>
            <a:spLocks noGrp="1" noChangeArrowheads="1"/>
          </p:cNvSpPr>
          <p:nvPr>
            <p:ph type="body" idx="1"/>
          </p:nvPr>
        </p:nvSpPr>
        <p:spPr>
          <a:noFill/>
        </p:spPr>
        <p:txBody>
          <a:bodyPr anchor="t"/>
          <a:lstStyle/>
          <a:p>
            <a:pPr eaLnBrk="1" hangingPunct="1"/>
            <a:r>
              <a:rPr lang="en-US" altLang="zh-CN" smtClean="0"/>
              <a:t>Content Layouts</a:t>
            </a:r>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2FB16020-1A92-4AA4-81FD-DF860C6A53CA}" type="slidenum">
              <a:rPr lang="zh-CN" altLang="en-US"/>
            </a:fld>
            <a:fld id="{AA7C688A-F8DA-4295-A7A5-31B4A2C3CB42}" type="slidenum">
              <a:rPr lang="en-US" altLang="zh-CN"/>
            </a:fld>
            <a:endParaRPr lang="en-US" altLang="zh-CN"/>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BA2818A-532F-421E-87EE-8F8755F11D7B}" type="slidenum">
              <a:rPr lang="zh-CN" altLang="en-US"/>
            </a:fld>
            <a:fld id="{4A20DE99-FFCA-44C5-B66A-E1EF223898ED}" type="slidenum">
              <a:rPr lang="en-US" altLang="zh-CN"/>
            </a:fld>
            <a:endParaRPr lang="en-US" altLang="zh-C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25439"/>
            <a:ext cx="2057400" cy="5800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25439"/>
            <a:ext cx="6019800" cy="58007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7CAC2F6C-35AF-42B5-A9C9-A7232720CCBE}" type="slidenum">
              <a:rPr lang="zh-CN" altLang="en-US"/>
            </a:fld>
            <a:fld id="{76B90FCB-A9CA-4F22-BA37-1F46F0B6DD4C}" type="slidenum">
              <a:rPr lang="en-US" altLang="zh-CN"/>
            </a:fld>
            <a:endParaRPr lang="en-US" altLang="zh-CN"/>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25439"/>
            <a:ext cx="8229600" cy="9271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1"/>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1"/>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776C284D-E50F-4D79-BAA9-AAC288054D08}" type="slidenum">
              <a:rPr lang="zh-CN" altLang="en-US"/>
            </a:fld>
            <a:fld id="{E3CD5499-D862-4F44-A08E-86710AF985B3}" type="slidenum">
              <a:rPr lang="en-US" altLang="zh-CN"/>
            </a:fld>
            <a:endParaRPr lang="en-US" altLang="zh-CN"/>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350"/>
            <a:ext cx="8229600" cy="58261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EA6DF8D2-D3EA-4A26-8C3D-C2964494A0FE}" type="slidenum">
              <a:rPr lang="en-US" altLang="zh-CN"/>
            </a:fld>
            <a:fld id="{6827867C-9F0C-462C-B818-57EF2184B695}" type="slidenum">
              <a:rPr lang="en-US" altLang="zh-CN"/>
            </a:fld>
            <a:endParaRPr lang="en-US" altLang="zh-CN"/>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325438"/>
            <a:ext cx="8229600" cy="580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9C19B4FA-DAF9-4015-93C3-DBF47C15AB4E}" type="slidenum">
              <a:rPr lang="zh-CN" altLang="en-US"/>
            </a:fld>
            <a:fld id="{E608B654-74FE-4D68-B405-6A8E0430E16B}" type="slidenum">
              <a:rPr lang="en-US" altLang="zh-CN"/>
            </a:fld>
            <a:endParaRPr lang="en-US" altLang="zh-CN"/>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85D3F86-2BD8-4B52-82D1-F50D46A7E2BD}" type="slidenum">
              <a:rPr lang="zh-CN" altLang="en-US"/>
            </a:fld>
            <a:fld id="{0B8F0416-2D6B-4191-A38A-367A487519DD}" type="slidenum">
              <a:rPr lang="en-US" altLang="zh-CN"/>
            </a:fld>
            <a:endParaRPr lang="en-US" altLang="zh-CN"/>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21F94641-A607-4A29-9AE5-801AF38FA353}" type="slidenum">
              <a:rPr lang="zh-CN" altLang="en-US"/>
            </a:fld>
            <a:fld id="{E6FDC73B-6590-4168-9347-28C1C19F934F}" type="slidenum">
              <a:rPr lang="en-US" altLang="zh-CN"/>
            </a:fld>
            <a:endParaRPr lang="en-US" altLang="zh-CN"/>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1818FDEF-7131-40FF-AE05-7B8D1E506C93}" type="slidenum">
              <a:rPr lang="zh-CN" altLang="en-US"/>
            </a:fld>
            <a:fld id="{34ECC24C-CC6A-43C4-8360-EE56937A8CED}" type="slidenum">
              <a:rPr lang="en-US" altLang="zh-CN"/>
            </a:fld>
            <a:endParaRPr lang="en-US" altLang="zh-CN"/>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7"/>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1E3765A2-A83B-4195-BC7D-2ED91CA50F87}" type="slidenum">
              <a:rPr lang="zh-CN" altLang="en-US"/>
            </a:fld>
            <a:fld id="{E8F45C86-A5EB-46DC-AADB-011B76B7B46A}" type="slidenum">
              <a:rPr lang="en-US" altLang="zh-CN"/>
            </a:fld>
            <a:endParaRPr lang="en-US" altLang="zh-CN"/>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FDD9A249-5D31-41FF-9920-1EDAD6313701}" type="slidenum">
              <a:rPr lang="zh-CN" altLang="en-US"/>
            </a:fld>
            <a:fld id="{07B7D479-CE55-4DD1-A670-85AB0A3819D6}" type="slidenum">
              <a:rPr lang="en-US" altLang="zh-CN"/>
            </a:fld>
            <a:endParaRPr lang="en-US" altLang="zh-C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778523C6-4499-45EC-8213-4B2F417ACF5C}" type="slidenum">
              <a:rPr lang="zh-CN" altLang="en-US"/>
            </a:fld>
            <a:fld id="{DCD0E549-C268-449A-A15C-C4B4BB34F530}" type="slidenum">
              <a:rPr lang="en-US" altLang="zh-CN"/>
            </a:fld>
            <a:endParaRPr lang="en-US" altLang="zh-C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0F216D36-4981-4BBE-B7E2-972760D68A9F}" type="slidenum">
              <a:rPr lang="zh-CN" altLang="en-US"/>
            </a:fld>
            <a:fld id="{4D715090-0D31-40B7-852E-81335647BEA8}" type="slidenum">
              <a:rPr lang="en-US" altLang="zh-CN"/>
            </a:fld>
            <a:endParaRPr lang="en-US" altLang="zh-CN"/>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8A28697A-5C1F-473C-99B2-A4E9C1734DE7}" type="slidenum">
              <a:rPr lang="zh-CN" altLang="en-US"/>
            </a:fld>
            <a:fld id="{4C41BE8B-BB7C-436C-8FA1-4C414830C4AA}" type="slidenum">
              <a:rPr lang="en-US" altLang="zh-CN"/>
            </a:fld>
            <a:endParaRPr lang="en-US" altLang="zh-CN"/>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image" Target="../media/image1.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Freeform 7"/>
          <p:cNvSpPr>
            <a:spLocks noChangeArrowheads="1"/>
          </p:cNvSpPr>
          <p:nvPr/>
        </p:nvSpPr>
        <p:spPr bwMode="auto">
          <a:xfrm>
            <a:off x="-6350" y="-6350"/>
            <a:ext cx="9153525" cy="6862763"/>
          </a:xfrm>
          <a:custGeom>
            <a:avLst/>
            <a:gdLst>
              <a:gd name="T0" fmla="*/ 2147483647 w 5768"/>
              <a:gd name="T1" fmla="*/ 2147483647 h 4325"/>
              <a:gd name="T2" fmla="*/ 2147483647 w 5768"/>
              <a:gd name="T3" fmla="*/ 2147483647 h 4325"/>
              <a:gd name="T4" fmla="*/ 2147483647 w 5768"/>
              <a:gd name="T5" fmla="*/ 2147483647 h 4325"/>
              <a:gd name="T6" fmla="*/ 2147483647 w 5768"/>
              <a:gd name="T7" fmla="*/ 2147483647 h 4325"/>
              <a:gd name="T8" fmla="*/ 0 w 5768"/>
              <a:gd name="T9" fmla="*/ 0 h 4325"/>
              <a:gd name="T10" fmla="*/ 2147483647 w 5768"/>
              <a:gd name="T11" fmla="*/ 2147483647 h 4325"/>
              <a:gd name="T12" fmla="*/ 2147483647 w 5768"/>
              <a:gd name="T13" fmla="*/ 2147483647 h 4325"/>
              <a:gd name="T14" fmla="*/ 0 60000 65536"/>
              <a:gd name="T15" fmla="*/ 0 60000 65536"/>
              <a:gd name="T16" fmla="*/ 0 60000 65536"/>
              <a:gd name="T17" fmla="*/ 0 60000 65536"/>
              <a:gd name="T18" fmla="*/ 0 60000 65536"/>
              <a:gd name="T19" fmla="*/ 0 60000 65536"/>
              <a:gd name="T20" fmla="*/ 0 60000 65536"/>
              <a:gd name="T21" fmla="*/ 0 w 5768"/>
              <a:gd name="T22" fmla="*/ 0 h 4325"/>
              <a:gd name="T23" fmla="*/ 5768 w 5768"/>
              <a:gd name="T24" fmla="*/ 4325 h 43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68" h="4325">
                <a:moveTo>
                  <a:pt x="5766" y="605"/>
                </a:moveTo>
                <a:cubicBezTo>
                  <a:pt x="5767" y="2464"/>
                  <a:pt x="5768" y="4325"/>
                  <a:pt x="5768" y="4325"/>
                </a:cubicBezTo>
                <a:cubicBezTo>
                  <a:pt x="5768" y="4325"/>
                  <a:pt x="3549" y="4325"/>
                  <a:pt x="1331" y="4325"/>
                </a:cubicBezTo>
                <a:cubicBezTo>
                  <a:pt x="499" y="3811"/>
                  <a:pt x="0" y="3109"/>
                  <a:pt x="4" y="3111"/>
                </a:cubicBezTo>
                <a:lnTo>
                  <a:pt x="0" y="0"/>
                </a:lnTo>
                <a:lnTo>
                  <a:pt x="2428" y="7"/>
                </a:lnTo>
                <a:cubicBezTo>
                  <a:pt x="2428" y="12"/>
                  <a:pt x="3096" y="401"/>
                  <a:pt x="5766" y="605"/>
                </a:cubicBezTo>
                <a:close/>
              </a:path>
            </a:pathLst>
          </a:custGeom>
          <a:gradFill rotWithShape="1">
            <a:gsLst>
              <a:gs pos="0">
                <a:srgbClr val="FFFFFB"/>
              </a:gs>
              <a:gs pos="100000">
                <a:srgbClr val="FDF58D">
                  <a:alpha val="70000"/>
                </a:srgbClr>
              </a:gs>
            </a:gsLst>
            <a:lin ang="2700000" scaled="1"/>
          </a:gradFill>
          <a:ln w="9525">
            <a:noFill/>
            <a:miter lim="800000"/>
          </a:ln>
        </p:spPr>
        <p:txBody>
          <a:bodyPr/>
          <a:lstStyle/>
          <a:p>
            <a:pPr>
              <a:defRPr/>
            </a:pPr>
            <a:endParaRPr lang="zh-CN" altLang="en-US"/>
          </a:p>
        </p:txBody>
      </p:sp>
      <p:sp>
        <p:nvSpPr>
          <p:cNvPr id="1027" name="Freeform 9"/>
          <p:cNvSpPr>
            <a:spLocks noChangeArrowheads="1"/>
          </p:cNvSpPr>
          <p:nvPr/>
        </p:nvSpPr>
        <p:spPr bwMode="auto">
          <a:xfrm>
            <a:off x="6351" y="5113337"/>
            <a:ext cx="1852613" cy="1746251"/>
          </a:xfrm>
          <a:custGeom>
            <a:avLst/>
            <a:gdLst>
              <a:gd name="T0" fmla="*/ 0 w 1089"/>
              <a:gd name="T1" fmla="*/ 0 h 1100"/>
              <a:gd name="T2" fmla="*/ 0 w 1089"/>
              <a:gd name="T3" fmla="*/ 2147483647 h 1100"/>
              <a:gd name="T4" fmla="*/ 2147483647 w 1089"/>
              <a:gd name="T5" fmla="*/ 2147483647 h 1100"/>
              <a:gd name="T6" fmla="*/ 0 w 1089"/>
              <a:gd name="T7" fmla="*/ 0 h 1100"/>
              <a:gd name="T8" fmla="*/ 0 60000 65536"/>
              <a:gd name="T9" fmla="*/ 0 60000 65536"/>
              <a:gd name="T10" fmla="*/ 0 60000 65536"/>
              <a:gd name="T11" fmla="*/ 0 60000 65536"/>
              <a:gd name="T12" fmla="*/ 0 w 1089"/>
              <a:gd name="T13" fmla="*/ 0 h 1100"/>
              <a:gd name="T14" fmla="*/ 1089 w 1089"/>
              <a:gd name="T15" fmla="*/ 1100 h 1100"/>
            </a:gdLst>
            <a:ahLst/>
            <a:cxnLst>
              <a:cxn ang="T8">
                <a:pos x="T0" y="T1"/>
              </a:cxn>
              <a:cxn ang="T9">
                <a:pos x="T2" y="T3"/>
              </a:cxn>
              <a:cxn ang="T10">
                <a:pos x="T4" y="T5"/>
              </a:cxn>
              <a:cxn ang="T11">
                <a:pos x="T6" y="T7"/>
              </a:cxn>
            </a:cxnLst>
            <a:rect l="T12" t="T13" r="T14" b="T15"/>
            <a:pathLst>
              <a:path w="1089" h="1100">
                <a:moveTo>
                  <a:pt x="0" y="0"/>
                </a:moveTo>
                <a:cubicBezTo>
                  <a:pt x="0" y="550"/>
                  <a:pt x="0" y="1100"/>
                  <a:pt x="0" y="1100"/>
                </a:cubicBezTo>
                <a:lnTo>
                  <a:pt x="1089" y="1100"/>
                </a:lnTo>
                <a:cubicBezTo>
                  <a:pt x="1089" y="1100"/>
                  <a:pt x="596" y="865"/>
                  <a:pt x="0" y="0"/>
                </a:cubicBezTo>
                <a:close/>
              </a:path>
            </a:pathLst>
          </a:custGeom>
          <a:solidFill>
            <a:schemeClr val="folHlink"/>
          </a:solidFill>
          <a:ln w="9525">
            <a:noFill/>
            <a:miter lim="800000"/>
          </a:ln>
        </p:spPr>
        <p:txBody>
          <a:bodyPr/>
          <a:lstStyle/>
          <a:p>
            <a:pPr>
              <a:defRPr/>
            </a:pPr>
            <a:endParaRPr lang="zh-CN" altLang="en-US"/>
          </a:p>
        </p:txBody>
      </p:sp>
      <p:grpSp>
        <p:nvGrpSpPr>
          <p:cNvPr id="7172" name="Group 4"/>
          <p:cNvGrpSpPr/>
          <p:nvPr/>
        </p:nvGrpSpPr>
        <p:grpSpPr bwMode="auto">
          <a:xfrm>
            <a:off x="0" y="0"/>
            <a:ext cx="9156700" cy="6875463"/>
            <a:chOff x="0" y="0"/>
            <a:chExt cx="5768" cy="4331"/>
          </a:xfrm>
        </p:grpSpPr>
        <p:grpSp>
          <p:nvGrpSpPr>
            <p:cNvPr id="7189" name="Group 5"/>
            <p:cNvGrpSpPr/>
            <p:nvPr/>
          </p:nvGrpSpPr>
          <p:grpSpPr bwMode="auto">
            <a:xfrm>
              <a:off x="332" y="0"/>
              <a:ext cx="5080" cy="4331"/>
              <a:chOff x="0" y="0"/>
              <a:chExt cx="5080" cy="4331"/>
            </a:xfrm>
          </p:grpSpPr>
          <p:sp>
            <p:nvSpPr>
              <p:cNvPr id="1053" name="Line 13"/>
              <p:cNvSpPr>
                <a:spLocks noChangeShapeType="1"/>
              </p:cNvSpPr>
              <p:nvPr/>
            </p:nvSpPr>
            <p:spPr bwMode="auto">
              <a:xfrm>
                <a:off x="0" y="0"/>
                <a:ext cx="0" cy="3510"/>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54" name="Line 14"/>
              <p:cNvSpPr>
                <a:spLocks noChangeShapeType="1"/>
              </p:cNvSpPr>
              <p:nvPr/>
            </p:nvSpPr>
            <p:spPr bwMode="auto">
              <a:xfrm>
                <a:off x="725" y="0"/>
                <a:ext cx="0" cy="4142"/>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55" name="Line 15"/>
              <p:cNvSpPr>
                <a:spLocks noChangeShapeType="1"/>
              </p:cNvSpPr>
              <p:nvPr/>
            </p:nvSpPr>
            <p:spPr bwMode="auto">
              <a:xfrm>
                <a:off x="1451" y="0"/>
                <a:ext cx="0" cy="4322"/>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56" name="Line 16"/>
              <p:cNvSpPr>
                <a:spLocks noChangeShapeType="1"/>
              </p:cNvSpPr>
              <p:nvPr/>
            </p:nvSpPr>
            <p:spPr bwMode="auto">
              <a:xfrm>
                <a:off x="2177" y="0"/>
                <a:ext cx="0" cy="4331"/>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57" name="Line 17"/>
              <p:cNvSpPr>
                <a:spLocks noChangeShapeType="1"/>
              </p:cNvSpPr>
              <p:nvPr/>
            </p:nvSpPr>
            <p:spPr bwMode="auto">
              <a:xfrm>
                <a:off x="2902" y="245"/>
                <a:ext cx="0" cy="4086"/>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58" name="Line 18"/>
              <p:cNvSpPr>
                <a:spLocks noChangeShapeType="1"/>
              </p:cNvSpPr>
              <p:nvPr/>
            </p:nvSpPr>
            <p:spPr bwMode="auto">
              <a:xfrm>
                <a:off x="3628" y="390"/>
                <a:ext cx="0" cy="3941"/>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59" name="Line 19"/>
              <p:cNvSpPr>
                <a:spLocks noChangeShapeType="1"/>
              </p:cNvSpPr>
              <p:nvPr/>
            </p:nvSpPr>
            <p:spPr bwMode="auto">
              <a:xfrm>
                <a:off x="4354" y="487"/>
                <a:ext cx="0" cy="3844"/>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60" name="Line 20"/>
              <p:cNvSpPr>
                <a:spLocks noChangeShapeType="1"/>
              </p:cNvSpPr>
              <p:nvPr/>
            </p:nvSpPr>
            <p:spPr bwMode="auto">
              <a:xfrm>
                <a:off x="5080" y="567"/>
                <a:ext cx="0" cy="3764"/>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grpSp>
        <p:grpSp>
          <p:nvGrpSpPr>
            <p:cNvPr id="7190" name="Group 14"/>
            <p:cNvGrpSpPr/>
            <p:nvPr/>
          </p:nvGrpSpPr>
          <p:grpSpPr bwMode="auto">
            <a:xfrm>
              <a:off x="0" y="264"/>
              <a:ext cx="5768" cy="3538"/>
              <a:chOff x="0" y="0"/>
              <a:chExt cx="5768" cy="3538"/>
            </a:xfrm>
          </p:grpSpPr>
          <p:sp>
            <p:nvSpPr>
              <p:cNvPr id="1047" name="Line 22"/>
              <p:cNvSpPr>
                <a:spLocks noChangeShapeType="1"/>
              </p:cNvSpPr>
              <p:nvPr/>
            </p:nvSpPr>
            <p:spPr bwMode="auto">
              <a:xfrm rot="5400000">
                <a:off x="1635" y="-1635"/>
                <a:ext cx="0" cy="3270"/>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48" name="Line 23"/>
              <p:cNvSpPr>
                <a:spLocks noChangeShapeType="1"/>
              </p:cNvSpPr>
              <p:nvPr/>
            </p:nvSpPr>
            <p:spPr bwMode="auto">
              <a:xfrm rot="5400000">
                <a:off x="2884" y="-2177"/>
                <a:ext cx="0" cy="5768"/>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49" name="Line 24"/>
              <p:cNvSpPr>
                <a:spLocks noChangeShapeType="1"/>
              </p:cNvSpPr>
              <p:nvPr/>
            </p:nvSpPr>
            <p:spPr bwMode="auto">
              <a:xfrm rot="5400000">
                <a:off x="2884" y="-1469"/>
                <a:ext cx="0" cy="5768"/>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50" name="Line 25"/>
              <p:cNvSpPr>
                <a:spLocks noChangeShapeType="1"/>
              </p:cNvSpPr>
              <p:nvPr/>
            </p:nvSpPr>
            <p:spPr bwMode="auto">
              <a:xfrm rot="5400000">
                <a:off x="2885" y="-761"/>
                <a:ext cx="0" cy="5766"/>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51" name="Line 26"/>
              <p:cNvSpPr>
                <a:spLocks noChangeShapeType="1"/>
              </p:cNvSpPr>
              <p:nvPr/>
            </p:nvSpPr>
            <p:spPr bwMode="auto">
              <a:xfrm rot="5400000">
                <a:off x="2885" y="-53"/>
                <a:ext cx="0" cy="5766"/>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sp>
            <p:nvSpPr>
              <p:cNvPr id="1052" name="Line 27"/>
              <p:cNvSpPr>
                <a:spLocks noChangeShapeType="1"/>
              </p:cNvSpPr>
              <p:nvPr/>
            </p:nvSpPr>
            <p:spPr bwMode="auto">
              <a:xfrm rot="5400000">
                <a:off x="3192" y="987"/>
                <a:ext cx="0" cy="5102"/>
              </a:xfrm>
              <a:prstGeom prst="line">
                <a:avLst/>
              </a:prstGeom>
              <a:noFill/>
              <a:ln w="9525">
                <a:solidFill>
                  <a:srgbClr val="FFFFFF">
                    <a:alpha val="50195"/>
                  </a:srgbClr>
                </a:solidFill>
                <a:round/>
              </a:ln>
              <a:effectLst>
                <a:outerShdw dist="17961" dir="2700000" algn="ctr" rotWithShape="0">
                  <a:srgbClr val="FFCC00">
                    <a:alpha val="34000"/>
                  </a:srgbClr>
                </a:outerShdw>
              </a:effectLst>
            </p:spPr>
            <p:txBody>
              <a:bodyPr/>
              <a:lstStyle/>
              <a:p>
                <a:pPr>
                  <a:defRPr/>
                </a:pPr>
                <a:endParaRPr lang="zh-CN" altLang="en-US"/>
              </a:p>
            </p:txBody>
          </p:sp>
        </p:grpSp>
      </p:grpSp>
      <p:sp>
        <p:nvSpPr>
          <p:cNvPr id="1029" name="Rectangle 28"/>
          <p:cNvSpPr>
            <a:spLocks noChangeArrowheads="1"/>
          </p:cNvSpPr>
          <p:nvPr/>
        </p:nvSpPr>
        <p:spPr bwMode="auto">
          <a:xfrm>
            <a:off x="4005263" y="2692401"/>
            <a:ext cx="1128712" cy="1079500"/>
          </a:xfrm>
          <a:prstGeom prst="rect">
            <a:avLst/>
          </a:prstGeom>
          <a:solidFill>
            <a:srgbClr val="FFFFFF">
              <a:alpha val="25098"/>
            </a:srgbClr>
          </a:solidFill>
          <a:ln w="9525">
            <a:noFill/>
            <a:miter lim="800000"/>
          </a:ln>
        </p:spPr>
        <p:txBody>
          <a:bodyPr wrap="none" anchor="ctr"/>
          <a:lstStyle/>
          <a:p>
            <a:pPr eaLnBrk="1" hangingPunct="1">
              <a:spcBef>
                <a:spcPct val="50000"/>
              </a:spcBef>
              <a:buClr>
                <a:schemeClr val="tx1"/>
              </a:buClr>
              <a:defRPr/>
            </a:pPr>
            <a:endParaRPr lang="zh-CN" altLang="en-US" sz="2400"/>
          </a:p>
        </p:txBody>
      </p:sp>
      <p:sp>
        <p:nvSpPr>
          <p:cNvPr id="1030" name="Rectangle 29"/>
          <p:cNvSpPr>
            <a:spLocks noChangeArrowheads="1"/>
          </p:cNvSpPr>
          <p:nvPr/>
        </p:nvSpPr>
        <p:spPr bwMode="auto">
          <a:xfrm>
            <a:off x="7459665" y="4937126"/>
            <a:ext cx="1120775" cy="1079500"/>
          </a:xfrm>
          <a:prstGeom prst="rect">
            <a:avLst/>
          </a:prstGeom>
          <a:solidFill>
            <a:srgbClr val="FFFFFF">
              <a:alpha val="29803"/>
            </a:srgbClr>
          </a:solidFill>
          <a:ln w="9525">
            <a:noFill/>
            <a:miter lim="800000"/>
          </a:ln>
        </p:spPr>
        <p:txBody>
          <a:bodyPr wrap="none" anchor="ctr"/>
          <a:lstStyle/>
          <a:p>
            <a:pPr eaLnBrk="1" hangingPunct="1">
              <a:spcBef>
                <a:spcPct val="50000"/>
              </a:spcBef>
              <a:buClr>
                <a:schemeClr val="tx1"/>
              </a:buClr>
              <a:defRPr/>
            </a:pPr>
            <a:endParaRPr lang="zh-CN" altLang="en-US" sz="2400"/>
          </a:p>
        </p:txBody>
      </p:sp>
      <p:sp>
        <p:nvSpPr>
          <p:cNvPr id="1031" name="Rectangle 30"/>
          <p:cNvSpPr>
            <a:spLocks noChangeArrowheads="1"/>
          </p:cNvSpPr>
          <p:nvPr/>
        </p:nvSpPr>
        <p:spPr bwMode="auto">
          <a:xfrm>
            <a:off x="549277" y="3808414"/>
            <a:ext cx="1128713" cy="1079500"/>
          </a:xfrm>
          <a:prstGeom prst="rect">
            <a:avLst/>
          </a:prstGeom>
          <a:solidFill>
            <a:srgbClr val="FFFFFF">
              <a:alpha val="20000"/>
            </a:srgbClr>
          </a:solidFill>
          <a:ln w="9525">
            <a:noFill/>
            <a:miter lim="800000"/>
          </a:ln>
        </p:spPr>
        <p:txBody>
          <a:bodyPr wrap="none" anchor="ctr"/>
          <a:lstStyle/>
          <a:p>
            <a:pPr eaLnBrk="1" hangingPunct="1">
              <a:spcBef>
                <a:spcPct val="50000"/>
              </a:spcBef>
              <a:buClr>
                <a:schemeClr val="tx1"/>
              </a:buClr>
              <a:defRPr/>
            </a:pPr>
            <a:endParaRPr lang="zh-CN" altLang="en-US" sz="2400"/>
          </a:p>
        </p:txBody>
      </p:sp>
      <p:sp>
        <p:nvSpPr>
          <p:cNvPr id="1032" name="Rectangle 31"/>
          <p:cNvSpPr>
            <a:spLocks noChangeArrowheads="1"/>
          </p:cNvSpPr>
          <p:nvPr/>
        </p:nvSpPr>
        <p:spPr bwMode="auto">
          <a:xfrm>
            <a:off x="6307138" y="6064251"/>
            <a:ext cx="1128712" cy="796925"/>
          </a:xfrm>
          <a:prstGeom prst="rect">
            <a:avLst/>
          </a:prstGeom>
          <a:solidFill>
            <a:srgbClr val="FFFFFF">
              <a:alpha val="20000"/>
            </a:srgbClr>
          </a:solidFill>
          <a:ln w="9525">
            <a:noFill/>
            <a:miter lim="800000"/>
          </a:ln>
        </p:spPr>
        <p:txBody>
          <a:bodyPr wrap="none" anchor="ctr"/>
          <a:lstStyle/>
          <a:p>
            <a:pPr eaLnBrk="1" hangingPunct="1">
              <a:spcBef>
                <a:spcPct val="50000"/>
              </a:spcBef>
              <a:buClr>
                <a:schemeClr val="tx1"/>
              </a:buClr>
              <a:defRPr/>
            </a:pPr>
            <a:endParaRPr lang="zh-CN" altLang="en-US" sz="2400"/>
          </a:p>
        </p:txBody>
      </p:sp>
      <p:sp>
        <p:nvSpPr>
          <p:cNvPr id="1033" name="Rectangle 32"/>
          <p:cNvSpPr>
            <a:spLocks noChangeArrowheads="1"/>
          </p:cNvSpPr>
          <p:nvPr/>
        </p:nvSpPr>
        <p:spPr bwMode="auto">
          <a:xfrm>
            <a:off x="2846388" y="0"/>
            <a:ext cx="1128712" cy="404813"/>
          </a:xfrm>
          <a:prstGeom prst="rect">
            <a:avLst/>
          </a:prstGeom>
          <a:solidFill>
            <a:srgbClr val="FFFFFF">
              <a:alpha val="39999"/>
            </a:srgbClr>
          </a:solidFill>
          <a:ln w="9525">
            <a:noFill/>
            <a:miter lim="800000"/>
          </a:ln>
        </p:spPr>
        <p:txBody>
          <a:bodyPr wrap="none" anchor="ctr"/>
          <a:lstStyle/>
          <a:p>
            <a:pPr eaLnBrk="1" hangingPunct="1">
              <a:spcBef>
                <a:spcPct val="50000"/>
              </a:spcBef>
              <a:buClr>
                <a:schemeClr val="tx1"/>
              </a:buClr>
              <a:defRPr/>
            </a:pPr>
            <a:endParaRPr lang="zh-CN" altLang="en-US" sz="2400"/>
          </a:p>
        </p:txBody>
      </p:sp>
      <p:sp>
        <p:nvSpPr>
          <p:cNvPr id="1034" name="Rectangle 33"/>
          <p:cNvSpPr>
            <a:spLocks noChangeArrowheads="1"/>
          </p:cNvSpPr>
          <p:nvPr/>
        </p:nvSpPr>
        <p:spPr bwMode="auto">
          <a:xfrm>
            <a:off x="2852740" y="4938714"/>
            <a:ext cx="1120775" cy="1079500"/>
          </a:xfrm>
          <a:prstGeom prst="rect">
            <a:avLst/>
          </a:prstGeom>
          <a:solidFill>
            <a:srgbClr val="FFFFFF">
              <a:alpha val="29803"/>
            </a:srgbClr>
          </a:solidFill>
          <a:ln w="9525">
            <a:noFill/>
            <a:miter lim="800000"/>
          </a:ln>
        </p:spPr>
        <p:txBody>
          <a:bodyPr wrap="none" anchor="ctr"/>
          <a:lstStyle/>
          <a:p>
            <a:pPr eaLnBrk="1" hangingPunct="1">
              <a:spcBef>
                <a:spcPct val="50000"/>
              </a:spcBef>
              <a:buClr>
                <a:schemeClr val="tx1"/>
              </a:buClr>
              <a:defRPr/>
            </a:pPr>
            <a:endParaRPr lang="zh-CN" altLang="en-US" sz="2400"/>
          </a:p>
        </p:txBody>
      </p:sp>
      <p:sp>
        <p:nvSpPr>
          <p:cNvPr id="1035" name="Rectangle 34"/>
          <p:cNvSpPr>
            <a:spLocks noChangeArrowheads="1"/>
          </p:cNvSpPr>
          <p:nvPr/>
        </p:nvSpPr>
        <p:spPr bwMode="auto">
          <a:xfrm>
            <a:off x="6300790" y="1566863"/>
            <a:ext cx="1120775" cy="1079500"/>
          </a:xfrm>
          <a:prstGeom prst="rect">
            <a:avLst/>
          </a:prstGeom>
          <a:solidFill>
            <a:srgbClr val="FFFFFF">
              <a:alpha val="29803"/>
            </a:srgbClr>
          </a:solidFill>
          <a:ln w="9525">
            <a:noFill/>
            <a:miter lim="800000"/>
          </a:ln>
        </p:spPr>
        <p:txBody>
          <a:bodyPr wrap="none" anchor="ctr"/>
          <a:lstStyle/>
          <a:p>
            <a:pPr eaLnBrk="1" hangingPunct="1">
              <a:spcBef>
                <a:spcPct val="50000"/>
              </a:spcBef>
              <a:buClr>
                <a:schemeClr val="tx1"/>
              </a:buClr>
              <a:defRPr/>
            </a:pPr>
            <a:endParaRPr lang="zh-CN" altLang="en-US" sz="2400"/>
          </a:p>
        </p:txBody>
      </p:sp>
      <p:sp>
        <p:nvSpPr>
          <p:cNvPr id="7180" name="Rectangle 3"/>
          <p:cNvSpPr>
            <a:spLocks noGrp="1" noChangeArrowheads="1"/>
          </p:cNvSpPr>
          <p:nvPr>
            <p:ph type="body" idx="1"/>
          </p:nvPr>
        </p:nvSpPr>
        <p:spPr bwMode="auto">
          <a:xfrm>
            <a:off x="457200" y="1600201"/>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19165" name="Rectangle 4"/>
          <p:cNvSpPr>
            <a:spLocks noGrp="1" noChangeArrowheads="1"/>
          </p:cNvSpPr>
          <p:nvPr>
            <p:ph type="dt" sz="half" idx="2"/>
          </p:nvPr>
        </p:nvSpPr>
        <p:spPr bwMode="auto">
          <a:xfrm>
            <a:off x="457200" y="6245225"/>
            <a:ext cx="2133600" cy="476251"/>
          </a:xfrm>
          <a:prstGeom prst="rect">
            <a:avLst/>
          </a:prstGeom>
          <a:noFill/>
          <a:ln>
            <a:noFill/>
          </a:ln>
        </p:spPr>
        <p:txBody>
          <a:bodyPr vert="horz" wrap="square" lIns="91440" tIns="45720" rIns="91440" bIns="45720" numCol="1" anchor="t" anchorCtr="0" compatLnSpc="1"/>
          <a:lstStyle>
            <a:lvl1pPr eaLnBrk="1" hangingPunct="1">
              <a:spcBef>
                <a:spcPct val="0"/>
              </a:spcBef>
              <a:defRPr sz="1400" b="0"/>
            </a:lvl1pPr>
          </a:lstStyle>
          <a:p>
            <a:pPr>
              <a:defRPr/>
            </a:pPr>
            <a:endParaRPr lang="zh-CN" altLang="en-US"/>
          </a:p>
        </p:txBody>
      </p:sp>
      <p:sp>
        <p:nvSpPr>
          <p:cNvPr id="219166" name="Rectangle 5"/>
          <p:cNvSpPr>
            <a:spLocks noGrp="1" noChangeArrowheads="1"/>
          </p:cNvSpPr>
          <p:nvPr>
            <p:ph type="ftr" sz="quarter" idx="3"/>
          </p:nvPr>
        </p:nvSpPr>
        <p:spPr bwMode="auto">
          <a:xfrm>
            <a:off x="3124200" y="6245225"/>
            <a:ext cx="2895600" cy="476251"/>
          </a:xfrm>
          <a:prstGeom prst="rect">
            <a:avLst/>
          </a:prstGeom>
          <a:noFill/>
          <a:ln>
            <a:noFill/>
          </a:ln>
        </p:spPr>
        <p:txBody>
          <a:bodyPr vert="horz" wrap="square" lIns="91440" tIns="45720" rIns="91440" bIns="45720" numCol="1" anchor="t" anchorCtr="0" compatLnSpc="1"/>
          <a:lstStyle>
            <a:lvl1pPr algn="ctr" eaLnBrk="1" hangingPunct="1">
              <a:spcBef>
                <a:spcPct val="0"/>
              </a:spcBef>
              <a:defRPr sz="1400" b="0"/>
            </a:lvl1pPr>
          </a:lstStyle>
          <a:p>
            <a:pPr>
              <a:defRPr/>
            </a:pPr>
            <a:endParaRPr lang="zh-CN" altLang="en-US"/>
          </a:p>
        </p:txBody>
      </p:sp>
      <p:sp>
        <p:nvSpPr>
          <p:cNvPr id="219167" name="Rectangle 6"/>
          <p:cNvSpPr>
            <a:spLocks noGrp="1" noChangeArrowheads="1"/>
          </p:cNvSpPr>
          <p:nvPr>
            <p:ph type="sldNum" sz="quarter" idx="4"/>
          </p:nvPr>
        </p:nvSpPr>
        <p:spPr bwMode="auto">
          <a:xfrm>
            <a:off x="6553200" y="6245225"/>
            <a:ext cx="2133600" cy="476251"/>
          </a:xfrm>
          <a:prstGeom prst="rect">
            <a:avLst/>
          </a:prstGeom>
          <a:noFill/>
          <a:ln>
            <a:noFill/>
          </a:ln>
        </p:spPr>
        <p:txBody>
          <a:bodyPr vert="horz" wrap="square" lIns="91440" tIns="45720" rIns="91440" bIns="45720" numCol="1" anchor="t" anchorCtr="0" compatLnSpc="1"/>
          <a:lstStyle>
            <a:lvl1pPr algn="r" eaLnBrk="1" hangingPunct="1">
              <a:spcBef>
                <a:spcPct val="0"/>
              </a:spcBef>
              <a:defRPr sz="1400" b="0"/>
            </a:lvl1pPr>
          </a:lstStyle>
          <a:p>
            <a:pPr>
              <a:defRPr/>
            </a:pPr>
            <a:fld id="{B3D88DC9-BBD7-4A76-900B-268DAEDADE18}" type="slidenum">
              <a:rPr lang="zh-CN" altLang="en-US"/>
            </a:fld>
            <a:fld id="{099980D8-5260-4D0D-916D-A9D43DA566E6}" type="slidenum">
              <a:rPr lang="en-US" altLang="zh-CN"/>
            </a:fld>
            <a:endParaRPr lang="en-US" altLang="zh-CN"/>
          </a:p>
        </p:txBody>
      </p:sp>
      <p:sp>
        <p:nvSpPr>
          <p:cNvPr id="219168" name="Rectangle 2"/>
          <p:cNvSpPr>
            <a:spLocks noGrp="1" noChangeArrowheads="1"/>
          </p:cNvSpPr>
          <p:nvPr>
            <p:ph type="title"/>
          </p:nvPr>
        </p:nvSpPr>
        <p:spPr bwMode="auto">
          <a:xfrm>
            <a:off x="457200" y="325439"/>
            <a:ext cx="8229600" cy="927100"/>
          </a:xfrm>
          <a:prstGeom prst="rect">
            <a:avLst/>
          </a:prstGeom>
          <a:noFill/>
          <a:ln w="9525">
            <a:noFill/>
            <a:miter lim="800000"/>
          </a:ln>
          <a:effectLst>
            <a:outerShdw dist="35921" dir="2700000" algn="ctr" rotWithShape="0">
              <a:srgbClr val="FFFFFF">
                <a:alpha val="73000"/>
              </a:srgbClr>
            </a:outerShdw>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pic>
        <p:nvPicPr>
          <p:cNvPr id="7185" name="Picture 39" descr="bz-jpg"/>
          <p:cNvPicPr>
            <a:picLocks noChangeAspect="1" noChangeArrowheads="1"/>
          </p:cNvPicPr>
          <p:nvPr/>
        </p:nvPicPr>
        <p:blipFill>
          <a:blip r:embed="rId15" cstate="print">
            <a:clrChange>
              <a:clrFrom>
                <a:srgbClr val="FFFFFE"/>
              </a:clrFrom>
              <a:clrTo>
                <a:srgbClr val="FFFFFE">
                  <a:alpha val="0"/>
                </a:srgbClr>
              </a:clrTo>
            </a:clrChange>
          </a:blip>
          <a:srcRect/>
          <a:stretch>
            <a:fillRect/>
          </a:stretch>
        </p:blipFill>
        <p:spPr bwMode="auto">
          <a:xfrm>
            <a:off x="7029450" y="6353175"/>
            <a:ext cx="431800" cy="431800"/>
          </a:xfrm>
          <a:prstGeom prst="rect">
            <a:avLst/>
          </a:prstGeom>
          <a:noFill/>
          <a:ln w="9525">
            <a:noFill/>
            <a:miter lim="800000"/>
            <a:headEnd/>
            <a:tailEnd/>
          </a:ln>
        </p:spPr>
      </p:pic>
      <p:pic>
        <p:nvPicPr>
          <p:cNvPr id="7186" name="Picture 40" descr="hdtif"/>
          <p:cNvPicPr>
            <a:picLocks noChangeAspect="1" noChangeArrowheads="1"/>
          </p:cNvPicPr>
          <p:nvPr/>
        </p:nvPicPr>
        <p:blipFill>
          <a:blip r:embed="rId16" cstate="print">
            <a:clrChange>
              <a:clrFrom>
                <a:srgbClr val="FFFFFE"/>
              </a:clrFrom>
              <a:clrTo>
                <a:srgbClr val="FFFFFE">
                  <a:alpha val="0"/>
                </a:srgbClr>
              </a:clrTo>
            </a:clrChange>
          </a:blip>
          <a:srcRect/>
          <a:stretch>
            <a:fillRect/>
          </a:stretch>
        </p:blipFill>
        <p:spPr bwMode="auto">
          <a:xfrm>
            <a:off x="7524750" y="6453190"/>
            <a:ext cx="1500188" cy="231775"/>
          </a:xfrm>
          <a:prstGeom prst="rect">
            <a:avLst/>
          </a:prstGeom>
          <a:noFill/>
          <a:ln w="9525">
            <a:noFill/>
            <a:miter lim="800000"/>
            <a:headEnd/>
            <a:tailEnd/>
          </a:ln>
        </p:spPr>
      </p:pic>
      <p:pic>
        <p:nvPicPr>
          <p:cNvPr id="7187" name="Picture 39" descr="bz-jpg"/>
          <p:cNvPicPr>
            <a:picLocks noChangeAspect="1" noChangeArrowheads="1"/>
          </p:cNvPicPr>
          <p:nvPr userDrawn="1"/>
        </p:nvPicPr>
        <p:blipFill>
          <a:blip r:embed="rId15" cstate="print">
            <a:clrChange>
              <a:clrFrom>
                <a:srgbClr val="FFFFFE"/>
              </a:clrFrom>
              <a:clrTo>
                <a:srgbClr val="FFFFFE">
                  <a:alpha val="0"/>
                </a:srgbClr>
              </a:clrTo>
            </a:clrChange>
          </a:blip>
          <a:srcRect/>
          <a:stretch>
            <a:fillRect/>
          </a:stretch>
        </p:blipFill>
        <p:spPr bwMode="auto">
          <a:xfrm>
            <a:off x="260350" y="88900"/>
            <a:ext cx="431800" cy="431800"/>
          </a:xfrm>
          <a:prstGeom prst="rect">
            <a:avLst/>
          </a:prstGeom>
          <a:noFill/>
          <a:ln w="9525">
            <a:noFill/>
            <a:miter lim="800000"/>
            <a:headEnd/>
            <a:tailEnd/>
          </a:ln>
        </p:spPr>
      </p:pic>
      <p:pic>
        <p:nvPicPr>
          <p:cNvPr id="7188" name="Picture 40" descr="hdtif"/>
          <p:cNvPicPr>
            <a:picLocks noChangeAspect="1" noChangeArrowheads="1"/>
          </p:cNvPicPr>
          <p:nvPr userDrawn="1"/>
        </p:nvPicPr>
        <p:blipFill>
          <a:blip r:embed="rId16" cstate="print">
            <a:clrChange>
              <a:clrFrom>
                <a:srgbClr val="FFFFFE"/>
              </a:clrFrom>
              <a:clrTo>
                <a:srgbClr val="FFFFFE">
                  <a:alpha val="0"/>
                </a:srgbClr>
              </a:clrTo>
            </a:clrChange>
          </a:blip>
          <a:srcRect/>
          <a:stretch>
            <a:fillRect/>
          </a:stretch>
        </p:blipFill>
        <p:spPr bwMode="auto">
          <a:xfrm>
            <a:off x="755650" y="188914"/>
            <a:ext cx="1500188" cy="231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19168"/>
                                        </p:tgtEl>
                                        <p:attrNameLst>
                                          <p:attrName>style.visibility</p:attrName>
                                        </p:attrNameLst>
                                      </p:cBhvr>
                                      <p:to>
                                        <p:strVal val="visible"/>
                                      </p:to>
                                    </p:set>
                                    <p:anim calcmode="lin" valueType="num">
                                      <p:cBhvr>
                                        <p:cTn id="7" dur="500" fill="hold"/>
                                        <p:tgtEl>
                                          <p:spTgt spid="219168"/>
                                        </p:tgtEl>
                                        <p:attrNameLst>
                                          <p:attrName>ppt_x</p:attrName>
                                        </p:attrNameLst>
                                      </p:cBhvr>
                                      <p:tavLst>
                                        <p:tav tm="0">
                                          <p:val>
                                            <p:strVal val="#ppt_x-.2"/>
                                          </p:val>
                                        </p:tav>
                                        <p:tav tm="100000">
                                          <p:val>
                                            <p:strVal val="#ppt_x"/>
                                          </p:val>
                                        </p:tav>
                                      </p:tavLst>
                                    </p:anim>
                                    <p:anim calcmode="lin" valueType="num">
                                      <p:cBhvr>
                                        <p:cTn id="8" dur="500" fill="hold"/>
                                        <p:tgtEl>
                                          <p:spTgt spid="219168"/>
                                        </p:tgtEl>
                                        <p:attrNameLst>
                                          <p:attrName>ppt_y</p:attrName>
                                        </p:attrNameLst>
                                      </p:cBhvr>
                                      <p:tavLst>
                                        <p:tav tm="0">
                                          <p:val>
                                            <p:strVal val="#ppt_y"/>
                                          </p:val>
                                        </p:tav>
                                        <p:tav tm="100000">
                                          <p:val>
                                            <p:strVal val="#ppt_y"/>
                                          </p:val>
                                        </p:tav>
                                      </p:tavLst>
                                    </p:anim>
                                    <p:animEffect transition="in" filter="wipe(right)" prLst="gradientSize: 0.1">
                                      <p:cBhvr>
                                        <p:cTn id="9" dur="500"/>
                                        <p:tgtEl>
                                          <p:spTgt spid="219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68" grpId="0" autoUpdateAnimBg="0"/>
    </p:bldLst>
  </p:timing>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5pPr>
      <a:lvl6pPr marL="4572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6pPr>
      <a:lvl7pPr marL="9144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7pPr>
      <a:lvl8pPr marL="13716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8pPr>
      <a:lvl9pPr marL="18288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7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slideLayout" Target="../slideLayouts/slideLayout7.xml"/><Relationship Id="rId5" Type="http://schemas.openxmlformats.org/officeDocument/2006/relationships/slide" Target="slide115.xml"/><Relationship Id="rId4" Type="http://schemas.openxmlformats.org/officeDocument/2006/relationships/slide" Target="slide128.xml"/><Relationship Id="rId3" Type="http://schemas.openxmlformats.org/officeDocument/2006/relationships/slide" Target="slide127.xml"/><Relationship Id="rId2" Type="http://schemas.openxmlformats.org/officeDocument/2006/relationships/slide" Target="slide126.xml"/><Relationship Id="rId1" Type="http://schemas.openxmlformats.org/officeDocument/2006/relationships/slide" Target="slide1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10.xml"/><Relationship Id="rId1" Type="http://schemas.openxmlformats.org/officeDocument/2006/relationships/slide" Target="slide1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10.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17.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10.xml"/><Relationship Id="rId1" Type="http://schemas.openxmlformats.org/officeDocument/2006/relationships/slide" Target="slide1.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7.xml"/><Relationship Id="rId4" Type="http://schemas.openxmlformats.org/officeDocument/2006/relationships/slide" Target="slide138.xml"/><Relationship Id="rId3" Type="http://schemas.openxmlformats.org/officeDocument/2006/relationships/slide" Target="slide132.xml"/><Relationship Id="rId2" Type="http://schemas.openxmlformats.org/officeDocument/2006/relationships/slide" Target="slide136.xml"/><Relationship Id="rId1" Type="http://schemas.openxmlformats.org/officeDocument/2006/relationships/slide" Target="slide133.xml"/></Relationships>
</file>

<file path=ppt/slides/_rels/slide131.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vmlDrawing" Target="../drawings/vmlDrawing18.vml"/><Relationship Id="rId4" Type="http://schemas.openxmlformats.org/officeDocument/2006/relationships/slideLayout" Target="../slideLayouts/slideLayout7.xml"/><Relationship Id="rId3" Type="http://schemas.openxmlformats.org/officeDocument/2006/relationships/slide" Target="slide130.xml"/><Relationship Id="rId2" Type="http://schemas.openxmlformats.org/officeDocument/2006/relationships/image" Target="../media/image34.emf"/><Relationship Id="rId1" Type="http://schemas.openxmlformats.org/officeDocument/2006/relationships/oleObject" Target="../embeddings/oleObject20.bin"/></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slide" Target="slide130.xml"/></Relationships>
</file>

<file path=ppt/slides/_rels/slide133.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slide" Target="slide130.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slide" Target="slide130.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slide" Target="slide130.xml"/></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36.emf"/><Relationship Id="rId1" Type="http://schemas.openxmlformats.org/officeDocument/2006/relationships/slide" Target="slide130.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slide" Target="slide130.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37.em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vmlDrawing" Target="../drawings/vmlDrawing19.vml"/><Relationship Id="rId3" Type="http://schemas.openxmlformats.org/officeDocument/2006/relationships/slideLayout" Target="../slideLayouts/slideLayout7.xml"/><Relationship Id="rId2" Type="http://schemas.openxmlformats.org/officeDocument/2006/relationships/image" Target="../media/image39.emf"/><Relationship Id="rId1" Type="http://schemas.openxmlformats.org/officeDocument/2006/relationships/oleObject" Target="../embeddings/oleObject21.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5" Type="http://schemas.openxmlformats.org/officeDocument/2006/relationships/notesSlide" Target="../notesSlides/notesSlide95.xml"/><Relationship Id="rId4" Type="http://schemas.openxmlformats.org/officeDocument/2006/relationships/vmlDrawing" Target="../drawings/vmlDrawing20.vml"/><Relationship Id="rId3" Type="http://schemas.openxmlformats.org/officeDocument/2006/relationships/slideLayout" Target="../slideLayouts/slideLayout7.xml"/><Relationship Id="rId2" Type="http://schemas.openxmlformats.org/officeDocument/2006/relationships/image" Target="../media/image40.emf"/><Relationship Id="rId1" Type="http://schemas.openxmlformats.org/officeDocument/2006/relationships/oleObject" Target="../embeddings/oleObject22.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slide" Target="slide37.xml"/><Relationship Id="rId3" Type="http://schemas.openxmlformats.org/officeDocument/2006/relationships/slide" Target="slide36.xml"/><Relationship Id="rId2" Type="http://schemas.openxmlformats.org/officeDocument/2006/relationships/slide" Target="slide35.xml"/><Relationship Id="rId1" Type="http://schemas.openxmlformats.org/officeDocument/2006/relationships/slide" Target="slide3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vmlDrawing" Target="../drawings/vmlDrawing21.vml"/><Relationship Id="rId3" Type="http://schemas.openxmlformats.org/officeDocument/2006/relationships/slideLayout" Target="../slideLayouts/slideLayout7.xml"/><Relationship Id="rId2" Type="http://schemas.openxmlformats.org/officeDocument/2006/relationships/image" Target="../media/image41.emf"/><Relationship Id="rId1" Type="http://schemas.openxmlformats.org/officeDocument/2006/relationships/oleObject" Target="../embeddings/oleObject23.bin"/></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5" Type="http://schemas.openxmlformats.org/officeDocument/2006/relationships/notesSlide" Target="../notesSlides/notesSlide105.xml"/><Relationship Id="rId4" Type="http://schemas.openxmlformats.org/officeDocument/2006/relationships/vmlDrawing" Target="../drawings/vmlDrawing22.vml"/><Relationship Id="rId3" Type="http://schemas.openxmlformats.org/officeDocument/2006/relationships/slideLayout" Target="../slideLayouts/slideLayout7.xml"/><Relationship Id="rId2" Type="http://schemas.openxmlformats.org/officeDocument/2006/relationships/image" Target="../media/image42.emf"/><Relationship Id="rId1" Type="http://schemas.openxmlformats.org/officeDocument/2006/relationships/oleObject" Target="../embeddings/oleObject24.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5" Type="http://schemas.openxmlformats.org/officeDocument/2006/relationships/notesSlide" Target="../notesSlides/notesSlide106.xml"/><Relationship Id="rId4" Type="http://schemas.openxmlformats.org/officeDocument/2006/relationships/slideLayout" Target="../slideLayouts/slideLayout7.xml"/><Relationship Id="rId3" Type="http://schemas.openxmlformats.org/officeDocument/2006/relationships/hyperlink" Target="http://elixir.free-electrons.com/linux/v2.6.24/ident/vfsmount" TargetMode="External"/><Relationship Id="rId2" Type="http://schemas.openxmlformats.org/officeDocument/2006/relationships/hyperlink" Target="http://elixir.free-electrons.com/linux/v2.6.24/ident/file_system_type" TargetMode="External"/><Relationship Id="rId1" Type="http://schemas.openxmlformats.org/officeDocument/2006/relationships/hyperlink" Target="http://elixir.free-electrons.com/linux/v2.6.24/ident/get_sb" TargetMode="External"/></Relationships>
</file>

<file path=ppt/slides/_rels/slide171.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vmlDrawing" Target="../drawings/vmlDrawing23.vml"/><Relationship Id="rId3" Type="http://schemas.openxmlformats.org/officeDocument/2006/relationships/slideLayout" Target="../slideLayouts/slideLayout7.xml"/><Relationship Id="rId2" Type="http://schemas.openxmlformats.org/officeDocument/2006/relationships/image" Target="../media/image43.emf"/><Relationship Id="rId1" Type="http://schemas.openxmlformats.org/officeDocument/2006/relationships/oleObject" Target="../embeddings/oleObject25.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5" Type="http://schemas.openxmlformats.org/officeDocument/2006/relationships/notesSlide" Target="../notesSlides/notesSlide109.xml"/><Relationship Id="rId4" Type="http://schemas.openxmlformats.org/officeDocument/2006/relationships/vmlDrawing" Target="../drawings/vmlDrawing24.vml"/><Relationship Id="rId3" Type="http://schemas.openxmlformats.org/officeDocument/2006/relationships/slideLayout" Target="../slideLayouts/slideLayout7.xml"/><Relationship Id="rId2" Type="http://schemas.openxmlformats.org/officeDocument/2006/relationships/image" Target="../media/image44.emf"/><Relationship Id="rId1" Type="http://schemas.openxmlformats.org/officeDocument/2006/relationships/oleObject" Target="../embeddings/oleObject26.bin"/></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5" Type="http://schemas.openxmlformats.org/officeDocument/2006/relationships/notesSlide" Target="../notesSlides/notesSlide111.xml"/><Relationship Id="rId4" Type="http://schemas.openxmlformats.org/officeDocument/2006/relationships/vmlDrawing" Target="../drawings/vmlDrawing25.vml"/><Relationship Id="rId3" Type="http://schemas.openxmlformats.org/officeDocument/2006/relationships/slideLayout" Target="../slideLayouts/slideLayout7.xml"/><Relationship Id="rId2" Type="http://schemas.openxmlformats.org/officeDocument/2006/relationships/image" Target="../media/image45.emf"/><Relationship Id="rId1" Type="http://schemas.openxmlformats.org/officeDocument/2006/relationships/oleObject" Target="../embeddings/oleObject27.bin"/></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9" Type="http://schemas.openxmlformats.org/officeDocument/2006/relationships/hyperlink" Target="http://elixir.free-electrons.com/linux/v2.6.24/ident/do_filp_open" TargetMode="External"/><Relationship Id="rId8" Type="http://schemas.openxmlformats.org/officeDocument/2006/relationships/hyperlink" Target="http://elixir.free-electrons.com/linux/v2.6.24/ident/get_unused_fd_flags" TargetMode="External"/><Relationship Id="rId7" Type="http://schemas.openxmlformats.org/officeDocument/2006/relationships/hyperlink" Target="http://elixir.free-electrons.com/linux/v2.6.24/ident/IS_ERR" TargetMode="External"/><Relationship Id="rId6" Type="http://schemas.openxmlformats.org/officeDocument/2006/relationships/hyperlink" Target="http://elixir.free-electrons.com/linux/v2.6.24/ident/PTR_ERR" TargetMode="External"/><Relationship Id="rId5" Type="http://schemas.openxmlformats.org/officeDocument/2006/relationships/hyperlink" Target="http://elixir.free-electrons.com/linux/v2.6.24/ident/fd" TargetMode="External"/><Relationship Id="rId4" Type="http://schemas.openxmlformats.org/officeDocument/2006/relationships/hyperlink" Target="http://elixir.free-electrons.com/linux/v2.6.24/ident/getname" TargetMode="External"/><Relationship Id="rId3" Type="http://schemas.openxmlformats.org/officeDocument/2006/relationships/hyperlink" Target="http://elixir.free-electrons.com/linux/v2.6.24/ident/filename" TargetMode="External"/><Relationship Id="rId2" Type="http://schemas.openxmlformats.org/officeDocument/2006/relationships/hyperlink" Target="http://elixir.free-electrons.com/linux/v2.6.24/ident/__user" TargetMode="External"/><Relationship Id="rId15" Type="http://schemas.openxmlformats.org/officeDocument/2006/relationships/notesSlide" Target="../notesSlides/notesSlide113.xml"/><Relationship Id="rId14" Type="http://schemas.openxmlformats.org/officeDocument/2006/relationships/slideLayout" Target="../slideLayouts/slideLayout7.xml"/><Relationship Id="rId13" Type="http://schemas.openxmlformats.org/officeDocument/2006/relationships/hyperlink" Target="http://elixir.free-electrons.com/linux/v2.6.24/ident/putname" TargetMode="External"/><Relationship Id="rId12" Type="http://schemas.openxmlformats.org/officeDocument/2006/relationships/hyperlink" Target="http://elixir.free-electrons.com/linux/v2.6.24/ident/fd_install" TargetMode="External"/><Relationship Id="rId11" Type="http://schemas.openxmlformats.org/officeDocument/2006/relationships/hyperlink" Target="http://elixir.free-electrons.com/linux/v2.6.24/ident/fsnotify_open" TargetMode="External"/><Relationship Id="rId10" Type="http://schemas.openxmlformats.org/officeDocument/2006/relationships/hyperlink" Target="http://elixir.free-electrons.com/linux/v2.6.24/ident/put_unused_fd" TargetMode="External"/><Relationship Id="rId1" Type="http://schemas.openxmlformats.org/officeDocument/2006/relationships/hyperlink" Target="http://elixir.free-electrons.com/linux/v2.6.24/ident/do_sys_open" TargetMode="External"/></Relationships>
</file>

<file path=ppt/slides/_rels/slide178.xml.rels><?xml version="1.0" encoding="UTF-8" standalone="yes"?>
<Relationships xmlns="http://schemas.openxmlformats.org/package/2006/relationships"><Relationship Id="rId9" Type="http://schemas.openxmlformats.org/officeDocument/2006/relationships/hyperlink" Target="http://elixir.free-electrons.com/linux/v2.6.24/ident/prevent_tail_call" TargetMode="External"/><Relationship Id="rId8" Type="http://schemas.openxmlformats.org/officeDocument/2006/relationships/hyperlink" Target="http://elixir.free-electrons.com/linux/v2.6.24/ident/AT_FDCWD" TargetMode="External"/><Relationship Id="rId7" Type="http://schemas.openxmlformats.org/officeDocument/2006/relationships/hyperlink" Target="http://elixir.free-electrons.com/linux/v2.6.24/ident/do_sys_open" TargetMode="External"/><Relationship Id="rId6" Type="http://schemas.openxmlformats.org/officeDocument/2006/relationships/hyperlink" Target="http://elixir.free-electrons.com/linux/v2.6.24/ident/O_LARGEFILE" TargetMode="External"/><Relationship Id="rId5" Type="http://schemas.openxmlformats.org/officeDocument/2006/relationships/hyperlink" Target="http://elixir.free-electrons.com/linux/v2.6.24/ident/force_o_largefile" TargetMode="External"/><Relationship Id="rId4" Type="http://schemas.openxmlformats.org/officeDocument/2006/relationships/hyperlink" Target="http://elixir.free-electrons.com/linux/v2.6.24/ident/filename" TargetMode="External"/><Relationship Id="rId3" Type="http://schemas.openxmlformats.org/officeDocument/2006/relationships/hyperlink" Target="http://elixir.free-electrons.com/linux/v2.6.24/ident/__user" TargetMode="External"/><Relationship Id="rId2" Type="http://schemas.openxmlformats.org/officeDocument/2006/relationships/hyperlink" Target="http://elixir.free-electrons.com/linux/v2.6.24/ident/sys_open" TargetMode="External"/><Relationship Id="rId11" Type="http://schemas.openxmlformats.org/officeDocument/2006/relationships/notesSlide" Target="../notesSlides/notesSlide114.xml"/><Relationship Id="rId10" Type="http://schemas.openxmlformats.org/officeDocument/2006/relationships/slideLayout" Target="../slideLayouts/slideLayout7.xml"/><Relationship Id="rId1" Type="http://schemas.openxmlformats.org/officeDocument/2006/relationships/hyperlink" Target="http://elixir.free-electrons.com/linux/v2.6.24/ident/asmlinkage" TargetMode="External"/></Relationships>
</file>

<file path=ppt/slides/_rels/slide179.xml.rels><?xml version="1.0" encoding="UTF-8" standalone="yes"?>
<Relationships xmlns="http://schemas.openxmlformats.org/package/2006/relationships"><Relationship Id="rId9" Type="http://schemas.openxmlformats.org/officeDocument/2006/relationships/notesSlide" Target="../notesSlides/notesSlide115.xml"/><Relationship Id="rId8" Type="http://schemas.openxmlformats.org/officeDocument/2006/relationships/slideLayout" Target="../slideLayouts/slideLayout7.xml"/><Relationship Id="rId7" Type="http://schemas.openxmlformats.org/officeDocument/2006/relationships/hyperlink" Target="http://elixir.free-electrons.com/linux/v2.6.24/ident/ERR_PTR" TargetMode="External"/><Relationship Id="rId6" Type="http://schemas.openxmlformats.org/officeDocument/2006/relationships/hyperlink" Target="http://elixir.free-electrons.com/linux/v2.6.24/ident/nameidata_to_filp" TargetMode="External"/><Relationship Id="rId5" Type="http://schemas.openxmlformats.org/officeDocument/2006/relationships/hyperlink" Target="http://elixir.free-electrons.com/linux/v2.6.24/ident/open_namei" TargetMode="External"/><Relationship Id="rId4" Type="http://schemas.openxmlformats.org/officeDocument/2006/relationships/hyperlink" Target="http://elixir.free-electrons.com/linux/v2.6.24/ident/O_ACCMODE" TargetMode="External"/><Relationship Id="rId3" Type="http://schemas.openxmlformats.org/officeDocument/2006/relationships/hyperlink" Target="http://elixir.free-electrons.com/linux/v2.6.24/ident/nameidata" TargetMode="External"/><Relationship Id="rId2" Type="http://schemas.openxmlformats.org/officeDocument/2006/relationships/hyperlink" Target="http://elixir.free-electrons.com/linux/v2.6.24/ident/filename" TargetMode="External"/><Relationship Id="rId1" Type="http://schemas.openxmlformats.org/officeDocument/2006/relationships/hyperlink" Target="http://elixir.free-electrons.com/linux/v2.6.24/ident/do_filp_ope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9" Type="http://schemas.openxmlformats.org/officeDocument/2006/relationships/hyperlink" Target="http://elixir.free-electrons.com/linux/v2.6.24/ident/file_lock" TargetMode="External"/><Relationship Id="rId8" Type="http://schemas.openxmlformats.org/officeDocument/2006/relationships/hyperlink" Target="http://elixir.free-electrons.com/linux/v2.6.24/ident/spin_unlock" TargetMode="External"/><Relationship Id="rId7" Type="http://schemas.openxmlformats.org/officeDocument/2006/relationships/hyperlink" Target="http://elixir.free-electrons.com/linux/v2.6.24/ident/files" TargetMode="External"/><Relationship Id="rId6" Type="http://schemas.openxmlformats.org/officeDocument/2006/relationships/hyperlink" Target="http://elixir.free-electrons.com/linux/v2.6.24/ident/__put_unused_fd" TargetMode="External"/><Relationship Id="rId5" Type="http://schemas.openxmlformats.org/officeDocument/2006/relationships/hyperlink" Target="http://elixir.free-electrons.com/linux/v2.6.24/ident/close_on_exec" TargetMode="External"/><Relationship Id="rId4" Type="http://schemas.openxmlformats.org/officeDocument/2006/relationships/hyperlink" Target="http://elixir.free-electrons.com/linux/v2.6.24/ident/FD_CLR" TargetMode="External"/><Relationship Id="rId3" Type="http://schemas.openxmlformats.org/officeDocument/2006/relationships/hyperlink" Target="http://elixir.free-electrons.com/linux/v2.6.24/ident/fd" TargetMode="External"/><Relationship Id="rId25" Type="http://schemas.openxmlformats.org/officeDocument/2006/relationships/notesSlide" Target="../notesSlides/notesSlide116.xml"/><Relationship Id="rId24" Type="http://schemas.openxmlformats.org/officeDocument/2006/relationships/slideLayout" Target="../slideLayouts/slideLayout7.xml"/><Relationship Id="rId23" Type="http://schemas.openxmlformats.org/officeDocument/2006/relationships/hyperlink" Target="http://elixir.free-electrons.com/linux/v2.6.24/ident/files_fdtable" TargetMode="External"/><Relationship Id="rId22" Type="http://schemas.openxmlformats.org/officeDocument/2006/relationships/hyperlink" Target="http://elixir.free-electrons.com/linux/v2.6.24/ident/spin_lock" TargetMode="External"/><Relationship Id="rId21" Type="http://schemas.openxmlformats.org/officeDocument/2006/relationships/hyperlink" Target="http://elixir.free-electrons.com/linux/v2.6.24/ident/fdtable" TargetMode="External"/><Relationship Id="rId20" Type="http://schemas.openxmlformats.org/officeDocument/2006/relationships/hyperlink" Target="http://elixir.free-electrons.com/linux/v2.6.24/ident/current" TargetMode="External"/><Relationship Id="rId2" Type="http://schemas.openxmlformats.org/officeDocument/2006/relationships/hyperlink" Target="http://elixir.free-electrons.com/linux/v2.6.24/ident/fdt" TargetMode="External"/><Relationship Id="rId19" Type="http://schemas.openxmlformats.org/officeDocument/2006/relationships/hyperlink" Target="http://elixir.free-electrons.com/linux/v2.6.24/ident/files_struct" TargetMode="External"/><Relationship Id="rId18" Type="http://schemas.openxmlformats.org/officeDocument/2006/relationships/hyperlink" Target="http://elixir.free-electrons.com/linux/v2.6.24/ident/sys_close" TargetMode="External"/><Relationship Id="rId17" Type="http://schemas.openxmlformats.org/officeDocument/2006/relationships/hyperlink" Target="http://elixir.free-electrons.com/linux/v2.6.24/ident/asmlinkage" TargetMode="External"/><Relationship Id="rId16" Type="http://schemas.openxmlformats.org/officeDocument/2006/relationships/hyperlink" Target="http://elixir.free-electrons.com/linux/v2.6.24/ident/EBADF" TargetMode="External"/><Relationship Id="rId15" Type="http://schemas.openxmlformats.org/officeDocument/2006/relationships/hyperlink" Target="http://elixir.free-electrons.com/linux/v2.6.24/ident/EINTR" TargetMode="External"/><Relationship Id="rId14" Type="http://schemas.openxmlformats.org/officeDocument/2006/relationships/hyperlink" Target="http://elixir.free-electrons.com/linux/v2.6.24/ident/ERESTART_RESTARTBLOCK" TargetMode="External"/><Relationship Id="rId13" Type="http://schemas.openxmlformats.org/officeDocument/2006/relationships/hyperlink" Target="http://elixir.free-electrons.com/linux/v2.6.24/ident/ERESTARTNOHAND" TargetMode="External"/><Relationship Id="rId12" Type="http://schemas.openxmlformats.org/officeDocument/2006/relationships/hyperlink" Target="http://elixir.free-electrons.com/linux/v2.6.24/ident/ERESTARTNOINTR" TargetMode="External"/><Relationship Id="rId11" Type="http://schemas.openxmlformats.org/officeDocument/2006/relationships/hyperlink" Target="http://elixir.free-electrons.com/linux/v2.6.24/ident/ERESTARTSYS" TargetMode="External"/><Relationship Id="rId10" Type="http://schemas.openxmlformats.org/officeDocument/2006/relationships/hyperlink" Target="http://elixir.free-electrons.com/linux/v2.6.24/ident/filp_close" TargetMode="External"/><Relationship Id="rId1" Type="http://schemas.openxmlformats.org/officeDocument/2006/relationships/hyperlink" Target="http://elixir.free-electrons.com/linux/v2.6.24/ident/rcu_assign_pointer" TargetMode="Externa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9" Type="http://schemas.openxmlformats.org/officeDocument/2006/relationships/hyperlink" Target="http://elixir.free-electrons.com/linux/v2.6.24/ident/loff_t" TargetMode="External"/><Relationship Id="rId8" Type="http://schemas.openxmlformats.org/officeDocument/2006/relationships/hyperlink" Target="http://elixir.free-electrons.com/linux/v2.6.24/ident/fget_light" TargetMode="External"/><Relationship Id="rId7" Type="http://schemas.openxmlformats.org/officeDocument/2006/relationships/hyperlink" Target="http://elixir.free-electrons.com/linux/v2.6.24/ident/EBADF" TargetMode="External"/><Relationship Id="rId6" Type="http://schemas.openxmlformats.org/officeDocument/2006/relationships/hyperlink" Target="http://elixir.free-electrons.com/linux/v2.6.24/ident/size_t" TargetMode="External"/><Relationship Id="rId5" Type="http://schemas.openxmlformats.org/officeDocument/2006/relationships/hyperlink" Target="http://elixir.free-electrons.com/linux/v2.6.24/ident/__user" TargetMode="External"/><Relationship Id="rId4" Type="http://schemas.openxmlformats.org/officeDocument/2006/relationships/hyperlink" Target="http://elixir.free-electrons.com/linux/v2.6.24/ident/fd" TargetMode="External"/><Relationship Id="rId3" Type="http://schemas.openxmlformats.org/officeDocument/2006/relationships/hyperlink" Target="http://elixir.free-electrons.com/linux/v2.6.24/ident/sys_read" TargetMode="External"/><Relationship Id="rId2" Type="http://schemas.openxmlformats.org/officeDocument/2006/relationships/hyperlink" Target="http://elixir.free-electrons.com/linux/v2.6.24/ident/ssize_t" TargetMode="External"/><Relationship Id="rId16" Type="http://schemas.openxmlformats.org/officeDocument/2006/relationships/notesSlide" Target="../notesSlides/notesSlide118.xml"/><Relationship Id="rId15" Type="http://schemas.openxmlformats.org/officeDocument/2006/relationships/slideLayout" Target="../slideLayouts/slideLayout7.xml"/><Relationship Id="rId14" Type="http://schemas.openxmlformats.org/officeDocument/2006/relationships/hyperlink" Target="http://elixir.free-electrons.com/linux/v2.6.24/ident/fput_light" TargetMode="External"/><Relationship Id="rId13" Type="http://schemas.openxmlformats.org/officeDocument/2006/relationships/hyperlink" Target="http://elixir.free-electrons.com/linux/v2.6.24/ident/file_pos_write" TargetMode="External"/><Relationship Id="rId12" Type="http://schemas.openxmlformats.org/officeDocument/2006/relationships/hyperlink" Target="http://elixir.free-electrons.com/linux/v2.6.24/ident/vfs_read" TargetMode="External"/><Relationship Id="rId11" Type="http://schemas.openxmlformats.org/officeDocument/2006/relationships/hyperlink" Target="http://elixir.free-electrons.com/linux/v2.6.24/ident/file_pos_read" TargetMode="External"/><Relationship Id="rId10" Type="http://schemas.openxmlformats.org/officeDocument/2006/relationships/hyperlink" Target="http://elixir.free-electrons.com/linux/v2.6.24/ident/pos" TargetMode="External"/><Relationship Id="rId1" Type="http://schemas.openxmlformats.org/officeDocument/2006/relationships/hyperlink" Target="http://elixir.free-electrons.com/linux/v2.6.24/ident/asmlinkage" TargetMode="External"/></Relationships>
</file>

<file path=ppt/slides/_rels/slide183.xml.rels><?xml version="1.0" encoding="UTF-8" standalone="yes"?>
<Relationships xmlns="http://schemas.openxmlformats.org/package/2006/relationships"><Relationship Id="rId9" Type="http://schemas.openxmlformats.org/officeDocument/2006/relationships/hyperlink" Target="http://elixir.free-electrons.com/linux/v2.6.24/ident/read" TargetMode="External"/><Relationship Id="rId8" Type="http://schemas.openxmlformats.org/officeDocument/2006/relationships/hyperlink" Target="http://elixir.free-electrons.com/linux/v2.6.24/ident/EBADF" TargetMode="External"/><Relationship Id="rId7" Type="http://schemas.openxmlformats.org/officeDocument/2006/relationships/hyperlink" Target="http://elixir.free-electrons.com/linux/v2.6.24/ident/FMODE_READ" TargetMode="External"/><Relationship Id="rId6" Type="http://schemas.openxmlformats.org/officeDocument/2006/relationships/hyperlink" Target="http://elixir.free-electrons.com/linux/v2.6.24/ident/pos" TargetMode="External"/><Relationship Id="rId5" Type="http://schemas.openxmlformats.org/officeDocument/2006/relationships/hyperlink" Target="http://elixir.free-electrons.com/linux/v2.6.24/ident/loff_t" TargetMode="External"/><Relationship Id="rId4" Type="http://schemas.openxmlformats.org/officeDocument/2006/relationships/hyperlink" Target="http://elixir.free-electrons.com/linux/v2.6.24/ident/size_t" TargetMode="External"/><Relationship Id="rId3" Type="http://schemas.openxmlformats.org/officeDocument/2006/relationships/hyperlink" Target="http://elixir.free-electrons.com/linux/v2.6.24/ident/__user" TargetMode="External"/><Relationship Id="rId25" Type="http://schemas.openxmlformats.org/officeDocument/2006/relationships/notesSlide" Target="../notesSlides/notesSlide119.xml"/><Relationship Id="rId24" Type="http://schemas.openxmlformats.org/officeDocument/2006/relationships/slideLayout" Target="../slideLayouts/slideLayout7.xml"/><Relationship Id="rId23" Type="http://schemas.openxmlformats.org/officeDocument/2006/relationships/hyperlink" Target="http://elixir.free-electrons.com/linux/v2.6.24/ident/inc_syscr" TargetMode="External"/><Relationship Id="rId22" Type="http://schemas.openxmlformats.org/officeDocument/2006/relationships/hyperlink" Target="http://elixir.free-electrons.com/linux/v2.6.24/ident/current" TargetMode="External"/><Relationship Id="rId21" Type="http://schemas.openxmlformats.org/officeDocument/2006/relationships/hyperlink" Target="http://elixir.free-electrons.com/linux/v2.6.24/ident/add_rchar" TargetMode="External"/><Relationship Id="rId20" Type="http://schemas.openxmlformats.org/officeDocument/2006/relationships/hyperlink" Target="http://elixir.free-electrons.com/linux/v2.6.24/ident/fsnotify_access" TargetMode="External"/><Relationship Id="rId2" Type="http://schemas.openxmlformats.org/officeDocument/2006/relationships/hyperlink" Target="http://elixir.free-electrons.com/linux/v2.6.24/ident/vfs_read" TargetMode="External"/><Relationship Id="rId19" Type="http://schemas.openxmlformats.org/officeDocument/2006/relationships/hyperlink" Target="http://elixir.free-electrons.com/linux/v2.6.24/ident/do_sync_read" TargetMode="External"/><Relationship Id="rId18" Type="http://schemas.openxmlformats.org/officeDocument/2006/relationships/hyperlink" Target="http://elixir.free-electrons.com/linux/v2.6.24/ident/MAY_READ" TargetMode="External"/><Relationship Id="rId17" Type="http://schemas.openxmlformats.org/officeDocument/2006/relationships/hyperlink" Target="http://elixir.free-electrons.com/linux/v2.6.24/ident/security_file_permission" TargetMode="External"/><Relationship Id="rId16" Type="http://schemas.openxmlformats.org/officeDocument/2006/relationships/hyperlink" Target="http://elixir.free-electrons.com/linux/v2.6.24/ident/READ" TargetMode="External"/><Relationship Id="rId15" Type="http://schemas.openxmlformats.org/officeDocument/2006/relationships/hyperlink" Target="http://elixir.free-electrons.com/linux/v2.6.24/ident/rw_verify_area" TargetMode="External"/><Relationship Id="rId14" Type="http://schemas.openxmlformats.org/officeDocument/2006/relationships/hyperlink" Target="http://elixir.free-electrons.com/linux/v2.6.24/ident/EFAULT" TargetMode="External"/><Relationship Id="rId13" Type="http://schemas.openxmlformats.org/officeDocument/2006/relationships/hyperlink" Target="http://elixir.free-electrons.com/linux/v2.6.24/ident/VERIFY_WRITE" TargetMode="External"/><Relationship Id="rId12" Type="http://schemas.openxmlformats.org/officeDocument/2006/relationships/hyperlink" Target="http://elixir.free-electrons.com/linux/v2.6.24/ident/access_ok" TargetMode="External"/><Relationship Id="rId11" Type="http://schemas.openxmlformats.org/officeDocument/2006/relationships/hyperlink" Target="http://elixir.free-electrons.com/linux/v2.6.24/ident/EINVAL" TargetMode="External"/><Relationship Id="rId10" Type="http://schemas.openxmlformats.org/officeDocument/2006/relationships/hyperlink" Target="http://elixir.free-electrons.com/linux/v2.6.24/ident/aio_read" TargetMode="External"/><Relationship Id="rId1" Type="http://schemas.openxmlformats.org/officeDocument/2006/relationships/hyperlink" Target="http://elixir.free-electrons.com/linux/v2.6.24/ident/ssize_t" TargetMode="Externa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9" Type="http://schemas.openxmlformats.org/officeDocument/2006/relationships/hyperlink" Target="http://elixir.free-electrons.com/linux/v2.6.24/ident/loff_t" TargetMode="External"/><Relationship Id="rId8" Type="http://schemas.openxmlformats.org/officeDocument/2006/relationships/hyperlink" Target="http://elixir.free-electrons.com/linux/v2.6.24/ident/fget_light" TargetMode="External"/><Relationship Id="rId7" Type="http://schemas.openxmlformats.org/officeDocument/2006/relationships/hyperlink" Target="http://elixir.free-electrons.com/linux/v2.6.24/ident/EBADF" TargetMode="External"/><Relationship Id="rId6" Type="http://schemas.openxmlformats.org/officeDocument/2006/relationships/hyperlink" Target="http://elixir.free-electrons.com/linux/v2.6.24/ident/size_t" TargetMode="External"/><Relationship Id="rId5" Type="http://schemas.openxmlformats.org/officeDocument/2006/relationships/hyperlink" Target="http://elixir.free-electrons.com/linux/v2.6.24/ident/__user" TargetMode="External"/><Relationship Id="rId4" Type="http://schemas.openxmlformats.org/officeDocument/2006/relationships/hyperlink" Target="http://elixir.free-electrons.com/linux/v2.6.24/ident/fd" TargetMode="External"/><Relationship Id="rId3" Type="http://schemas.openxmlformats.org/officeDocument/2006/relationships/hyperlink" Target="http://elixir.free-electrons.com/linux/v2.6.24/ident/sys_write" TargetMode="External"/><Relationship Id="rId2" Type="http://schemas.openxmlformats.org/officeDocument/2006/relationships/hyperlink" Target="http://elixir.free-electrons.com/linux/v2.6.24/ident/ssize_t" TargetMode="External"/><Relationship Id="rId16" Type="http://schemas.openxmlformats.org/officeDocument/2006/relationships/notesSlide" Target="../notesSlides/notesSlide121.xml"/><Relationship Id="rId15" Type="http://schemas.openxmlformats.org/officeDocument/2006/relationships/slideLayout" Target="../slideLayouts/slideLayout7.xml"/><Relationship Id="rId14" Type="http://schemas.openxmlformats.org/officeDocument/2006/relationships/hyperlink" Target="http://elixir.free-electrons.com/linux/v2.6.24/ident/fput_light" TargetMode="External"/><Relationship Id="rId13" Type="http://schemas.openxmlformats.org/officeDocument/2006/relationships/hyperlink" Target="http://elixir.free-electrons.com/linux/v2.6.24/ident/file_pos_write" TargetMode="External"/><Relationship Id="rId12" Type="http://schemas.openxmlformats.org/officeDocument/2006/relationships/hyperlink" Target="http://elixir.free-electrons.com/linux/v2.6.24/ident/vfs_write" TargetMode="External"/><Relationship Id="rId11" Type="http://schemas.openxmlformats.org/officeDocument/2006/relationships/hyperlink" Target="http://elixir.free-electrons.com/linux/v2.6.24/ident/file_pos_read" TargetMode="External"/><Relationship Id="rId10" Type="http://schemas.openxmlformats.org/officeDocument/2006/relationships/hyperlink" Target="http://elixir.free-electrons.com/linux/v2.6.24/ident/pos" TargetMode="External"/><Relationship Id="rId1" Type="http://schemas.openxmlformats.org/officeDocument/2006/relationships/hyperlink" Target="http://elixir.free-electrons.com/linux/v2.6.24/ident/asmlinkage" TargetMode="External"/></Relationships>
</file>

<file path=ppt/slides/_rels/slide186.xml.rels><?xml version="1.0" encoding="UTF-8" standalone="yes"?>
<Relationships xmlns="http://schemas.openxmlformats.org/package/2006/relationships"><Relationship Id="rId9" Type="http://schemas.openxmlformats.org/officeDocument/2006/relationships/hyperlink" Target="http://elixir.free-electrons.com/linux/v2.6.24/ident/write" TargetMode="External"/><Relationship Id="rId8" Type="http://schemas.openxmlformats.org/officeDocument/2006/relationships/hyperlink" Target="http://elixir.free-electrons.com/linux/v2.6.24/ident/EBADF" TargetMode="External"/><Relationship Id="rId7" Type="http://schemas.openxmlformats.org/officeDocument/2006/relationships/hyperlink" Target="http://elixir.free-electrons.com/linux/v2.6.24/ident/FMODE_WRITE" TargetMode="External"/><Relationship Id="rId6" Type="http://schemas.openxmlformats.org/officeDocument/2006/relationships/hyperlink" Target="http://elixir.free-electrons.com/linux/v2.6.24/ident/pos" TargetMode="External"/><Relationship Id="rId5" Type="http://schemas.openxmlformats.org/officeDocument/2006/relationships/hyperlink" Target="http://elixir.free-electrons.com/linux/v2.6.24/ident/loff_t" TargetMode="External"/><Relationship Id="rId4" Type="http://schemas.openxmlformats.org/officeDocument/2006/relationships/hyperlink" Target="http://elixir.free-electrons.com/linux/v2.6.24/ident/size_t" TargetMode="External"/><Relationship Id="rId3" Type="http://schemas.openxmlformats.org/officeDocument/2006/relationships/hyperlink" Target="http://elixir.free-electrons.com/linux/v2.6.24/ident/__user" TargetMode="External"/><Relationship Id="rId25" Type="http://schemas.openxmlformats.org/officeDocument/2006/relationships/notesSlide" Target="../notesSlides/notesSlide122.xml"/><Relationship Id="rId24" Type="http://schemas.openxmlformats.org/officeDocument/2006/relationships/slideLayout" Target="../slideLayouts/slideLayout7.xml"/><Relationship Id="rId23" Type="http://schemas.openxmlformats.org/officeDocument/2006/relationships/hyperlink" Target="http://elixir.free-electrons.com/linux/v2.6.24/ident/inc_syscw" TargetMode="External"/><Relationship Id="rId22" Type="http://schemas.openxmlformats.org/officeDocument/2006/relationships/hyperlink" Target="http://elixir.free-electrons.com/linux/v2.6.24/ident/current" TargetMode="External"/><Relationship Id="rId21" Type="http://schemas.openxmlformats.org/officeDocument/2006/relationships/hyperlink" Target="http://elixir.free-electrons.com/linux/v2.6.24/ident/add_wchar" TargetMode="External"/><Relationship Id="rId20" Type="http://schemas.openxmlformats.org/officeDocument/2006/relationships/hyperlink" Target="http://elixir.free-electrons.com/linux/v2.6.24/ident/fsnotify_modify" TargetMode="External"/><Relationship Id="rId2" Type="http://schemas.openxmlformats.org/officeDocument/2006/relationships/hyperlink" Target="http://elixir.free-electrons.com/linux/v2.6.24/ident/vfs_write" TargetMode="External"/><Relationship Id="rId19" Type="http://schemas.openxmlformats.org/officeDocument/2006/relationships/hyperlink" Target="http://elixir.free-electrons.com/linux/v2.6.24/ident/do_sync_write" TargetMode="External"/><Relationship Id="rId18" Type="http://schemas.openxmlformats.org/officeDocument/2006/relationships/hyperlink" Target="http://elixir.free-electrons.com/linux/v2.6.24/ident/MAY_WRITE" TargetMode="External"/><Relationship Id="rId17" Type="http://schemas.openxmlformats.org/officeDocument/2006/relationships/hyperlink" Target="http://elixir.free-electrons.com/linux/v2.6.24/ident/security_file_permission" TargetMode="External"/><Relationship Id="rId16" Type="http://schemas.openxmlformats.org/officeDocument/2006/relationships/hyperlink" Target="http://elixir.free-electrons.com/linux/v2.6.24/ident/WRITE" TargetMode="External"/><Relationship Id="rId15" Type="http://schemas.openxmlformats.org/officeDocument/2006/relationships/hyperlink" Target="http://elixir.free-electrons.com/linux/v2.6.24/ident/rw_verify_area" TargetMode="External"/><Relationship Id="rId14" Type="http://schemas.openxmlformats.org/officeDocument/2006/relationships/hyperlink" Target="http://elixir.free-electrons.com/linux/v2.6.24/ident/EFAULT" TargetMode="External"/><Relationship Id="rId13" Type="http://schemas.openxmlformats.org/officeDocument/2006/relationships/hyperlink" Target="http://elixir.free-electrons.com/linux/v2.6.24/ident/VERIFY_READ" TargetMode="External"/><Relationship Id="rId12" Type="http://schemas.openxmlformats.org/officeDocument/2006/relationships/hyperlink" Target="http://elixir.free-electrons.com/linux/v2.6.24/ident/access_ok" TargetMode="External"/><Relationship Id="rId11" Type="http://schemas.openxmlformats.org/officeDocument/2006/relationships/hyperlink" Target="http://elixir.free-electrons.com/linux/v2.6.24/ident/EINVAL" TargetMode="External"/><Relationship Id="rId10" Type="http://schemas.openxmlformats.org/officeDocument/2006/relationships/hyperlink" Target="http://elixir.free-electrons.com/linux/v2.6.24/ident/aio_write" TargetMode="External"/><Relationship Id="rId1" Type="http://schemas.openxmlformats.org/officeDocument/2006/relationships/hyperlink" Target="http://elixir.free-electrons.com/linux/v2.6.24/ident/ssize_t" TargetMode="Externa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5" Type="http://schemas.openxmlformats.org/officeDocument/2006/relationships/notesSlide" Target="../notesSlides/notesSlide125.xml"/><Relationship Id="rId4" Type="http://schemas.openxmlformats.org/officeDocument/2006/relationships/vmlDrawing" Target="../drawings/vmlDrawing26.vml"/><Relationship Id="rId3" Type="http://schemas.openxmlformats.org/officeDocument/2006/relationships/slideLayout" Target="../slideLayouts/slideLayout7.xml"/><Relationship Id="rId2" Type="http://schemas.openxmlformats.org/officeDocument/2006/relationships/image" Target="../media/image46.emf"/><Relationship Id="rId1" Type="http://schemas.openxmlformats.org/officeDocument/2006/relationships/oleObject" Target="../embeddings/oleObject28.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6.wmf"/><Relationship Id="rId3" Type="http://schemas.openxmlformats.org/officeDocument/2006/relationships/oleObject" Target="../embeddings/oleObject2.bin"/><Relationship Id="rId2" Type="http://schemas.openxmlformats.org/officeDocument/2006/relationships/image" Target="../media/image5.wmf"/><Relationship Id="rId1"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7.wmf"/><Relationship Id="rId1"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8.wmf"/><Relationship Id="rId1"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vmlDrawing" Target="../drawings/vmlDrawing5.vml"/><Relationship Id="rId4" Type="http://schemas.openxmlformats.org/officeDocument/2006/relationships/slideLayout" Target="../slideLayouts/slideLayout7.xml"/><Relationship Id="rId3" Type="http://schemas.openxmlformats.org/officeDocument/2006/relationships/slide" Target="slide29.xml"/><Relationship Id="rId2" Type="http://schemas.openxmlformats.org/officeDocument/2006/relationships/image" Target="../media/image10.emf"/><Relationship Id="rId1"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11.emf"/><Relationship Id="rId1" Type="http://schemas.openxmlformats.org/officeDocument/2006/relationships/oleObject" Target="../embeddings/oleObject7.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12.emf"/><Relationship Id="rId1"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slide" Target="slide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slide" Target="slide16.xml"/><Relationship Id="rId2" Type="http://schemas.openxmlformats.org/officeDocument/2006/relationships/image" Target="../media/image13.emf"/><Relationship Id="rId1" Type="http://schemas.openxmlformats.org/officeDocument/2006/relationships/oleObject" Target="../embeddings/oleObject9.bin"/></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14.emf"/><Relationship Id="rId1" Type="http://schemas.openxmlformats.org/officeDocument/2006/relationships/oleObject" Target="../embeddings/oleObject10.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slide" Target="slide9.xml"/><Relationship Id="rId3" Type="http://schemas.openxmlformats.org/officeDocument/2006/relationships/slide" Target="slide8.xml"/><Relationship Id="rId2" Type="http://schemas.openxmlformats.org/officeDocument/2006/relationships/slide" Target="slide7.xml"/><Relationship Id="rId1" Type="http://schemas.openxmlformats.org/officeDocument/2006/relationships/slide" Target="slide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15.emf"/><Relationship Id="rId1" Type="http://schemas.openxmlformats.org/officeDocument/2006/relationships/oleObject" Target="../embeddings/oleObject11.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slide" Target="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7.xml"/><Relationship Id="rId6" Type="http://schemas.openxmlformats.org/officeDocument/2006/relationships/slide" Target="slide69.xml"/><Relationship Id="rId5" Type="http://schemas.openxmlformats.org/officeDocument/2006/relationships/slide" Target="slide82.xml"/><Relationship Id="rId4" Type="http://schemas.openxmlformats.org/officeDocument/2006/relationships/slide" Target="slide71.xml"/><Relationship Id="rId3" Type="http://schemas.openxmlformats.org/officeDocument/2006/relationships/slide" Target="slide83.xml"/><Relationship Id="rId2" Type="http://schemas.openxmlformats.org/officeDocument/2006/relationships/slide" Target="slide80.xml"/><Relationship Id="rId1" Type="http://schemas.openxmlformats.org/officeDocument/2006/relationships/slide" Target="slide7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slide" Target="slide6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slide" Target="slide4.xml"/></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vmlDrawing" Target="../drawings/vmlDrawing11.vml"/><Relationship Id="rId6" Type="http://schemas.openxmlformats.org/officeDocument/2006/relationships/slideLayout" Target="../slideLayouts/slideLayout7.xml"/><Relationship Id="rId5" Type="http://schemas.openxmlformats.org/officeDocument/2006/relationships/hyperlink" Target="https://blog.csdn.net/u010650845/article/details/60780979" TargetMode="External"/><Relationship Id="rId4" Type="http://schemas.openxmlformats.org/officeDocument/2006/relationships/image" Target="../media/image20.emf"/><Relationship Id="rId3" Type="http://schemas.openxmlformats.org/officeDocument/2006/relationships/oleObject" Target="../embeddings/oleObject13.bin"/><Relationship Id="rId2" Type="http://schemas.openxmlformats.org/officeDocument/2006/relationships/image" Target="../media/image19.emf"/><Relationship Id="rId1" Type="http://schemas.openxmlformats.org/officeDocument/2006/relationships/oleObject" Target="../embeddings/oleObject12.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slide" Target="slide6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slide" Target="slide65.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slide" Target="slide75.xml"/><Relationship Id="rId1" Type="http://schemas.openxmlformats.org/officeDocument/2006/relationships/slide" Target="slide6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www.cnblogs.com/ggjucheng/archive/2012/08/22/2651641.html" TargetMode="External"/><Relationship Id="rId2" Type="http://schemas.openxmlformats.org/officeDocument/2006/relationships/slide" Target="slide100.xml"/><Relationship Id="rId1" Type="http://schemas.openxmlformats.org/officeDocument/2006/relationships/slide" Target="slide65.xml"/></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21.emf"/><Relationship Id="rId1" Type="http://schemas.openxmlformats.org/officeDocument/2006/relationships/oleObject" Target="../embeddings/oleObject14.bin"/></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vmlDrawing" Target="../drawings/vmlDrawing13.vml"/><Relationship Id="rId3" Type="http://schemas.openxmlformats.org/officeDocument/2006/relationships/slideLayout" Target="../slideLayouts/slideLayout7.xml"/><Relationship Id="rId2" Type="http://schemas.openxmlformats.org/officeDocument/2006/relationships/image" Target="../media/image22.emf"/><Relationship Id="rId1" Type="http://schemas.openxmlformats.org/officeDocument/2006/relationships/oleObject" Target="../embeddings/oleObject15.bin"/></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vmlDrawing" Target="../drawings/vmlDrawing14.vml"/><Relationship Id="rId3" Type="http://schemas.openxmlformats.org/officeDocument/2006/relationships/slideLayout" Target="../slideLayouts/slideLayout7.xml"/><Relationship Id="rId2" Type="http://schemas.openxmlformats.org/officeDocument/2006/relationships/image" Target="../media/image23.emf"/><Relationship Id="rId1" Type="http://schemas.openxmlformats.org/officeDocument/2006/relationships/oleObject" Target="../embeddings/oleObject16.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slide" Target="slide4.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6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6.xml"/><Relationship Id="rId2" Type="http://schemas.openxmlformats.org/officeDocument/2006/relationships/image" Target="../media/image24.emf"/><Relationship Id="rId1" Type="http://schemas.openxmlformats.org/officeDocument/2006/relationships/oleObject" Target="../embeddings/oleObject17.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25.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7.xml"/><Relationship Id="rId4" Type="http://schemas.openxmlformats.org/officeDocument/2006/relationships/slide" Target="slide91.xml"/><Relationship Id="rId3" Type="http://schemas.openxmlformats.org/officeDocument/2006/relationships/slide" Target="slide90.xml"/><Relationship Id="rId2" Type="http://schemas.openxmlformats.org/officeDocument/2006/relationships/slide" Target="slide97.xml"/><Relationship Id="rId1" Type="http://schemas.openxmlformats.org/officeDocument/2006/relationships/slide" Target="slide9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slide" Target="slide4.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vmlDrawing" Target="../drawings/vmlDrawing16.vml"/><Relationship Id="rId3" Type="http://schemas.openxmlformats.org/officeDocument/2006/relationships/slideLayout" Target="../slideLayouts/slideLayout7.xml"/><Relationship Id="rId2" Type="http://schemas.openxmlformats.org/officeDocument/2006/relationships/image" Target="../media/image28.emf"/><Relationship Id="rId1" Type="http://schemas.openxmlformats.org/officeDocument/2006/relationships/oleObject" Target="../embeddings/oleObject18.bin"/></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29.emf"/><Relationship Id="rId1" Type="http://schemas.openxmlformats.org/officeDocument/2006/relationships/oleObject" Target="../embeddings/oleObject19.bin"/></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1812776" y="1970088"/>
            <a:ext cx="5351512" cy="1746251"/>
          </a:xfrm>
        </p:spPr>
        <p:txBody>
          <a:bodyPr/>
          <a:lstStyle/>
          <a:p>
            <a:pPr eaLnBrk="1" hangingPunct="1">
              <a:defRPr/>
            </a:pPr>
            <a:r>
              <a:rPr lang="zh-CN" altLang="en-US" dirty="0" smtClean="0">
                <a:ea typeface="宋体" panose="02010600030101010101" pitchFamily="2" charset="-122"/>
              </a:rPr>
              <a:t>第六章  文件管理</a:t>
            </a:r>
            <a:endParaRPr lang="zh-CN" altLang="en-US" dirty="0" smtClean="0"/>
          </a:p>
        </p:txBody>
      </p:sp>
      <p:sp>
        <p:nvSpPr>
          <p:cNvPr id="9219" name="Rectangle 3"/>
          <p:cNvSpPr>
            <a:spLocks noGrp="1" noChangeArrowheads="1"/>
          </p:cNvSpPr>
          <p:nvPr>
            <p:ph type="subTitle" idx="4294967295"/>
          </p:nvPr>
        </p:nvSpPr>
        <p:spPr>
          <a:xfrm>
            <a:off x="619125" y="4652965"/>
            <a:ext cx="6400800" cy="744537"/>
          </a:xfrm>
        </p:spPr>
        <p:txBody>
          <a:bodyPr/>
          <a:lstStyle/>
          <a:p>
            <a:pPr marL="0" indent="0" eaLnBrk="1" hangingPunct="1">
              <a:buFontTx/>
              <a:buNone/>
            </a:pPr>
            <a:r>
              <a:rPr lang="zh-CN" altLang="en-US" sz="2000" dirty="0" smtClean="0">
                <a:latin typeface="华文行楷" panose="02010800040101010101" pitchFamily="2" charset="-122"/>
                <a:ea typeface="华文行楷" panose="02010800040101010101" pitchFamily="2" charset="-122"/>
              </a:rPr>
              <a:t>                           </a:t>
            </a:r>
            <a:endParaRPr lang="en-US" altLang="zh-CN" sz="2000" dirty="0" smtClean="0">
              <a:latin typeface="华文行楷" panose="02010800040101010101" pitchFamily="2" charset="-122"/>
              <a:ea typeface="华文行楷" panose="02010800040101010101" pitchFamily="2" charset="-122"/>
            </a:endParaRPr>
          </a:p>
          <a:p>
            <a:pPr marL="0" indent="0" eaLnBrk="1" hangingPunct="1">
              <a:buFontTx/>
              <a:buNone/>
            </a:pPr>
            <a:r>
              <a:rPr lang="zh-CN" altLang="en-US" sz="2000" b="1" dirty="0" smtClean="0">
                <a:latin typeface="华文行楷" panose="02010800040101010101" pitchFamily="2" charset="-122"/>
                <a:ea typeface="华文行楷" panose="02010800040101010101" pitchFamily="2" charset="-122"/>
              </a:rPr>
              <a:t>网安学院</a:t>
            </a:r>
            <a:endParaRPr lang="zh-CN" altLang="en-US" sz="2000" b="1" dirty="0" smtClean="0">
              <a:latin typeface="华文行楷" panose="02010800040101010101" pitchFamily="2" charset="-122"/>
              <a:ea typeface="华文行楷" panose="02010800040101010101" pitchFamily="2"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285720" y="2071678"/>
            <a:ext cx="8643998" cy="1754326"/>
          </a:xfrm>
          <a:prstGeom prst="rect">
            <a:avLst/>
          </a:prstGeom>
          <a:noFill/>
          <a:ln>
            <a:noFill/>
          </a:ln>
          <a:effectLst/>
        </p:spPr>
        <p:txBody>
          <a:bodyPr wrap="square">
            <a:spAutoFit/>
          </a:bodyPr>
          <a:lstStyle/>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文件的逻辑结构：</a:t>
            </a:r>
            <a:r>
              <a:rPr lang="zh-CN" altLang="zh-CN" sz="2400" dirty="0" smtClean="0"/>
              <a:t>面向用户的文件组织结构和构造方式</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文件的物理结构：</a:t>
            </a:r>
            <a:r>
              <a:rPr lang="zh-CN" altLang="zh-CN" sz="2400" dirty="0" smtClean="0"/>
              <a:t>文件在存储介质上的组织方式</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文件的存取</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1714480" y="428604"/>
            <a:ext cx="550072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1979613" y="404813"/>
            <a:ext cx="7081837" cy="6059487"/>
            <a:chOff x="1610" y="799"/>
            <a:chExt cx="4354" cy="3369"/>
          </a:xfrm>
        </p:grpSpPr>
        <p:sp>
          <p:nvSpPr>
            <p:cNvPr id="318468" name="Rectangle 4"/>
            <p:cNvSpPr>
              <a:spLocks noChangeArrowheads="1"/>
            </p:cNvSpPr>
            <p:nvPr/>
          </p:nvSpPr>
          <p:spPr bwMode="auto">
            <a:xfrm>
              <a:off x="5283" y="2593"/>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69" name="Rectangle 5"/>
            <p:cNvSpPr>
              <a:spLocks noChangeArrowheads="1"/>
            </p:cNvSpPr>
            <p:nvPr/>
          </p:nvSpPr>
          <p:spPr bwMode="auto">
            <a:xfrm>
              <a:off x="5283" y="2809"/>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70" name="Text Box 6"/>
            <p:cNvSpPr txBox="1">
              <a:spLocks noChangeArrowheads="1"/>
            </p:cNvSpPr>
            <p:nvPr/>
          </p:nvSpPr>
          <p:spPr bwMode="auto">
            <a:xfrm>
              <a:off x="5374" y="2809"/>
              <a:ext cx="348"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498</a:t>
              </a:r>
              <a:endParaRPr lang="en-US" altLang="zh-CN" sz="1800">
                <a:latin typeface="Arial" panose="020B0604020202020204" pitchFamily="34" charset="0"/>
                <a:ea typeface="宋体" panose="02010600030101010101" pitchFamily="2" charset="-122"/>
              </a:endParaRPr>
            </a:p>
          </p:txBody>
        </p:sp>
        <p:sp>
          <p:nvSpPr>
            <p:cNvPr id="318471" name="Rectangle 7"/>
            <p:cNvSpPr>
              <a:spLocks noChangeArrowheads="1"/>
            </p:cNvSpPr>
            <p:nvPr/>
          </p:nvSpPr>
          <p:spPr bwMode="auto">
            <a:xfrm>
              <a:off x="5283" y="3046"/>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72" name="Text Box 8"/>
            <p:cNvSpPr txBox="1">
              <a:spLocks noChangeArrowheads="1"/>
            </p:cNvSpPr>
            <p:nvPr/>
          </p:nvSpPr>
          <p:spPr bwMode="auto">
            <a:xfrm>
              <a:off x="5374" y="3001"/>
              <a:ext cx="348"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a:t>
              </a:r>
              <a:endParaRPr lang="en-US" altLang="zh-CN" sz="1800">
                <a:latin typeface="Arial" panose="020B0604020202020204" pitchFamily="34" charset="0"/>
                <a:ea typeface="宋体" panose="02010600030101010101" pitchFamily="2" charset="-122"/>
              </a:endParaRPr>
            </a:p>
          </p:txBody>
        </p:sp>
        <p:sp>
          <p:nvSpPr>
            <p:cNvPr id="318473" name="Rectangle 9"/>
            <p:cNvSpPr>
              <a:spLocks noChangeArrowheads="1"/>
            </p:cNvSpPr>
            <p:nvPr/>
          </p:nvSpPr>
          <p:spPr bwMode="auto">
            <a:xfrm>
              <a:off x="5283" y="3273"/>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74" name="Text Box 10"/>
            <p:cNvSpPr txBox="1">
              <a:spLocks noChangeArrowheads="1"/>
            </p:cNvSpPr>
            <p:nvPr/>
          </p:nvSpPr>
          <p:spPr bwMode="auto">
            <a:xfrm>
              <a:off x="5374" y="3273"/>
              <a:ext cx="348"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402</a:t>
              </a:r>
              <a:endParaRPr lang="en-US" altLang="zh-CN" sz="1800">
                <a:latin typeface="Arial" panose="020B0604020202020204" pitchFamily="34" charset="0"/>
                <a:ea typeface="宋体" panose="02010600030101010101" pitchFamily="2" charset="-122"/>
              </a:endParaRPr>
            </a:p>
          </p:txBody>
        </p:sp>
        <p:sp>
          <p:nvSpPr>
            <p:cNvPr id="318475" name="Text Box 11"/>
            <p:cNvSpPr txBox="1">
              <a:spLocks noChangeArrowheads="1"/>
            </p:cNvSpPr>
            <p:nvPr/>
          </p:nvSpPr>
          <p:spPr bwMode="auto">
            <a:xfrm>
              <a:off x="5374" y="2583"/>
              <a:ext cx="348"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499</a:t>
              </a:r>
              <a:endParaRPr lang="en-US" altLang="zh-CN" sz="1800">
                <a:latin typeface="Arial" panose="020B0604020202020204" pitchFamily="34" charset="0"/>
                <a:ea typeface="宋体" panose="02010600030101010101" pitchFamily="2" charset="-122"/>
              </a:endParaRPr>
            </a:p>
          </p:txBody>
        </p:sp>
        <p:sp>
          <p:nvSpPr>
            <p:cNvPr id="318476" name="Text Box 12"/>
            <p:cNvSpPr txBox="1">
              <a:spLocks noChangeArrowheads="1"/>
            </p:cNvSpPr>
            <p:nvPr/>
          </p:nvSpPr>
          <p:spPr bwMode="auto">
            <a:xfrm>
              <a:off x="5238" y="3954"/>
              <a:ext cx="726"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1800">
                  <a:latin typeface="Arial" panose="020B0604020202020204" pitchFamily="34" charset="0"/>
                  <a:ea typeface="宋体" panose="02010600030101010101" pitchFamily="2" charset="-122"/>
                </a:rPr>
                <a:t>最末组</a:t>
              </a:r>
              <a:endParaRPr lang="zh-CN" altLang="en-US" sz="1800">
                <a:latin typeface="Arial" panose="020B0604020202020204" pitchFamily="34" charset="0"/>
                <a:ea typeface="宋体" panose="02010600030101010101" pitchFamily="2" charset="-122"/>
              </a:endParaRPr>
            </a:p>
          </p:txBody>
        </p:sp>
        <p:sp>
          <p:nvSpPr>
            <p:cNvPr id="318477" name="Rectangle 13"/>
            <p:cNvSpPr>
              <a:spLocks noChangeArrowheads="1"/>
            </p:cNvSpPr>
            <p:nvPr/>
          </p:nvSpPr>
          <p:spPr bwMode="auto">
            <a:xfrm>
              <a:off x="5283" y="3500"/>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78" name="Text Box 14"/>
            <p:cNvSpPr txBox="1">
              <a:spLocks noChangeArrowheads="1"/>
            </p:cNvSpPr>
            <p:nvPr/>
          </p:nvSpPr>
          <p:spPr bwMode="auto">
            <a:xfrm>
              <a:off x="5374" y="3499"/>
              <a:ext cx="348"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401</a:t>
              </a:r>
              <a:endParaRPr lang="en-US" altLang="zh-CN" sz="1800">
                <a:latin typeface="Arial" panose="020B0604020202020204" pitchFamily="34" charset="0"/>
                <a:ea typeface="宋体" panose="02010600030101010101" pitchFamily="2" charset="-122"/>
              </a:endParaRPr>
            </a:p>
          </p:txBody>
        </p:sp>
        <p:sp>
          <p:nvSpPr>
            <p:cNvPr id="318479" name="Rectangle 15"/>
            <p:cNvSpPr>
              <a:spLocks noChangeArrowheads="1"/>
            </p:cNvSpPr>
            <p:nvPr/>
          </p:nvSpPr>
          <p:spPr bwMode="auto">
            <a:xfrm>
              <a:off x="4422" y="2819"/>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80" name="Text Box 16"/>
            <p:cNvSpPr txBox="1">
              <a:spLocks noChangeArrowheads="1"/>
            </p:cNvSpPr>
            <p:nvPr/>
          </p:nvSpPr>
          <p:spPr bwMode="auto">
            <a:xfrm>
              <a:off x="4513" y="2819"/>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399</a:t>
              </a:r>
              <a:endParaRPr lang="en-US" altLang="zh-CN" sz="1800">
                <a:latin typeface="Arial" panose="020B0604020202020204" pitchFamily="34" charset="0"/>
                <a:ea typeface="宋体" panose="02010600030101010101" pitchFamily="2" charset="-122"/>
              </a:endParaRPr>
            </a:p>
          </p:txBody>
        </p:sp>
        <p:sp>
          <p:nvSpPr>
            <p:cNvPr id="318481" name="Rectangle 17"/>
            <p:cNvSpPr>
              <a:spLocks noChangeArrowheads="1"/>
            </p:cNvSpPr>
            <p:nvPr/>
          </p:nvSpPr>
          <p:spPr bwMode="auto">
            <a:xfrm>
              <a:off x="4422" y="3046"/>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82" name="Text Box 18"/>
            <p:cNvSpPr txBox="1">
              <a:spLocks noChangeArrowheads="1"/>
            </p:cNvSpPr>
            <p:nvPr/>
          </p:nvSpPr>
          <p:spPr bwMode="auto">
            <a:xfrm>
              <a:off x="4513" y="3046"/>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398</a:t>
              </a:r>
              <a:endParaRPr lang="en-US" altLang="zh-CN" sz="1800">
                <a:latin typeface="Arial" panose="020B0604020202020204" pitchFamily="34" charset="0"/>
                <a:ea typeface="宋体" panose="02010600030101010101" pitchFamily="2" charset="-122"/>
              </a:endParaRPr>
            </a:p>
          </p:txBody>
        </p:sp>
        <p:sp>
          <p:nvSpPr>
            <p:cNvPr id="318483" name="Rectangle 19"/>
            <p:cNvSpPr>
              <a:spLocks noChangeArrowheads="1"/>
            </p:cNvSpPr>
            <p:nvPr/>
          </p:nvSpPr>
          <p:spPr bwMode="auto">
            <a:xfrm>
              <a:off x="4422" y="3283"/>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84" name="Text Box 20"/>
            <p:cNvSpPr txBox="1">
              <a:spLocks noChangeArrowheads="1"/>
            </p:cNvSpPr>
            <p:nvPr/>
          </p:nvSpPr>
          <p:spPr bwMode="auto">
            <a:xfrm>
              <a:off x="4513" y="3238"/>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a:t>
              </a:r>
              <a:endParaRPr lang="en-US" altLang="zh-CN" sz="1800">
                <a:latin typeface="Arial" panose="020B0604020202020204" pitchFamily="34" charset="0"/>
                <a:ea typeface="宋体" panose="02010600030101010101" pitchFamily="2" charset="-122"/>
              </a:endParaRPr>
            </a:p>
          </p:txBody>
        </p:sp>
        <p:sp>
          <p:nvSpPr>
            <p:cNvPr id="318485" name="Rectangle 21"/>
            <p:cNvSpPr>
              <a:spLocks noChangeArrowheads="1"/>
            </p:cNvSpPr>
            <p:nvPr/>
          </p:nvSpPr>
          <p:spPr bwMode="auto">
            <a:xfrm>
              <a:off x="4422" y="3510"/>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86" name="Text Box 22"/>
            <p:cNvSpPr txBox="1">
              <a:spLocks noChangeArrowheads="1"/>
            </p:cNvSpPr>
            <p:nvPr/>
          </p:nvSpPr>
          <p:spPr bwMode="auto">
            <a:xfrm>
              <a:off x="4513" y="3510"/>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302</a:t>
              </a:r>
              <a:endParaRPr lang="en-US" altLang="zh-CN" sz="1800">
                <a:latin typeface="Arial" panose="020B0604020202020204" pitchFamily="34" charset="0"/>
                <a:ea typeface="宋体" panose="02010600030101010101" pitchFamily="2" charset="-122"/>
              </a:endParaRPr>
            </a:p>
          </p:txBody>
        </p:sp>
        <p:sp>
          <p:nvSpPr>
            <p:cNvPr id="318487" name="Text Box 23"/>
            <p:cNvSpPr txBox="1">
              <a:spLocks noChangeArrowheads="1"/>
            </p:cNvSpPr>
            <p:nvPr/>
          </p:nvSpPr>
          <p:spPr bwMode="auto">
            <a:xfrm>
              <a:off x="4467" y="3964"/>
              <a:ext cx="499"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1800">
                  <a:latin typeface="Arial" panose="020B0604020202020204" pitchFamily="34" charset="0"/>
                  <a:ea typeface="宋体" panose="02010600030101010101" pitchFamily="2" charset="-122"/>
                </a:rPr>
                <a:t>第</a:t>
              </a:r>
              <a:r>
                <a:rPr lang="en-US" altLang="zh-CN" sz="1800">
                  <a:latin typeface="Arial" panose="020B0604020202020204" pitchFamily="34" charset="0"/>
                  <a:ea typeface="宋体" panose="02010600030101010101" pitchFamily="2" charset="-122"/>
                </a:rPr>
                <a:t>4</a:t>
              </a:r>
              <a:r>
                <a:rPr lang="zh-CN" altLang="en-US" sz="1800">
                  <a:latin typeface="Arial" panose="020B0604020202020204" pitchFamily="34" charset="0"/>
                  <a:ea typeface="宋体" panose="02010600030101010101" pitchFamily="2" charset="-122"/>
                </a:rPr>
                <a:t>组</a:t>
              </a:r>
              <a:endParaRPr lang="zh-CN" altLang="en-US" sz="1800">
                <a:latin typeface="Arial" panose="020B0604020202020204" pitchFamily="34" charset="0"/>
                <a:ea typeface="宋体" panose="02010600030101010101" pitchFamily="2" charset="-122"/>
              </a:endParaRPr>
            </a:p>
          </p:txBody>
        </p:sp>
        <p:sp>
          <p:nvSpPr>
            <p:cNvPr id="318488" name="Rectangle 24"/>
            <p:cNvSpPr>
              <a:spLocks noChangeArrowheads="1"/>
            </p:cNvSpPr>
            <p:nvPr/>
          </p:nvSpPr>
          <p:spPr bwMode="auto">
            <a:xfrm>
              <a:off x="4422" y="3737"/>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89" name="Text Box 25"/>
            <p:cNvSpPr txBox="1">
              <a:spLocks noChangeArrowheads="1"/>
            </p:cNvSpPr>
            <p:nvPr/>
          </p:nvSpPr>
          <p:spPr bwMode="auto">
            <a:xfrm>
              <a:off x="4513" y="3737"/>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301</a:t>
              </a:r>
              <a:endParaRPr lang="en-US" altLang="zh-CN" sz="1800">
                <a:latin typeface="Arial" panose="020B0604020202020204" pitchFamily="34" charset="0"/>
                <a:ea typeface="宋体" panose="02010600030101010101" pitchFamily="2" charset="-122"/>
              </a:endParaRPr>
            </a:p>
          </p:txBody>
        </p:sp>
        <p:sp>
          <p:nvSpPr>
            <p:cNvPr id="318490" name="Rectangle 26"/>
            <p:cNvSpPr>
              <a:spLocks noChangeArrowheads="1"/>
            </p:cNvSpPr>
            <p:nvPr/>
          </p:nvSpPr>
          <p:spPr bwMode="auto">
            <a:xfrm>
              <a:off x="3561" y="2819"/>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91" name="Text Box 27"/>
            <p:cNvSpPr txBox="1">
              <a:spLocks noChangeArrowheads="1"/>
            </p:cNvSpPr>
            <p:nvPr/>
          </p:nvSpPr>
          <p:spPr bwMode="auto">
            <a:xfrm>
              <a:off x="3652" y="2819"/>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299</a:t>
              </a:r>
              <a:endParaRPr lang="en-US" altLang="zh-CN" sz="1800">
                <a:latin typeface="Arial" panose="020B0604020202020204" pitchFamily="34" charset="0"/>
                <a:ea typeface="宋体" panose="02010600030101010101" pitchFamily="2" charset="-122"/>
              </a:endParaRPr>
            </a:p>
          </p:txBody>
        </p:sp>
        <p:sp>
          <p:nvSpPr>
            <p:cNvPr id="318492" name="Rectangle 28"/>
            <p:cNvSpPr>
              <a:spLocks noChangeArrowheads="1"/>
            </p:cNvSpPr>
            <p:nvPr/>
          </p:nvSpPr>
          <p:spPr bwMode="auto">
            <a:xfrm>
              <a:off x="3561" y="3046"/>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93" name="Text Box 29"/>
            <p:cNvSpPr txBox="1">
              <a:spLocks noChangeArrowheads="1"/>
            </p:cNvSpPr>
            <p:nvPr/>
          </p:nvSpPr>
          <p:spPr bwMode="auto">
            <a:xfrm>
              <a:off x="3652" y="3046"/>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298</a:t>
              </a:r>
              <a:endParaRPr lang="en-US" altLang="zh-CN" sz="1800">
                <a:latin typeface="Arial" panose="020B0604020202020204" pitchFamily="34" charset="0"/>
                <a:ea typeface="宋体" panose="02010600030101010101" pitchFamily="2" charset="-122"/>
              </a:endParaRPr>
            </a:p>
          </p:txBody>
        </p:sp>
        <p:sp>
          <p:nvSpPr>
            <p:cNvPr id="318494" name="Rectangle 30"/>
            <p:cNvSpPr>
              <a:spLocks noChangeArrowheads="1"/>
            </p:cNvSpPr>
            <p:nvPr/>
          </p:nvSpPr>
          <p:spPr bwMode="auto">
            <a:xfrm>
              <a:off x="3561" y="3283"/>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95" name="Text Box 31"/>
            <p:cNvSpPr txBox="1">
              <a:spLocks noChangeArrowheads="1"/>
            </p:cNvSpPr>
            <p:nvPr/>
          </p:nvSpPr>
          <p:spPr bwMode="auto">
            <a:xfrm>
              <a:off x="3652" y="3237"/>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a:t>
              </a:r>
              <a:endParaRPr lang="en-US" altLang="zh-CN" sz="1800">
                <a:latin typeface="Arial" panose="020B0604020202020204" pitchFamily="34" charset="0"/>
                <a:ea typeface="宋体" panose="02010600030101010101" pitchFamily="2" charset="-122"/>
              </a:endParaRPr>
            </a:p>
          </p:txBody>
        </p:sp>
        <p:sp>
          <p:nvSpPr>
            <p:cNvPr id="318496" name="Rectangle 32"/>
            <p:cNvSpPr>
              <a:spLocks noChangeArrowheads="1"/>
            </p:cNvSpPr>
            <p:nvPr/>
          </p:nvSpPr>
          <p:spPr bwMode="auto">
            <a:xfrm>
              <a:off x="3561" y="3510"/>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497" name="Text Box 33"/>
            <p:cNvSpPr txBox="1">
              <a:spLocks noChangeArrowheads="1"/>
            </p:cNvSpPr>
            <p:nvPr/>
          </p:nvSpPr>
          <p:spPr bwMode="auto">
            <a:xfrm>
              <a:off x="3652" y="3509"/>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202</a:t>
              </a:r>
              <a:endParaRPr lang="en-US" altLang="zh-CN" sz="1800">
                <a:latin typeface="Arial" panose="020B0604020202020204" pitchFamily="34" charset="0"/>
                <a:ea typeface="宋体" panose="02010600030101010101" pitchFamily="2" charset="-122"/>
              </a:endParaRPr>
            </a:p>
          </p:txBody>
        </p:sp>
        <p:sp>
          <p:nvSpPr>
            <p:cNvPr id="318498" name="Text Box 34"/>
            <p:cNvSpPr txBox="1">
              <a:spLocks noChangeArrowheads="1"/>
            </p:cNvSpPr>
            <p:nvPr/>
          </p:nvSpPr>
          <p:spPr bwMode="auto">
            <a:xfrm>
              <a:off x="3606" y="3964"/>
              <a:ext cx="499"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1800">
                  <a:latin typeface="Arial" panose="020B0604020202020204" pitchFamily="34" charset="0"/>
                  <a:ea typeface="宋体" panose="02010600030101010101" pitchFamily="2" charset="-122"/>
                </a:rPr>
                <a:t>第</a:t>
              </a:r>
              <a:r>
                <a:rPr lang="en-US" altLang="zh-CN" sz="1800">
                  <a:latin typeface="Arial" panose="020B0604020202020204" pitchFamily="34" charset="0"/>
                  <a:ea typeface="宋体" panose="02010600030101010101" pitchFamily="2" charset="-122"/>
                </a:rPr>
                <a:t>3</a:t>
              </a:r>
              <a:r>
                <a:rPr lang="zh-CN" altLang="en-US" sz="1800">
                  <a:latin typeface="Arial" panose="020B0604020202020204" pitchFamily="34" charset="0"/>
                  <a:ea typeface="宋体" panose="02010600030101010101" pitchFamily="2" charset="-122"/>
                </a:rPr>
                <a:t>组</a:t>
              </a:r>
              <a:endParaRPr lang="zh-CN" altLang="en-US" sz="1800">
                <a:latin typeface="Arial" panose="020B0604020202020204" pitchFamily="34" charset="0"/>
                <a:ea typeface="宋体" panose="02010600030101010101" pitchFamily="2" charset="-122"/>
              </a:endParaRPr>
            </a:p>
          </p:txBody>
        </p:sp>
        <p:sp>
          <p:nvSpPr>
            <p:cNvPr id="318499" name="Rectangle 35"/>
            <p:cNvSpPr>
              <a:spLocks noChangeArrowheads="1"/>
            </p:cNvSpPr>
            <p:nvPr/>
          </p:nvSpPr>
          <p:spPr bwMode="auto">
            <a:xfrm>
              <a:off x="3561" y="3737"/>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00" name="Text Box 36"/>
            <p:cNvSpPr txBox="1">
              <a:spLocks noChangeArrowheads="1"/>
            </p:cNvSpPr>
            <p:nvPr/>
          </p:nvSpPr>
          <p:spPr bwMode="auto">
            <a:xfrm>
              <a:off x="3652" y="3737"/>
              <a:ext cx="363" cy="20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201</a:t>
              </a:r>
              <a:endParaRPr lang="en-US" altLang="zh-CN" sz="1800">
                <a:latin typeface="Arial" panose="020B0604020202020204" pitchFamily="34" charset="0"/>
                <a:ea typeface="宋体" panose="02010600030101010101" pitchFamily="2" charset="-122"/>
              </a:endParaRPr>
            </a:p>
          </p:txBody>
        </p:sp>
        <p:sp>
          <p:nvSpPr>
            <p:cNvPr id="318501" name="Rectangle 37"/>
            <p:cNvSpPr>
              <a:spLocks noChangeArrowheads="1"/>
            </p:cNvSpPr>
            <p:nvPr/>
          </p:nvSpPr>
          <p:spPr bwMode="auto">
            <a:xfrm>
              <a:off x="2653" y="2809"/>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02" name="Text Box 38"/>
            <p:cNvSpPr txBox="1">
              <a:spLocks noChangeArrowheads="1"/>
            </p:cNvSpPr>
            <p:nvPr/>
          </p:nvSpPr>
          <p:spPr bwMode="auto">
            <a:xfrm>
              <a:off x="2744" y="2808"/>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199</a:t>
              </a:r>
              <a:endParaRPr lang="en-US" altLang="zh-CN" sz="1800">
                <a:latin typeface="Arial" panose="020B0604020202020204" pitchFamily="34" charset="0"/>
                <a:ea typeface="宋体" panose="02010600030101010101" pitchFamily="2" charset="-122"/>
              </a:endParaRPr>
            </a:p>
          </p:txBody>
        </p:sp>
        <p:sp>
          <p:nvSpPr>
            <p:cNvPr id="318503" name="Rectangle 39"/>
            <p:cNvSpPr>
              <a:spLocks noChangeArrowheads="1"/>
            </p:cNvSpPr>
            <p:nvPr/>
          </p:nvSpPr>
          <p:spPr bwMode="auto">
            <a:xfrm>
              <a:off x="2653" y="3036"/>
              <a:ext cx="454" cy="139"/>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04" name="Text Box 40"/>
            <p:cNvSpPr txBox="1">
              <a:spLocks noChangeArrowheads="1"/>
            </p:cNvSpPr>
            <p:nvPr/>
          </p:nvSpPr>
          <p:spPr bwMode="auto">
            <a:xfrm>
              <a:off x="2744" y="3036"/>
              <a:ext cx="363" cy="20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198</a:t>
              </a:r>
              <a:endParaRPr lang="en-US" altLang="zh-CN" sz="1800">
                <a:latin typeface="Arial" panose="020B0604020202020204" pitchFamily="34" charset="0"/>
                <a:ea typeface="宋体" panose="02010600030101010101" pitchFamily="2" charset="-122"/>
              </a:endParaRPr>
            </a:p>
          </p:txBody>
        </p:sp>
        <p:sp>
          <p:nvSpPr>
            <p:cNvPr id="318505" name="Rectangle 41"/>
            <p:cNvSpPr>
              <a:spLocks noChangeArrowheads="1"/>
            </p:cNvSpPr>
            <p:nvPr/>
          </p:nvSpPr>
          <p:spPr bwMode="auto">
            <a:xfrm>
              <a:off x="2653" y="3273"/>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06" name="Text Box 42"/>
            <p:cNvSpPr txBox="1">
              <a:spLocks noChangeArrowheads="1"/>
            </p:cNvSpPr>
            <p:nvPr/>
          </p:nvSpPr>
          <p:spPr bwMode="auto">
            <a:xfrm>
              <a:off x="2744" y="3227"/>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a:t>
              </a:r>
              <a:endParaRPr lang="en-US" altLang="zh-CN" sz="1800">
                <a:latin typeface="Arial" panose="020B0604020202020204" pitchFamily="34" charset="0"/>
                <a:ea typeface="宋体" panose="02010600030101010101" pitchFamily="2" charset="-122"/>
              </a:endParaRPr>
            </a:p>
          </p:txBody>
        </p:sp>
        <p:sp>
          <p:nvSpPr>
            <p:cNvPr id="318507" name="Rectangle 43"/>
            <p:cNvSpPr>
              <a:spLocks noChangeArrowheads="1"/>
            </p:cNvSpPr>
            <p:nvPr/>
          </p:nvSpPr>
          <p:spPr bwMode="auto">
            <a:xfrm>
              <a:off x="2653" y="3500"/>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08" name="Text Box 44"/>
            <p:cNvSpPr txBox="1">
              <a:spLocks noChangeArrowheads="1"/>
            </p:cNvSpPr>
            <p:nvPr/>
          </p:nvSpPr>
          <p:spPr bwMode="auto">
            <a:xfrm>
              <a:off x="2744" y="3499"/>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102</a:t>
              </a:r>
              <a:endParaRPr lang="en-US" altLang="zh-CN" sz="1800">
                <a:latin typeface="Arial" panose="020B0604020202020204" pitchFamily="34" charset="0"/>
                <a:ea typeface="宋体" panose="02010600030101010101" pitchFamily="2" charset="-122"/>
              </a:endParaRPr>
            </a:p>
          </p:txBody>
        </p:sp>
        <p:sp>
          <p:nvSpPr>
            <p:cNvPr id="318509" name="Text Box 45"/>
            <p:cNvSpPr txBox="1">
              <a:spLocks noChangeArrowheads="1"/>
            </p:cNvSpPr>
            <p:nvPr/>
          </p:nvSpPr>
          <p:spPr bwMode="auto">
            <a:xfrm>
              <a:off x="2698" y="3953"/>
              <a:ext cx="499" cy="20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1800">
                  <a:latin typeface="Arial" panose="020B0604020202020204" pitchFamily="34" charset="0"/>
                  <a:ea typeface="宋体" panose="02010600030101010101" pitchFamily="2" charset="-122"/>
                </a:rPr>
                <a:t>第</a:t>
              </a:r>
              <a:r>
                <a:rPr lang="en-US" altLang="zh-CN" sz="1800">
                  <a:latin typeface="Arial" panose="020B0604020202020204" pitchFamily="34" charset="0"/>
                  <a:ea typeface="宋体" panose="02010600030101010101" pitchFamily="2" charset="-122"/>
                </a:rPr>
                <a:t>2</a:t>
              </a:r>
              <a:r>
                <a:rPr lang="zh-CN" altLang="en-US" sz="1800">
                  <a:latin typeface="Arial" panose="020B0604020202020204" pitchFamily="34" charset="0"/>
                  <a:ea typeface="宋体" panose="02010600030101010101" pitchFamily="2" charset="-122"/>
                </a:rPr>
                <a:t>组</a:t>
              </a:r>
              <a:endParaRPr lang="zh-CN" altLang="en-US" sz="1800">
                <a:latin typeface="Arial" panose="020B0604020202020204" pitchFamily="34" charset="0"/>
                <a:ea typeface="宋体" panose="02010600030101010101" pitchFamily="2" charset="-122"/>
              </a:endParaRPr>
            </a:p>
          </p:txBody>
        </p:sp>
        <p:sp>
          <p:nvSpPr>
            <p:cNvPr id="318510" name="Rectangle 46"/>
            <p:cNvSpPr>
              <a:spLocks noChangeArrowheads="1"/>
            </p:cNvSpPr>
            <p:nvPr/>
          </p:nvSpPr>
          <p:spPr bwMode="auto">
            <a:xfrm>
              <a:off x="2653" y="3727"/>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11" name="Text Box 47"/>
            <p:cNvSpPr txBox="1">
              <a:spLocks noChangeArrowheads="1"/>
            </p:cNvSpPr>
            <p:nvPr/>
          </p:nvSpPr>
          <p:spPr bwMode="auto">
            <a:xfrm>
              <a:off x="2744" y="3726"/>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101</a:t>
              </a:r>
              <a:endParaRPr lang="en-US" altLang="zh-CN" sz="1800">
                <a:latin typeface="Arial" panose="020B0604020202020204" pitchFamily="34" charset="0"/>
                <a:ea typeface="宋体" panose="02010600030101010101" pitchFamily="2" charset="-122"/>
              </a:endParaRPr>
            </a:p>
          </p:txBody>
        </p:sp>
        <p:sp>
          <p:nvSpPr>
            <p:cNvPr id="318512" name="Rectangle 48"/>
            <p:cNvSpPr>
              <a:spLocks noChangeArrowheads="1"/>
            </p:cNvSpPr>
            <p:nvPr/>
          </p:nvSpPr>
          <p:spPr bwMode="auto">
            <a:xfrm>
              <a:off x="1700" y="845"/>
              <a:ext cx="454" cy="1814"/>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13" name="Rectangle 49"/>
            <p:cNvSpPr>
              <a:spLocks noChangeArrowheads="1"/>
            </p:cNvSpPr>
            <p:nvPr/>
          </p:nvSpPr>
          <p:spPr bwMode="auto">
            <a:xfrm>
              <a:off x="1700" y="2798"/>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14" name="Text Box 50"/>
            <p:cNvSpPr txBox="1">
              <a:spLocks noChangeArrowheads="1"/>
            </p:cNvSpPr>
            <p:nvPr/>
          </p:nvSpPr>
          <p:spPr bwMode="auto">
            <a:xfrm>
              <a:off x="1791" y="2797"/>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99</a:t>
              </a:r>
              <a:endParaRPr lang="en-US" altLang="zh-CN" sz="1800">
                <a:latin typeface="Arial" panose="020B0604020202020204" pitchFamily="34" charset="0"/>
                <a:ea typeface="宋体" panose="02010600030101010101" pitchFamily="2" charset="-122"/>
              </a:endParaRPr>
            </a:p>
          </p:txBody>
        </p:sp>
        <p:sp>
          <p:nvSpPr>
            <p:cNvPr id="318515" name="Rectangle 51"/>
            <p:cNvSpPr>
              <a:spLocks noChangeArrowheads="1"/>
            </p:cNvSpPr>
            <p:nvPr/>
          </p:nvSpPr>
          <p:spPr bwMode="auto">
            <a:xfrm>
              <a:off x="1700" y="3035"/>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16" name="Text Box 52"/>
            <p:cNvSpPr txBox="1">
              <a:spLocks noChangeArrowheads="1"/>
            </p:cNvSpPr>
            <p:nvPr/>
          </p:nvSpPr>
          <p:spPr bwMode="auto">
            <a:xfrm>
              <a:off x="1791" y="2989"/>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a:t>
              </a:r>
              <a:endParaRPr lang="en-US" altLang="zh-CN" sz="1800">
                <a:latin typeface="Arial" panose="020B0604020202020204" pitchFamily="34" charset="0"/>
                <a:ea typeface="宋体" panose="02010600030101010101" pitchFamily="2" charset="-122"/>
              </a:endParaRPr>
            </a:p>
          </p:txBody>
        </p:sp>
        <p:sp>
          <p:nvSpPr>
            <p:cNvPr id="318517" name="Rectangle 53"/>
            <p:cNvSpPr>
              <a:spLocks noChangeArrowheads="1"/>
            </p:cNvSpPr>
            <p:nvPr/>
          </p:nvSpPr>
          <p:spPr bwMode="auto">
            <a:xfrm>
              <a:off x="1700" y="3262"/>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18" name="Text Box 54"/>
            <p:cNvSpPr txBox="1">
              <a:spLocks noChangeArrowheads="1"/>
            </p:cNvSpPr>
            <p:nvPr/>
          </p:nvSpPr>
          <p:spPr bwMode="auto">
            <a:xfrm>
              <a:off x="1791" y="3262"/>
              <a:ext cx="363" cy="20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9</a:t>
              </a:r>
              <a:endParaRPr lang="en-US" altLang="zh-CN" sz="1800">
                <a:latin typeface="Arial" panose="020B0604020202020204" pitchFamily="34" charset="0"/>
                <a:ea typeface="宋体" panose="02010600030101010101" pitchFamily="2" charset="-122"/>
              </a:endParaRPr>
            </a:p>
          </p:txBody>
        </p:sp>
        <p:sp>
          <p:nvSpPr>
            <p:cNvPr id="318519" name="Text Box 55"/>
            <p:cNvSpPr txBox="1">
              <a:spLocks noChangeArrowheads="1"/>
            </p:cNvSpPr>
            <p:nvPr/>
          </p:nvSpPr>
          <p:spPr bwMode="auto">
            <a:xfrm>
              <a:off x="1655" y="3942"/>
              <a:ext cx="726"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1800">
                  <a:latin typeface="Arial" panose="020B0604020202020204" pitchFamily="34" charset="0"/>
                  <a:ea typeface="宋体" panose="02010600030101010101" pitchFamily="2" charset="-122"/>
                </a:rPr>
                <a:t>第</a:t>
              </a:r>
              <a:r>
                <a:rPr lang="en-US" altLang="zh-CN" sz="1800">
                  <a:latin typeface="Arial" panose="020B0604020202020204" pitchFamily="34" charset="0"/>
                  <a:ea typeface="宋体" panose="02010600030101010101" pitchFamily="2" charset="-122"/>
                </a:rPr>
                <a:t>1</a:t>
              </a:r>
              <a:r>
                <a:rPr lang="zh-CN" altLang="en-US" sz="1800">
                  <a:latin typeface="Arial" panose="020B0604020202020204" pitchFamily="34" charset="0"/>
                  <a:ea typeface="宋体" panose="02010600030101010101" pitchFamily="2" charset="-122"/>
                </a:rPr>
                <a:t>组</a:t>
              </a:r>
              <a:endParaRPr lang="zh-CN" altLang="en-US" sz="1800">
                <a:latin typeface="Arial" panose="020B0604020202020204" pitchFamily="34" charset="0"/>
                <a:ea typeface="宋体" panose="02010600030101010101" pitchFamily="2" charset="-122"/>
              </a:endParaRPr>
            </a:p>
          </p:txBody>
        </p:sp>
        <p:sp>
          <p:nvSpPr>
            <p:cNvPr id="318520" name="Rectangle 56"/>
            <p:cNvSpPr>
              <a:spLocks noChangeArrowheads="1"/>
            </p:cNvSpPr>
            <p:nvPr/>
          </p:nvSpPr>
          <p:spPr bwMode="auto">
            <a:xfrm>
              <a:off x="1700" y="3489"/>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21" name="Text Box 57"/>
            <p:cNvSpPr txBox="1">
              <a:spLocks noChangeArrowheads="1"/>
            </p:cNvSpPr>
            <p:nvPr/>
          </p:nvSpPr>
          <p:spPr bwMode="auto">
            <a:xfrm>
              <a:off x="1791" y="3488"/>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8</a:t>
              </a:r>
              <a:endParaRPr lang="en-US" altLang="zh-CN" sz="1800">
                <a:latin typeface="Arial" panose="020B0604020202020204" pitchFamily="34" charset="0"/>
                <a:ea typeface="宋体" panose="02010600030101010101" pitchFamily="2" charset="-122"/>
              </a:endParaRPr>
            </a:p>
          </p:txBody>
        </p:sp>
        <p:sp>
          <p:nvSpPr>
            <p:cNvPr id="318522" name="Text Box 58"/>
            <p:cNvSpPr txBox="1">
              <a:spLocks noChangeArrowheads="1"/>
            </p:cNvSpPr>
            <p:nvPr/>
          </p:nvSpPr>
          <p:spPr bwMode="auto">
            <a:xfrm>
              <a:off x="1746" y="890"/>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100</a:t>
              </a:r>
              <a:endParaRPr lang="en-US" altLang="zh-CN" sz="1800">
                <a:latin typeface="Arial" panose="020B0604020202020204" pitchFamily="34" charset="0"/>
                <a:ea typeface="宋体" panose="02010600030101010101" pitchFamily="2" charset="-122"/>
              </a:endParaRPr>
            </a:p>
          </p:txBody>
        </p:sp>
        <p:sp>
          <p:nvSpPr>
            <p:cNvPr id="318523" name="Text Box 59"/>
            <p:cNvSpPr txBox="1">
              <a:spLocks noChangeArrowheads="1"/>
            </p:cNvSpPr>
            <p:nvPr/>
          </p:nvSpPr>
          <p:spPr bwMode="auto">
            <a:xfrm>
              <a:off x="1746" y="1978"/>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101</a:t>
              </a:r>
              <a:endParaRPr lang="en-US" altLang="zh-CN" sz="1800">
                <a:latin typeface="Arial" panose="020B0604020202020204" pitchFamily="34" charset="0"/>
                <a:ea typeface="宋体" panose="02010600030101010101" pitchFamily="2" charset="-122"/>
              </a:endParaRPr>
            </a:p>
          </p:txBody>
        </p:sp>
        <p:sp>
          <p:nvSpPr>
            <p:cNvPr id="318524" name="Text Box 60"/>
            <p:cNvSpPr txBox="1">
              <a:spLocks noChangeArrowheads="1"/>
            </p:cNvSpPr>
            <p:nvPr/>
          </p:nvSpPr>
          <p:spPr bwMode="auto">
            <a:xfrm>
              <a:off x="1746" y="1796"/>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102</a:t>
              </a:r>
              <a:endParaRPr lang="en-US" altLang="zh-CN" sz="1800">
                <a:latin typeface="Arial" panose="020B0604020202020204" pitchFamily="34" charset="0"/>
                <a:ea typeface="宋体" panose="02010600030101010101" pitchFamily="2" charset="-122"/>
              </a:endParaRPr>
            </a:p>
          </p:txBody>
        </p:sp>
        <p:sp>
          <p:nvSpPr>
            <p:cNvPr id="318525" name="Text Box 61"/>
            <p:cNvSpPr txBox="1">
              <a:spLocks noChangeArrowheads="1"/>
            </p:cNvSpPr>
            <p:nvPr/>
          </p:nvSpPr>
          <p:spPr bwMode="auto">
            <a:xfrm>
              <a:off x="1746" y="1480"/>
              <a:ext cx="363" cy="20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198</a:t>
              </a:r>
              <a:endParaRPr lang="en-US" altLang="zh-CN" sz="1800">
                <a:latin typeface="Arial" panose="020B0604020202020204" pitchFamily="34" charset="0"/>
                <a:ea typeface="宋体" panose="02010600030101010101" pitchFamily="2" charset="-122"/>
              </a:endParaRPr>
            </a:p>
          </p:txBody>
        </p:sp>
        <p:sp>
          <p:nvSpPr>
            <p:cNvPr id="318526" name="Text Box 62"/>
            <p:cNvSpPr txBox="1">
              <a:spLocks noChangeArrowheads="1"/>
            </p:cNvSpPr>
            <p:nvPr/>
          </p:nvSpPr>
          <p:spPr bwMode="auto">
            <a:xfrm>
              <a:off x="1746" y="1299"/>
              <a:ext cx="363" cy="20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199</a:t>
              </a:r>
              <a:endParaRPr lang="en-US" altLang="zh-CN" sz="1800">
                <a:latin typeface="Arial" panose="020B0604020202020204" pitchFamily="34" charset="0"/>
                <a:ea typeface="宋体" panose="02010600030101010101" pitchFamily="2" charset="-122"/>
              </a:endParaRPr>
            </a:p>
          </p:txBody>
        </p:sp>
        <p:sp>
          <p:nvSpPr>
            <p:cNvPr id="318527" name="Text Box 63"/>
            <p:cNvSpPr txBox="1">
              <a:spLocks noChangeArrowheads="1"/>
            </p:cNvSpPr>
            <p:nvPr/>
          </p:nvSpPr>
          <p:spPr bwMode="auto">
            <a:xfrm>
              <a:off x="1746" y="1117"/>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200</a:t>
              </a:r>
              <a:endParaRPr lang="en-US" altLang="zh-CN" sz="1800">
                <a:latin typeface="Arial" panose="020B0604020202020204" pitchFamily="34" charset="0"/>
                <a:ea typeface="宋体" panose="02010600030101010101" pitchFamily="2" charset="-122"/>
              </a:endParaRPr>
            </a:p>
          </p:txBody>
        </p:sp>
        <p:sp>
          <p:nvSpPr>
            <p:cNvPr id="318528" name="Text Box 64"/>
            <p:cNvSpPr txBox="1">
              <a:spLocks noChangeArrowheads="1"/>
            </p:cNvSpPr>
            <p:nvPr/>
          </p:nvSpPr>
          <p:spPr bwMode="auto">
            <a:xfrm>
              <a:off x="1791" y="1615"/>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a:t>
              </a:r>
              <a:endParaRPr lang="en-US" altLang="zh-CN" sz="1800">
                <a:latin typeface="Arial" panose="020B0604020202020204" pitchFamily="34" charset="0"/>
                <a:ea typeface="宋体" panose="02010600030101010101" pitchFamily="2" charset="-122"/>
              </a:endParaRPr>
            </a:p>
          </p:txBody>
        </p:sp>
        <p:sp>
          <p:nvSpPr>
            <p:cNvPr id="318529" name="Line 65"/>
            <p:cNvSpPr>
              <a:spLocks noChangeShapeType="1"/>
            </p:cNvSpPr>
            <p:nvPr/>
          </p:nvSpPr>
          <p:spPr bwMode="auto">
            <a:xfrm>
              <a:off x="1701" y="1072"/>
              <a:ext cx="45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30" name="Line 66"/>
            <p:cNvSpPr>
              <a:spLocks noChangeShapeType="1"/>
            </p:cNvSpPr>
            <p:nvPr/>
          </p:nvSpPr>
          <p:spPr bwMode="auto">
            <a:xfrm>
              <a:off x="1701" y="2206"/>
              <a:ext cx="45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31" name="AutoShape 67"/>
            <p:cNvSpPr/>
            <p:nvPr/>
          </p:nvSpPr>
          <p:spPr bwMode="auto">
            <a:xfrm>
              <a:off x="1610" y="845"/>
              <a:ext cx="45" cy="1814"/>
            </a:xfrm>
            <a:prstGeom prst="leftBrace">
              <a:avLst>
                <a:gd name="adj1" fmla="val 335926"/>
                <a:gd name="adj2" fmla="val 50000"/>
              </a:avLst>
            </a:prstGeom>
            <a:noFill/>
            <a:ln w="9525">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32" name="Rectangle 68"/>
            <p:cNvSpPr>
              <a:spLocks noChangeArrowheads="1"/>
            </p:cNvSpPr>
            <p:nvPr/>
          </p:nvSpPr>
          <p:spPr bwMode="auto">
            <a:xfrm>
              <a:off x="2652" y="799"/>
              <a:ext cx="454" cy="1814"/>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33" name="Text Box 69"/>
            <p:cNvSpPr txBox="1">
              <a:spLocks noChangeArrowheads="1"/>
            </p:cNvSpPr>
            <p:nvPr/>
          </p:nvSpPr>
          <p:spPr bwMode="auto">
            <a:xfrm>
              <a:off x="2698" y="844"/>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100</a:t>
              </a:r>
              <a:endParaRPr lang="en-US" altLang="zh-CN" sz="1800">
                <a:latin typeface="Arial" panose="020B0604020202020204" pitchFamily="34" charset="0"/>
                <a:ea typeface="宋体" panose="02010600030101010101" pitchFamily="2" charset="-122"/>
              </a:endParaRPr>
            </a:p>
          </p:txBody>
        </p:sp>
        <p:sp>
          <p:nvSpPr>
            <p:cNvPr id="318534" name="Text Box 70"/>
            <p:cNvSpPr txBox="1">
              <a:spLocks noChangeArrowheads="1"/>
            </p:cNvSpPr>
            <p:nvPr/>
          </p:nvSpPr>
          <p:spPr bwMode="auto">
            <a:xfrm>
              <a:off x="2698" y="1932"/>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201</a:t>
              </a:r>
              <a:endParaRPr lang="en-US" altLang="zh-CN" sz="1800">
                <a:latin typeface="Arial" panose="020B0604020202020204" pitchFamily="34" charset="0"/>
                <a:ea typeface="宋体" panose="02010600030101010101" pitchFamily="2" charset="-122"/>
              </a:endParaRPr>
            </a:p>
          </p:txBody>
        </p:sp>
        <p:sp>
          <p:nvSpPr>
            <p:cNvPr id="318535" name="Text Box 71"/>
            <p:cNvSpPr txBox="1">
              <a:spLocks noChangeArrowheads="1"/>
            </p:cNvSpPr>
            <p:nvPr/>
          </p:nvSpPr>
          <p:spPr bwMode="auto">
            <a:xfrm>
              <a:off x="2698" y="1750"/>
              <a:ext cx="363" cy="20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202</a:t>
              </a:r>
              <a:endParaRPr lang="en-US" altLang="zh-CN" sz="1800">
                <a:latin typeface="Arial" panose="020B0604020202020204" pitchFamily="34" charset="0"/>
                <a:ea typeface="宋体" panose="02010600030101010101" pitchFamily="2" charset="-122"/>
              </a:endParaRPr>
            </a:p>
          </p:txBody>
        </p:sp>
        <p:sp>
          <p:nvSpPr>
            <p:cNvPr id="318536" name="Text Box 72"/>
            <p:cNvSpPr txBox="1">
              <a:spLocks noChangeArrowheads="1"/>
            </p:cNvSpPr>
            <p:nvPr/>
          </p:nvSpPr>
          <p:spPr bwMode="auto">
            <a:xfrm>
              <a:off x="2698" y="1434"/>
              <a:ext cx="363" cy="20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298</a:t>
              </a:r>
              <a:endParaRPr lang="en-US" altLang="zh-CN" sz="1800">
                <a:latin typeface="Arial" panose="020B0604020202020204" pitchFamily="34" charset="0"/>
                <a:ea typeface="宋体" panose="02010600030101010101" pitchFamily="2" charset="-122"/>
              </a:endParaRPr>
            </a:p>
          </p:txBody>
        </p:sp>
        <p:sp>
          <p:nvSpPr>
            <p:cNvPr id="318537" name="Text Box 73"/>
            <p:cNvSpPr txBox="1">
              <a:spLocks noChangeArrowheads="1"/>
            </p:cNvSpPr>
            <p:nvPr/>
          </p:nvSpPr>
          <p:spPr bwMode="auto">
            <a:xfrm>
              <a:off x="2698" y="1253"/>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299</a:t>
              </a:r>
              <a:endParaRPr lang="en-US" altLang="zh-CN" sz="1800">
                <a:latin typeface="Arial" panose="020B0604020202020204" pitchFamily="34" charset="0"/>
                <a:ea typeface="宋体" panose="02010600030101010101" pitchFamily="2" charset="-122"/>
              </a:endParaRPr>
            </a:p>
          </p:txBody>
        </p:sp>
        <p:sp>
          <p:nvSpPr>
            <p:cNvPr id="318538" name="Text Box 74"/>
            <p:cNvSpPr txBox="1">
              <a:spLocks noChangeArrowheads="1"/>
            </p:cNvSpPr>
            <p:nvPr/>
          </p:nvSpPr>
          <p:spPr bwMode="auto">
            <a:xfrm>
              <a:off x="2698" y="1071"/>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300</a:t>
              </a:r>
              <a:endParaRPr lang="en-US" altLang="zh-CN" sz="1800">
                <a:latin typeface="Arial" panose="020B0604020202020204" pitchFamily="34" charset="0"/>
                <a:ea typeface="宋体" panose="02010600030101010101" pitchFamily="2" charset="-122"/>
              </a:endParaRPr>
            </a:p>
          </p:txBody>
        </p:sp>
        <p:sp>
          <p:nvSpPr>
            <p:cNvPr id="318539" name="Text Box 75"/>
            <p:cNvSpPr txBox="1">
              <a:spLocks noChangeArrowheads="1"/>
            </p:cNvSpPr>
            <p:nvPr/>
          </p:nvSpPr>
          <p:spPr bwMode="auto">
            <a:xfrm>
              <a:off x="2743" y="1570"/>
              <a:ext cx="363" cy="20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a:t>
              </a:r>
              <a:endParaRPr lang="en-US" altLang="zh-CN" sz="1800">
                <a:latin typeface="Arial" panose="020B0604020202020204" pitchFamily="34" charset="0"/>
                <a:ea typeface="宋体" panose="02010600030101010101" pitchFamily="2" charset="-122"/>
              </a:endParaRPr>
            </a:p>
          </p:txBody>
        </p:sp>
        <p:sp>
          <p:nvSpPr>
            <p:cNvPr id="318540" name="Line 76"/>
            <p:cNvSpPr>
              <a:spLocks noChangeShapeType="1"/>
            </p:cNvSpPr>
            <p:nvPr/>
          </p:nvSpPr>
          <p:spPr bwMode="auto">
            <a:xfrm>
              <a:off x="2653" y="1026"/>
              <a:ext cx="45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41" name="Line 77"/>
            <p:cNvSpPr>
              <a:spLocks noChangeShapeType="1"/>
            </p:cNvSpPr>
            <p:nvPr/>
          </p:nvSpPr>
          <p:spPr bwMode="auto">
            <a:xfrm>
              <a:off x="2653" y="2160"/>
              <a:ext cx="45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42" name="AutoShape 78"/>
            <p:cNvSpPr/>
            <p:nvPr/>
          </p:nvSpPr>
          <p:spPr bwMode="auto">
            <a:xfrm>
              <a:off x="2562" y="799"/>
              <a:ext cx="60" cy="1814"/>
            </a:xfrm>
            <a:prstGeom prst="leftBrace">
              <a:avLst>
                <a:gd name="adj1" fmla="val 335926"/>
                <a:gd name="adj2" fmla="val 50000"/>
              </a:avLst>
            </a:prstGeom>
            <a:noFill/>
            <a:ln w="9525">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43" name="Text Box 79"/>
            <p:cNvSpPr txBox="1">
              <a:spLocks noChangeArrowheads="1"/>
            </p:cNvSpPr>
            <p:nvPr/>
          </p:nvSpPr>
          <p:spPr bwMode="auto">
            <a:xfrm>
              <a:off x="2325" y="1434"/>
              <a:ext cx="282" cy="771"/>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en-US" altLang="zh-CN" sz="1800">
                  <a:latin typeface="Arial" panose="020B0604020202020204" pitchFamily="34" charset="0"/>
                  <a:ea typeface="宋体" panose="02010600030101010101" pitchFamily="2" charset="-122"/>
                </a:rPr>
                <a:t>200</a:t>
              </a:r>
              <a:r>
                <a:rPr lang="zh-CN" altLang="en-US" sz="1800">
                  <a:latin typeface="Arial" panose="020B0604020202020204" pitchFamily="34" charset="0"/>
                  <a:ea typeface="宋体" panose="02010600030101010101" pitchFamily="2" charset="-122"/>
                </a:rPr>
                <a:t>号块</a:t>
              </a:r>
              <a:endParaRPr lang="zh-CN" altLang="en-US" sz="1800">
                <a:latin typeface="Arial" panose="020B0604020202020204" pitchFamily="34" charset="0"/>
                <a:ea typeface="宋体" panose="02010600030101010101" pitchFamily="2" charset="-122"/>
              </a:endParaRPr>
            </a:p>
          </p:txBody>
        </p:sp>
        <p:sp>
          <p:nvSpPr>
            <p:cNvPr id="318544" name="Rectangle 80"/>
            <p:cNvSpPr>
              <a:spLocks noChangeArrowheads="1"/>
            </p:cNvSpPr>
            <p:nvPr/>
          </p:nvSpPr>
          <p:spPr bwMode="auto">
            <a:xfrm>
              <a:off x="3561" y="845"/>
              <a:ext cx="454" cy="1814"/>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45" name="Text Box 81"/>
            <p:cNvSpPr txBox="1">
              <a:spLocks noChangeArrowheads="1"/>
            </p:cNvSpPr>
            <p:nvPr/>
          </p:nvSpPr>
          <p:spPr bwMode="auto">
            <a:xfrm>
              <a:off x="3607" y="890"/>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100</a:t>
              </a:r>
              <a:endParaRPr lang="en-US" altLang="zh-CN" sz="1800">
                <a:latin typeface="Arial" panose="020B0604020202020204" pitchFamily="34" charset="0"/>
                <a:ea typeface="宋体" panose="02010600030101010101" pitchFamily="2" charset="-122"/>
              </a:endParaRPr>
            </a:p>
          </p:txBody>
        </p:sp>
        <p:sp>
          <p:nvSpPr>
            <p:cNvPr id="318546" name="Text Box 82"/>
            <p:cNvSpPr txBox="1">
              <a:spLocks noChangeArrowheads="1"/>
            </p:cNvSpPr>
            <p:nvPr/>
          </p:nvSpPr>
          <p:spPr bwMode="auto">
            <a:xfrm>
              <a:off x="3607" y="1978"/>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301</a:t>
              </a:r>
              <a:endParaRPr lang="en-US" altLang="zh-CN" sz="1800">
                <a:latin typeface="Arial" panose="020B0604020202020204" pitchFamily="34" charset="0"/>
                <a:ea typeface="宋体" panose="02010600030101010101" pitchFamily="2" charset="-122"/>
              </a:endParaRPr>
            </a:p>
          </p:txBody>
        </p:sp>
        <p:sp>
          <p:nvSpPr>
            <p:cNvPr id="318547" name="Text Box 83"/>
            <p:cNvSpPr txBox="1">
              <a:spLocks noChangeArrowheads="1"/>
            </p:cNvSpPr>
            <p:nvPr/>
          </p:nvSpPr>
          <p:spPr bwMode="auto">
            <a:xfrm>
              <a:off x="3607" y="1796"/>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302</a:t>
              </a:r>
              <a:endParaRPr lang="en-US" altLang="zh-CN" sz="1800">
                <a:latin typeface="Arial" panose="020B0604020202020204" pitchFamily="34" charset="0"/>
                <a:ea typeface="宋体" panose="02010600030101010101" pitchFamily="2" charset="-122"/>
              </a:endParaRPr>
            </a:p>
          </p:txBody>
        </p:sp>
        <p:sp>
          <p:nvSpPr>
            <p:cNvPr id="318548" name="Text Box 84"/>
            <p:cNvSpPr txBox="1">
              <a:spLocks noChangeArrowheads="1"/>
            </p:cNvSpPr>
            <p:nvPr/>
          </p:nvSpPr>
          <p:spPr bwMode="auto">
            <a:xfrm>
              <a:off x="3607" y="1480"/>
              <a:ext cx="363" cy="20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398</a:t>
              </a:r>
              <a:endParaRPr lang="en-US" altLang="zh-CN" sz="1800">
                <a:latin typeface="Arial" panose="020B0604020202020204" pitchFamily="34" charset="0"/>
                <a:ea typeface="宋体" panose="02010600030101010101" pitchFamily="2" charset="-122"/>
              </a:endParaRPr>
            </a:p>
          </p:txBody>
        </p:sp>
        <p:sp>
          <p:nvSpPr>
            <p:cNvPr id="318549" name="Text Box 85"/>
            <p:cNvSpPr txBox="1">
              <a:spLocks noChangeArrowheads="1"/>
            </p:cNvSpPr>
            <p:nvPr/>
          </p:nvSpPr>
          <p:spPr bwMode="auto">
            <a:xfrm>
              <a:off x="3607" y="1299"/>
              <a:ext cx="363" cy="20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399</a:t>
              </a:r>
              <a:endParaRPr lang="en-US" altLang="zh-CN" sz="1800">
                <a:latin typeface="Arial" panose="020B0604020202020204" pitchFamily="34" charset="0"/>
                <a:ea typeface="宋体" panose="02010600030101010101" pitchFamily="2" charset="-122"/>
              </a:endParaRPr>
            </a:p>
          </p:txBody>
        </p:sp>
        <p:sp>
          <p:nvSpPr>
            <p:cNvPr id="318550" name="Text Box 86"/>
            <p:cNvSpPr txBox="1">
              <a:spLocks noChangeArrowheads="1"/>
            </p:cNvSpPr>
            <p:nvPr/>
          </p:nvSpPr>
          <p:spPr bwMode="auto">
            <a:xfrm>
              <a:off x="3607" y="1117"/>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400</a:t>
              </a:r>
              <a:endParaRPr lang="en-US" altLang="zh-CN" sz="1800">
                <a:latin typeface="Arial" panose="020B0604020202020204" pitchFamily="34" charset="0"/>
                <a:ea typeface="宋体" panose="02010600030101010101" pitchFamily="2" charset="-122"/>
              </a:endParaRPr>
            </a:p>
          </p:txBody>
        </p:sp>
        <p:sp>
          <p:nvSpPr>
            <p:cNvPr id="318551" name="Text Box 87"/>
            <p:cNvSpPr txBox="1">
              <a:spLocks noChangeArrowheads="1"/>
            </p:cNvSpPr>
            <p:nvPr/>
          </p:nvSpPr>
          <p:spPr bwMode="auto">
            <a:xfrm>
              <a:off x="3606" y="1615"/>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a:t>
              </a:r>
              <a:endParaRPr lang="en-US" altLang="zh-CN" sz="1800">
                <a:latin typeface="Arial" panose="020B0604020202020204" pitchFamily="34" charset="0"/>
                <a:ea typeface="宋体" panose="02010600030101010101" pitchFamily="2" charset="-122"/>
              </a:endParaRPr>
            </a:p>
          </p:txBody>
        </p:sp>
        <p:sp>
          <p:nvSpPr>
            <p:cNvPr id="318552" name="Line 88"/>
            <p:cNvSpPr>
              <a:spLocks noChangeShapeType="1"/>
            </p:cNvSpPr>
            <p:nvPr/>
          </p:nvSpPr>
          <p:spPr bwMode="auto">
            <a:xfrm>
              <a:off x="3562" y="1072"/>
              <a:ext cx="45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53" name="Line 89"/>
            <p:cNvSpPr>
              <a:spLocks noChangeShapeType="1"/>
            </p:cNvSpPr>
            <p:nvPr/>
          </p:nvSpPr>
          <p:spPr bwMode="auto">
            <a:xfrm>
              <a:off x="3562" y="2206"/>
              <a:ext cx="45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54" name="AutoShape 90"/>
            <p:cNvSpPr/>
            <p:nvPr/>
          </p:nvSpPr>
          <p:spPr bwMode="auto">
            <a:xfrm>
              <a:off x="3471" y="845"/>
              <a:ext cx="45" cy="1814"/>
            </a:xfrm>
            <a:prstGeom prst="leftBrace">
              <a:avLst>
                <a:gd name="adj1" fmla="val 335926"/>
                <a:gd name="adj2" fmla="val 50000"/>
              </a:avLst>
            </a:prstGeom>
            <a:noFill/>
            <a:ln w="9525">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55" name="Text Box 91"/>
            <p:cNvSpPr txBox="1">
              <a:spLocks noChangeArrowheads="1"/>
            </p:cNvSpPr>
            <p:nvPr/>
          </p:nvSpPr>
          <p:spPr bwMode="auto">
            <a:xfrm>
              <a:off x="3233" y="1480"/>
              <a:ext cx="282" cy="771"/>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en-US" altLang="zh-CN" sz="1800">
                  <a:latin typeface="Arial" panose="020B0604020202020204" pitchFamily="34" charset="0"/>
                  <a:ea typeface="宋体" panose="02010600030101010101" pitchFamily="2" charset="-122"/>
                </a:rPr>
                <a:t>300</a:t>
              </a:r>
              <a:r>
                <a:rPr lang="zh-CN" altLang="en-US" sz="1800">
                  <a:latin typeface="Arial" panose="020B0604020202020204" pitchFamily="34" charset="0"/>
                  <a:ea typeface="宋体" panose="02010600030101010101" pitchFamily="2" charset="-122"/>
                </a:rPr>
                <a:t>号块</a:t>
              </a:r>
              <a:endParaRPr lang="zh-CN" altLang="en-US" sz="1800">
                <a:latin typeface="Arial" panose="020B0604020202020204" pitchFamily="34" charset="0"/>
                <a:ea typeface="宋体" panose="02010600030101010101" pitchFamily="2" charset="-122"/>
              </a:endParaRPr>
            </a:p>
          </p:txBody>
        </p:sp>
        <p:sp>
          <p:nvSpPr>
            <p:cNvPr id="318556" name="Rectangle 92"/>
            <p:cNvSpPr>
              <a:spLocks noChangeArrowheads="1"/>
            </p:cNvSpPr>
            <p:nvPr/>
          </p:nvSpPr>
          <p:spPr bwMode="auto">
            <a:xfrm>
              <a:off x="4439" y="845"/>
              <a:ext cx="454" cy="1814"/>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57" name="Text Box 93"/>
            <p:cNvSpPr txBox="1">
              <a:spLocks noChangeArrowheads="1"/>
            </p:cNvSpPr>
            <p:nvPr/>
          </p:nvSpPr>
          <p:spPr bwMode="auto">
            <a:xfrm>
              <a:off x="4485" y="890"/>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solidFill>
                    <a:schemeClr val="accent1"/>
                  </a:solidFill>
                  <a:latin typeface="Arial" panose="020B0604020202020204" pitchFamily="34" charset="0"/>
                  <a:ea typeface="宋体" panose="02010600030101010101" pitchFamily="2" charset="-122"/>
                </a:rPr>
                <a:t>100</a:t>
              </a:r>
              <a:endParaRPr lang="en-US" altLang="zh-CN" sz="1800">
                <a:solidFill>
                  <a:schemeClr val="accent1"/>
                </a:solidFill>
                <a:latin typeface="Arial" panose="020B0604020202020204" pitchFamily="34" charset="0"/>
                <a:ea typeface="宋体" panose="02010600030101010101" pitchFamily="2" charset="-122"/>
              </a:endParaRPr>
            </a:p>
          </p:txBody>
        </p:sp>
        <p:sp>
          <p:nvSpPr>
            <p:cNvPr id="318558" name="Text Box 94"/>
            <p:cNvSpPr txBox="1">
              <a:spLocks noChangeArrowheads="1"/>
            </p:cNvSpPr>
            <p:nvPr/>
          </p:nvSpPr>
          <p:spPr bwMode="auto">
            <a:xfrm>
              <a:off x="4485" y="1978"/>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401</a:t>
              </a:r>
              <a:endParaRPr lang="en-US" altLang="zh-CN" sz="1800">
                <a:latin typeface="Arial" panose="020B0604020202020204" pitchFamily="34" charset="0"/>
                <a:ea typeface="宋体" panose="02010600030101010101" pitchFamily="2" charset="-122"/>
              </a:endParaRPr>
            </a:p>
          </p:txBody>
        </p:sp>
        <p:sp>
          <p:nvSpPr>
            <p:cNvPr id="318559" name="Text Box 95"/>
            <p:cNvSpPr txBox="1">
              <a:spLocks noChangeArrowheads="1"/>
            </p:cNvSpPr>
            <p:nvPr/>
          </p:nvSpPr>
          <p:spPr bwMode="auto">
            <a:xfrm>
              <a:off x="4485" y="1796"/>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402</a:t>
              </a:r>
              <a:endParaRPr lang="en-US" altLang="zh-CN" sz="1800">
                <a:latin typeface="Arial" panose="020B0604020202020204" pitchFamily="34" charset="0"/>
                <a:ea typeface="宋体" panose="02010600030101010101" pitchFamily="2" charset="-122"/>
              </a:endParaRPr>
            </a:p>
          </p:txBody>
        </p:sp>
        <p:sp>
          <p:nvSpPr>
            <p:cNvPr id="318560" name="Text Box 96"/>
            <p:cNvSpPr txBox="1">
              <a:spLocks noChangeArrowheads="1"/>
            </p:cNvSpPr>
            <p:nvPr/>
          </p:nvSpPr>
          <p:spPr bwMode="auto">
            <a:xfrm>
              <a:off x="4485" y="1480"/>
              <a:ext cx="363" cy="20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498</a:t>
              </a:r>
              <a:endParaRPr lang="en-US" altLang="zh-CN" sz="1800">
                <a:latin typeface="Arial" panose="020B0604020202020204" pitchFamily="34" charset="0"/>
                <a:ea typeface="宋体" panose="02010600030101010101" pitchFamily="2" charset="-122"/>
              </a:endParaRPr>
            </a:p>
          </p:txBody>
        </p:sp>
        <p:sp>
          <p:nvSpPr>
            <p:cNvPr id="318561" name="Text Box 97"/>
            <p:cNvSpPr txBox="1">
              <a:spLocks noChangeArrowheads="1"/>
            </p:cNvSpPr>
            <p:nvPr/>
          </p:nvSpPr>
          <p:spPr bwMode="auto">
            <a:xfrm>
              <a:off x="4485" y="1299"/>
              <a:ext cx="363" cy="20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499</a:t>
              </a:r>
              <a:endParaRPr lang="en-US" altLang="zh-CN" sz="1800">
                <a:latin typeface="Arial" panose="020B0604020202020204" pitchFamily="34" charset="0"/>
                <a:ea typeface="宋体" panose="02010600030101010101" pitchFamily="2" charset="-122"/>
              </a:endParaRPr>
            </a:p>
          </p:txBody>
        </p:sp>
        <p:sp>
          <p:nvSpPr>
            <p:cNvPr id="318562" name="Text Box 98"/>
            <p:cNvSpPr txBox="1">
              <a:spLocks noChangeArrowheads="1"/>
            </p:cNvSpPr>
            <p:nvPr/>
          </p:nvSpPr>
          <p:spPr bwMode="auto">
            <a:xfrm>
              <a:off x="4485" y="1117"/>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0</a:t>
              </a:r>
              <a:endParaRPr lang="en-US" altLang="zh-CN" sz="1800">
                <a:latin typeface="Arial" panose="020B0604020202020204" pitchFamily="34" charset="0"/>
                <a:ea typeface="宋体" panose="02010600030101010101" pitchFamily="2" charset="-122"/>
              </a:endParaRPr>
            </a:p>
          </p:txBody>
        </p:sp>
        <p:sp>
          <p:nvSpPr>
            <p:cNvPr id="318563" name="Text Box 99"/>
            <p:cNvSpPr txBox="1">
              <a:spLocks noChangeArrowheads="1"/>
            </p:cNvSpPr>
            <p:nvPr/>
          </p:nvSpPr>
          <p:spPr bwMode="auto">
            <a:xfrm>
              <a:off x="4513" y="1615"/>
              <a:ext cx="363" cy="204"/>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a:t>
              </a:r>
              <a:endParaRPr lang="en-US" altLang="zh-CN" sz="1800">
                <a:latin typeface="Arial" panose="020B0604020202020204" pitchFamily="34" charset="0"/>
                <a:ea typeface="宋体" panose="02010600030101010101" pitchFamily="2" charset="-122"/>
              </a:endParaRPr>
            </a:p>
          </p:txBody>
        </p:sp>
        <p:sp>
          <p:nvSpPr>
            <p:cNvPr id="318564" name="Line 100"/>
            <p:cNvSpPr>
              <a:spLocks noChangeShapeType="1"/>
            </p:cNvSpPr>
            <p:nvPr/>
          </p:nvSpPr>
          <p:spPr bwMode="auto">
            <a:xfrm>
              <a:off x="4440" y="1072"/>
              <a:ext cx="45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65" name="Line 101"/>
            <p:cNvSpPr>
              <a:spLocks noChangeShapeType="1"/>
            </p:cNvSpPr>
            <p:nvPr/>
          </p:nvSpPr>
          <p:spPr bwMode="auto">
            <a:xfrm>
              <a:off x="4440" y="2206"/>
              <a:ext cx="45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66" name="AutoShape 102"/>
            <p:cNvSpPr/>
            <p:nvPr/>
          </p:nvSpPr>
          <p:spPr bwMode="auto">
            <a:xfrm>
              <a:off x="4349" y="845"/>
              <a:ext cx="45" cy="1814"/>
            </a:xfrm>
            <a:prstGeom prst="leftBrace">
              <a:avLst>
                <a:gd name="adj1" fmla="val 335926"/>
                <a:gd name="adj2" fmla="val 50000"/>
              </a:avLst>
            </a:prstGeom>
            <a:noFill/>
            <a:ln w="9525">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67" name="Text Box 103"/>
            <p:cNvSpPr txBox="1">
              <a:spLocks noChangeArrowheads="1"/>
            </p:cNvSpPr>
            <p:nvPr/>
          </p:nvSpPr>
          <p:spPr bwMode="auto">
            <a:xfrm>
              <a:off x="4112" y="1480"/>
              <a:ext cx="282" cy="771"/>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en-US" altLang="zh-CN" sz="1800">
                  <a:latin typeface="Arial" panose="020B0604020202020204" pitchFamily="34" charset="0"/>
                  <a:ea typeface="宋体" panose="02010600030101010101" pitchFamily="2" charset="-122"/>
                </a:rPr>
                <a:t>400</a:t>
              </a:r>
              <a:r>
                <a:rPr lang="zh-CN" altLang="en-US" sz="1800">
                  <a:latin typeface="Arial" panose="020B0604020202020204" pitchFamily="34" charset="0"/>
                  <a:ea typeface="宋体" panose="02010600030101010101" pitchFamily="2" charset="-122"/>
                </a:rPr>
                <a:t>号块</a:t>
              </a:r>
              <a:endParaRPr lang="zh-CN" altLang="en-US" sz="1800">
                <a:latin typeface="Arial" panose="020B0604020202020204" pitchFamily="34" charset="0"/>
                <a:ea typeface="宋体" panose="02010600030101010101" pitchFamily="2" charset="-122"/>
              </a:endParaRPr>
            </a:p>
          </p:txBody>
        </p:sp>
      </p:grpSp>
      <p:sp>
        <p:nvSpPr>
          <p:cNvPr id="318466" name="Text Box 2"/>
          <p:cNvSpPr txBox="1">
            <a:spLocks noChangeArrowheads="1"/>
          </p:cNvSpPr>
          <p:nvPr/>
        </p:nvSpPr>
        <p:spPr bwMode="auto">
          <a:xfrm>
            <a:off x="1592263" y="549275"/>
            <a:ext cx="458787" cy="1800225"/>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en-US" altLang="zh-CN" sz="1800">
                <a:latin typeface="Arial" panose="020B0604020202020204" pitchFamily="34" charset="0"/>
                <a:ea typeface="宋体" panose="02010600030101010101" pitchFamily="2" charset="-122"/>
              </a:rPr>
              <a:t>100</a:t>
            </a:r>
            <a:r>
              <a:rPr lang="zh-CN" altLang="en-US" sz="1800">
                <a:latin typeface="Arial" panose="020B0604020202020204" pitchFamily="34" charset="0"/>
                <a:ea typeface="宋体" panose="02010600030101010101" pitchFamily="2" charset="-122"/>
              </a:rPr>
              <a:t>号块</a:t>
            </a:r>
            <a:endParaRPr lang="zh-CN" altLang="en-US" sz="1800">
              <a:latin typeface="Arial" panose="020B0604020202020204" pitchFamily="34" charset="0"/>
              <a:ea typeface="宋体" panose="02010600030101010101" pitchFamily="2" charset="-122"/>
            </a:endParaRPr>
          </a:p>
        </p:txBody>
      </p:sp>
      <p:sp>
        <p:nvSpPr>
          <p:cNvPr id="318569" name="Rectangle 105"/>
          <p:cNvSpPr>
            <a:spLocks noChangeArrowheads="1"/>
          </p:cNvSpPr>
          <p:nvPr/>
        </p:nvSpPr>
        <p:spPr bwMode="auto">
          <a:xfrm>
            <a:off x="763588" y="1557338"/>
            <a:ext cx="803275" cy="3094037"/>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8570" name="Text Box 106"/>
          <p:cNvSpPr txBox="1">
            <a:spLocks noChangeArrowheads="1"/>
          </p:cNvSpPr>
          <p:nvPr/>
        </p:nvSpPr>
        <p:spPr bwMode="auto">
          <a:xfrm>
            <a:off x="844550" y="1633538"/>
            <a:ext cx="64135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000">
                <a:latin typeface="Arial" panose="020B0604020202020204" pitchFamily="34" charset="0"/>
                <a:ea typeface="宋体" panose="02010600030101010101" pitchFamily="2" charset="-122"/>
              </a:rPr>
              <a:t>93</a:t>
            </a:r>
            <a:endParaRPr lang="en-US" altLang="zh-CN" sz="2000">
              <a:latin typeface="Arial" panose="020B0604020202020204" pitchFamily="34" charset="0"/>
              <a:ea typeface="宋体" panose="02010600030101010101" pitchFamily="2" charset="-122"/>
            </a:endParaRPr>
          </a:p>
        </p:txBody>
      </p:sp>
      <p:sp>
        <p:nvSpPr>
          <p:cNvPr id="318571" name="Text Box 107"/>
          <p:cNvSpPr txBox="1">
            <a:spLocks noChangeArrowheads="1"/>
          </p:cNvSpPr>
          <p:nvPr/>
        </p:nvSpPr>
        <p:spPr bwMode="auto">
          <a:xfrm>
            <a:off x="844550" y="3490913"/>
            <a:ext cx="64135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000">
                <a:latin typeface="Arial" panose="020B0604020202020204" pitchFamily="34" charset="0"/>
                <a:ea typeface="宋体" panose="02010600030101010101" pitchFamily="2" charset="-122"/>
              </a:rPr>
              <a:t>8</a:t>
            </a:r>
            <a:endParaRPr lang="en-US" altLang="zh-CN" sz="2000">
              <a:latin typeface="Arial" panose="020B0604020202020204" pitchFamily="34" charset="0"/>
              <a:ea typeface="宋体" panose="02010600030101010101" pitchFamily="2" charset="-122"/>
            </a:endParaRPr>
          </a:p>
        </p:txBody>
      </p:sp>
      <p:sp>
        <p:nvSpPr>
          <p:cNvPr id="318572" name="Text Box 108"/>
          <p:cNvSpPr txBox="1">
            <a:spLocks noChangeArrowheads="1"/>
          </p:cNvSpPr>
          <p:nvPr/>
        </p:nvSpPr>
        <p:spPr bwMode="auto">
          <a:xfrm>
            <a:off x="844550" y="3179763"/>
            <a:ext cx="64135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000">
                <a:latin typeface="Arial" panose="020B0604020202020204" pitchFamily="34" charset="0"/>
                <a:ea typeface="宋体" panose="02010600030101010101" pitchFamily="2" charset="-122"/>
              </a:rPr>
              <a:t>9</a:t>
            </a:r>
            <a:endParaRPr lang="en-US" altLang="zh-CN" sz="2000">
              <a:latin typeface="Arial" panose="020B0604020202020204" pitchFamily="34" charset="0"/>
              <a:ea typeface="宋体" panose="02010600030101010101" pitchFamily="2" charset="-122"/>
            </a:endParaRPr>
          </a:p>
        </p:txBody>
      </p:sp>
      <p:sp>
        <p:nvSpPr>
          <p:cNvPr id="318573" name="Text Box 109"/>
          <p:cNvSpPr txBox="1">
            <a:spLocks noChangeArrowheads="1"/>
          </p:cNvSpPr>
          <p:nvPr/>
        </p:nvSpPr>
        <p:spPr bwMode="auto">
          <a:xfrm>
            <a:off x="844550" y="2640013"/>
            <a:ext cx="64135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000">
                <a:latin typeface="Arial" panose="020B0604020202020204" pitchFamily="34" charset="0"/>
                <a:ea typeface="宋体" panose="02010600030101010101" pitchFamily="2" charset="-122"/>
              </a:rPr>
              <a:t>98</a:t>
            </a:r>
            <a:endParaRPr lang="en-US" altLang="zh-CN" sz="2000">
              <a:latin typeface="Arial" panose="020B0604020202020204" pitchFamily="34" charset="0"/>
              <a:ea typeface="宋体" panose="02010600030101010101" pitchFamily="2" charset="-122"/>
            </a:endParaRPr>
          </a:p>
        </p:txBody>
      </p:sp>
      <p:sp>
        <p:nvSpPr>
          <p:cNvPr id="318574" name="Text Box 110"/>
          <p:cNvSpPr txBox="1">
            <a:spLocks noChangeArrowheads="1"/>
          </p:cNvSpPr>
          <p:nvPr/>
        </p:nvSpPr>
        <p:spPr bwMode="auto">
          <a:xfrm>
            <a:off x="844550" y="2330450"/>
            <a:ext cx="64135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000">
                <a:latin typeface="Arial" panose="020B0604020202020204" pitchFamily="34" charset="0"/>
                <a:ea typeface="宋体" panose="02010600030101010101" pitchFamily="2" charset="-122"/>
              </a:rPr>
              <a:t>99</a:t>
            </a:r>
            <a:endParaRPr lang="en-US" altLang="zh-CN" sz="2000">
              <a:latin typeface="Arial" panose="020B0604020202020204" pitchFamily="34" charset="0"/>
              <a:ea typeface="宋体" panose="02010600030101010101" pitchFamily="2" charset="-122"/>
            </a:endParaRPr>
          </a:p>
        </p:txBody>
      </p:sp>
      <p:sp>
        <p:nvSpPr>
          <p:cNvPr id="318575" name="Text Box 111"/>
          <p:cNvSpPr txBox="1">
            <a:spLocks noChangeArrowheads="1"/>
          </p:cNvSpPr>
          <p:nvPr/>
        </p:nvSpPr>
        <p:spPr bwMode="auto">
          <a:xfrm>
            <a:off x="844550" y="2020888"/>
            <a:ext cx="64135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000">
                <a:latin typeface="Arial" panose="020B0604020202020204" pitchFamily="34" charset="0"/>
                <a:ea typeface="宋体" panose="02010600030101010101" pitchFamily="2" charset="-122"/>
              </a:rPr>
              <a:t>100</a:t>
            </a:r>
            <a:endParaRPr lang="en-US" altLang="zh-CN" sz="2000">
              <a:latin typeface="Arial" panose="020B0604020202020204" pitchFamily="34" charset="0"/>
              <a:ea typeface="宋体" panose="02010600030101010101" pitchFamily="2" charset="-122"/>
            </a:endParaRPr>
          </a:p>
        </p:txBody>
      </p:sp>
      <p:sp>
        <p:nvSpPr>
          <p:cNvPr id="318576" name="Text Box 112"/>
          <p:cNvSpPr txBox="1">
            <a:spLocks noChangeArrowheads="1"/>
          </p:cNvSpPr>
          <p:nvPr/>
        </p:nvSpPr>
        <p:spPr bwMode="auto">
          <a:xfrm>
            <a:off x="844550" y="2871788"/>
            <a:ext cx="64135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000">
                <a:latin typeface="Arial" panose="020B0604020202020204" pitchFamily="34" charset="0"/>
                <a:ea typeface="宋体" panose="02010600030101010101" pitchFamily="2" charset="-122"/>
              </a:rPr>
              <a:t>…</a:t>
            </a:r>
            <a:endParaRPr lang="en-US" altLang="zh-CN" sz="2000">
              <a:latin typeface="Arial" panose="020B0604020202020204" pitchFamily="34" charset="0"/>
              <a:ea typeface="宋体" panose="02010600030101010101" pitchFamily="2" charset="-122"/>
            </a:endParaRPr>
          </a:p>
        </p:txBody>
      </p:sp>
      <p:sp>
        <p:nvSpPr>
          <p:cNvPr id="318577" name="Line 113"/>
          <p:cNvSpPr>
            <a:spLocks noChangeShapeType="1"/>
          </p:cNvSpPr>
          <p:nvPr/>
        </p:nvSpPr>
        <p:spPr bwMode="auto">
          <a:xfrm>
            <a:off x="765175" y="1944688"/>
            <a:ext cx="801688"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78" name="Text Box 114"/>
          <p:cNvSpPr txBox="1">
            <a:spLocks noChangeArrowheads="1"/>
          </p:cNvSpPr>
          <p:nvPr/>
        </p:nvSpPr>
        <p:spPr bwMode="auto">
          <a:xfrm>
            <a:off x="-107950" y="3587750"/>
            <a:ext cx="962025" cy="3667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1800">
                <a:latin typeface="Arial" panose="020B0604020202020204" pitchFamily="34" charset="0"/>
                <a:ea typeface="宋体" panose="02010600030101010101" pitchFamily="2" charset="-122"/>
              </a:rPr>
              <a:t>S_Free</a:t>
            </a:r>
            <a:endParaRPr lang="en-US" altLang="zh-CN" sz="1800">
              <a:latin typeface="Arial" panose="020B0604020202020204" pitchFamily="34" charset="0"/>
              <a:ea typeface="宋体" panose="02010600030101010101" pitchFamily="2" charset="-122"/>
            </a:endParaRPr>
          </a:p>
        </p:txBody>
      </p:sp>
      <p:sp>
        <p:nvSpPr>
          <p:cNvPr id="318579" name="Line 115"/>
          <p:cNvSpPr>
            <a:spLocks noChangeShapeType="1"/>
          </p:cNvSpPr>
          <p:nvPr/>
        </p:nvSpPr>
        <p:spPr bwMode="auto">
          <a:xfrm>
            <a:off x="42863" y="3973513"/>
            <a:ext cx="720725"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80" name="Text Box 116"/>
          <p:cNvSpPr txBox="1">
            <a:spLocks noChangeArrowheads="1"/>
          </p:cNvSpPr>
          <p:nvPr/>
        </p:nvSpPr>
        <p:spPr bwMode="auto">
          <a:xfrm>
            <a:off x="179388" y="4724400"/>
            <a:ext cx="1800225" cy="42703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2200">
                <a:latin typeface="Arial" panose="020B0604020202020204" pitchFamily="34" charset="0"/>
                <a:ea typeface="宋体" panose="02010600030101010101" pitchFamily="2" charset="-122"/>
              </a:rPr>
              <a:t>空闲盘块栈</a:t>
            </a:r>
            <a:endParaRPr lang="zh-CN" altLang="en-US" sz="2200">
              <a:latin typeface="Arial" panose="020B0604020202020204" pitchFamily="34" charset="0"/>
              <a:ea typeface="宋体" panose="02010600030101010101" pitchFamily="2" charset="-122"/>
            </a:endParaRPr>
          </a:p>
        </p:txBody>
      </p:sp>
      <p:sp>
        <p:nvSpPr>
          <p:cNvPr id="318581" name="Line 117"/>
          <p:cNvSpPr>
            <a:spLocks noChangeShapeType="1"/>
          </p:cNvSpPr>
          <p:nvPr/>
        </p:nvSpPr>
        <p:spPr bwMode="auto">
          <a:xfrm flipV="1">
            <a:off x="1476375" y="1484313"/>
            <a:ext cx="503238" cy="720725"/>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82" name="Line 118"/>
          <p:cNvSpPr>
            <a:spLocks noChangeShapeType="1"/>
          </p:cNvSpPr>
          <p:nvPr/>
        </p:nvSpPr>
        <p:spPr bwMode="auto">
          <a:xfrm>
            <a:off x="1476375" y="3284538"/>
            <a:ext cx="647700" cy="165735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83" name="Line 119"/>
          <p:cNvSpPr>
            <a:spLocks noChangeShapeType="1"/>
          </p:cNvSpPr>
          <p:nvPr/>
        </p:nvSpPr>
        <p:spPr bwMode="auto">
          <a:xfrm>
            <a:off x="1476375" y="3644900"/>
            <a:ext cx="647700" cy="1728788"/>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84" name="Line 120"/>
          <p:cNvSpPr>
            <a:spLocks noChangeShapeType="1"/>
          </p:cNvSpPr>
          <p:nvPr/>
        </p:nvSpPr>
        <p:spPr bwMode="auto">
          <a:xfrm>
            <a:off x="1403350" y="2492375"/>
            <a:ext cx="720725" cy="1584325"/>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85" name="Line 121"/>
          <p:cNvSpPr>
            <a:spLocks noChangeShapeType="1"/>
          </p:cNvSpPr>
          <p:nvPr/>
        </p:nvSpPr>
        <p:spPr bwMode="auto">
          <a:xfrm>
            <a:off x="765175" y="3819525"/>
            <a:ext cx="801688"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87" name="Text Box 123"/>
          <p:cNvSpPr txBox="1">
            <a:spLocks noChangeArrowheads="1"/>
          </p:cNvSpPr>
          <p:nvPr/>
        </p:nvSpPr>
        <p:spPr bwMode="auto">
          <a:xfrm>
            <a:off x="7956550" y="5870575"/>
            <a:ext cx="1079500" cy="3667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1800">
                <a:latin typeface="Arial" panose="020B0604020202020204" pitchFamily="34" charset="0"/>
                <a:ea typeface="宋体" panose="02010600030101010101" pitchFamily="2" charset="-122"/>
              </a:rPr>
              <a:t>第</a:t>
            </a:r>
            <a:r>
              <a:rPr lang="en-US" altLang="zh-CN" sz="1800">
                <a:latin typeface="Arial" panose="020B0604020202020204" pitchFamily="34" charset="0"/>
                <a:ea typeface="宋体" panose="02010600030101010101" pitchFamily="2" charset="-122"/>
              </a:rPr>
              <a:t>5</a:t>
            </a:r>
            <a:r>
              <a:rPr lang="zh-CN" altLang="en-US" sz="1800">
                <a:latin typeface="Arial" panose="020B0604020202020204" pitchFamily="34" charset="0"/>
                <a:ea typeface="宋体" panose="02010600030101010101" pitchFamily="2" charset="-122"/>
              </a:rPr>
              <a:t>组</a:t>
            </a:r>
            <a:endParaRPr lang="zh-CN" altLang="en-US" sz="1800">
              <a:latin typeface="Arial" panose="020B0604020202020204" pitchFamily="34" charset="0"/>
              <a:ea typeface="宋体" panose="02010600030101010101" pitchFamily="2" charset="-122"/>
            </a:endParaRPr>
          </a:p>
        </p:txBody>
      </p:sp>
      <p:sp>
        <p:nvSpPr>
          <p:cNvPr id="318588" name="Line 124"/>
          <p:cNvSpPr>
            <a:spLocks noChangeShapeType="1"/>
          </p:cNvSpPr>
          <p:nvPr/>
        </p:nvSpPr>
        <p:spPr bwMode="auto">
          <a:xfrm>
            <a:off x="1116013" y="5157788"/>
            <a:ext cx="0" cy="431800"/>
          </a:xfrm>
          <a:prstGeom prst="line">
            <a:avLst/>
          </a:prstGeom>
          <a:noFill/>
          <a:ln w="19050">
            <a:solidFill>
              <a:srgbClr val="FF0000"/>
            </a:solidFill>
            <a:round/>
            <a:tailEnd type="triangle" w="med" len="med"/>
          </a:ln>
          <a:effectLst>
            <a:outerShdw dist="17961" dir="2700000" algn="ctr" rotWithShape="0">
              <a:srgbClr val="990000">
                <a:alpha val="50000"/>
              </a:srgb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18589" name="Text Box 125"/>
          <p:cNvSpPr txBox="1">
            <a:spLocks noChangeArrowheads="1"/>
          </p:cNvSpPr>
          <p:nvPr/>
        </p:nvSpPr>
        <p:spPr bwMode="auto">
          <a:xfrm>
            <a:off x="539750" y="5589588"/>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latin typeface="Arial" panose="020B0604020202020204" pitchFamily="34" charset="0"/>
                <a:ea typeface="宋体" panose="02010600030101010101" pitchFamily="2" charset="-122"/>
              </a:rPr>
              <a:t>超级块</a:t>
            </a:r>
            <a:endParaRPr lang="zh-CN" altLang="en-US">
              <a:latin typeface="Arial" panose="020B0604020202020204" pitchFamily="34" charset="0"/>
              <a:ea typeface="宋体" panose="02010600030101010101" pitchFamily="2" charset="-122"/>
            </a:endParaRPr>
          </a:p>
        </p:txBody>
      </p:sp>
      <p:sp>
        <p:nvSpPr>
          <p:cNvPr id="318590" name="Rectangle 126"/>
          <p:cNvSpPr>
            <a:spLocks noChangeArrowheads="1"/>
          </p:cNvSpPr>
          <p:nvPr/>
        </p:nvSpPr>
        <p:spPr bwMode="auto">
          <a:xfrm>
            <a:off x="539750" y="5589588"/>
            <a:ext cx="1152525" cy="576262"/>
          </a:xfrm>
          <a:prstGeom prst="rect">
            <a:avLst/>
          </a:prstGeom>
          <a:noFill/>
          <a:ln w="19050">
            <a:solidFill>
              <a:srgbClr val="FF0000"/>
            </a:solidFill>
            <a:miter lim="800000"/>
          </a:ln>
          <a:effectLst>
            <a:outerShdw dist="17961" dir="2700000" algn="ctr" rotWithShape="0">
              <a:srgbClr val="990000">
                <a:alpha val="50000"/>
              </a:srgb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125" name="椭圆形标注 124"/>
          <p:cNvSpPr/>
          <p:nvPr/>
        </p:nvSpPr>
        <p:spPr bwMode="auto">
          <a:xfrm>
            <a:off x="107504" y="404664"/>
            <a:ext cx="1475656" cy="720080"/>
          </a:xfrm>
          <a:prstGeom prst="wedgeEllipseCallout">
            <a:avLst>
              <a:gd name="adj1" fmla="val 78259"/>
              <a:gd name="adj2" fmla="val 43576"/>
            </a:avLst>
          </a:prstGeom>
          <a:solidFill>
            <a:schemeClr val="accent1">
              <a:lumMod val="40000"/>
              <a:lumOff val="60000"/>
            </a:schemeClr>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组长块</a:t>
            </a:r>
            <a:endPar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26" name="动作按钮: 后退或前一项 125">
            <a:hlinkClick r:id="rId1" action="ppaction://hlinksldjump" highlightClick="1"/>
          </p:cNvPr>
          <p:cNvSpPr/>
          <p:nvPr/>
        </p:nvSpPr>
        <p:spPr bwMode="auto">
          <a:xfrm>
            <a:off x="8388424" y="260648"/>
            <a:ext cx="432048" cy="288032"/>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box(in)">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18569"/>
                                        </p:tgtEl>
                                        <p:attrNameLst>
                                          <p:attrName>style.visibility</p:attrName>
                                        </p:attrNameLst>
                                      </p:cBhvr>
                                      <p:to>
                                        <p:strVal val="visible"/>
                                      </p:to>
                                    </p:set>
                                    <p:animEffect transition="in" filter="box(in)">
                                      <p:cBhvr>
                                        <p:cTn id="12" dur="500"/>
                                        <p:tgtEl>
                                          <p:spTgt spid="318569"/>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18570"/>
                                        </p:tgtEl>
                                        <p:attrNameLst>
                                          <p:attrName>style.visibility</p:attrName>
                                        </p:attrNameLst>
                                      </p:cBhvr>
                                      <p:to>
                                        <p:strVal val="visible"/>
                                      </p:to>
                                    </p:set>
                                    <p:animEffect transition="in" filter="box(in)">
                                      <p:cBhvr>
                                        <p:cTn id="15" dur="500"/>
                                        <p:tgtEl>
                                          <p:spTgt spid="318570"/>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18571"/>
                                        </p:tgtEl>
                                        <p:attrNameLst>
                                          <p:attrName>style.visibility</p:attrName>
                                        </p:attrNameLst>
                                      </p:cBhvr>
                                      <p:to>
                                        <p:strVal val="visible"/>
                                      </p:to>
                                    </p:set>
                                    <p:animEffect transition="in" filter="box(in)">
                                      <p:cBhvr>
                                        <p:cTn id="18" dur="500"/>
                                        <p:tgtEl>
                                          <p:spTgt spid="318571"/>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318572"/>
                                        </p:tgtEl>
                                        <p:attrNameLst>
                                          <p:attrName>style.visibility</p:attrName>
                                        </p:attrNameLst>
                                      </p:cBhvr>
                                      <p:to>
                                        <p:strVal val="visible"/>
                                      </p:to>
                                    </p:set>
                                    <p:animEffect transition="in" filter="box(in)">
                                      <p:cBhvr>
                                        <p:cTn id="21" dur="500"/>
                                        <p:tgtEl>
                                          <p:spTgt spid="318572"/>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318573"/>
                                        </p:tgtEl>
                                        <p:attrNameLst>
                                          <p:attrName>style.visibility</p:attrName>
                                        </p:attrNameLst>
                                      </p:cBhvr>
                                      <p:to>
                                        <p:strVal val="visible"/>
                                      </p:to>
                                    </p:set>
                                    <p:animEffect transition="in" filter="box(in)">
                                      <p:cBhvr>
                                        <p:cTn id="24" dur="500"/>
                                        <p:tgtEl>
                                          <p:spTgt spid="318573"/>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318574"/>
                                        </p:tgtEl>
                                        <p:attrNameLst>
                                          <p:attrName>style.visibility</p:attrName>
                                        </p:attrNameLst>
                                      </p:cBhvr>
                                      <p:to>
                                        <p:strVal val="visible"/>
                                      </p:to>
                                    </p:set>
                                    <p:animEffect transition="in" filter="box(in)">
                                      <p:cBhvr>
                                        <p:cTn id="27" dur="500"/>
                                        <p:tgtEl>
                                          <p:spTgt spid="318574"/>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318575"/>
                                        </p:tgtEl>
                                        <p:attrNameLst>
                                          <p:attrName>style.visibility</p:attrName>
                                        </p:attrNameLst>
                                      </p:cBhvr>
                                      <p:to>
                                        <p:strVal val="visible"/>
                                      </p:to>
                                    </p:set>
                                    <p:animEffect transition="in" filter="box(in)">
                                      <p:cBhvr>
                                        <p:cTn id="30" dur="500"/>
                                        <p:tgtEl>
                                          <p:spTgt spid="318575"/>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318576"/>
                                        </p:tgtEl>
                                        <p:attrNameLst>
                                          <p:attrName>style.visibility</p:attrName>
                                        </p:attrNameLst>
                                      </p:cBhvr>
                                      <p:to>
                                        <p:strVal val="visible"/>
                                      </p:to>
                                    </p:set>
                                    <p:animEffect transition="in" filter="box(in)">
                                      <p:cBhvr>
                                        <p:cTn id="33" dur="500"/>
                                        <p:tgtEl>
                                          <p:spTgt spid="318576"/>
                                        </p:tgtEl>
                                      </p:cBhvr>
                                    </p:animEffect>
                                  </p:childTnLst>
                                </p:cTn>
                              </p:par>
                              <p:par>
                                <p:cTn id="34" presetID="4" presetClass="entr" presetSubtype="16" fill="hold" nodeType="withEffect">
                                  <p:stCondLst>
                                    <p:cond delay="0"/>
                                  </p:stCondLst>
                                  <p:childTnLst>
                                    <p:set>
                                      <p:cBhvr>
                                        <p:cTn id="35" dur="1" fill="hold">
                                          <p:stCondLst>
                                            <p:cond delay="0"/>
                                          </p:stCondLst>
                                        </p:cTn>
                                        <p:tgtEl>
                                          <p:spTgt spid="318577"/>
                                        </p:tgtEl>
                                        <p:attrNameLst>
                                          <p:attrName>style.visibility</p:attrName>
                                        </p:attrNameLst>
                                      </p:cBhvr>
                                      <p:to>
                                        <p:strVal val="visible"/>
                                      </p:to>
                                    </p:set>
                                    <p:animEffect transition="in" filter="box(in)">
                                      <p:cBhvr>
                                        <p:cTn id="36" dur="500"/>
                                        <p:tgtEl>
                                          <p:spTgt spid="318577"/>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318578"/>
                                        </p:tgtEl>
                                        <p:attrNameLst>
                                          <p:attrName>style.visibility</p:attrName>
                                        </p:attrNameLst>
                                      </p:cBhvr>
                                      <p:to>
                                        <p:strVal val="visible"/>
                                      </p:to>
                                    </p:set>
                                    <p:animEffect transition="in" filter="box(in)">
                                      <p:cBhvr>
                                        <p:cTn id="39" dur="500"/>
                                        <p:tgtEl>
                                          <p:spTgt spid="318578"/>
                                        </p:tgtEl>
                                      </p:cBhvr>
                                    </p:animEffect>
                                  </p:childTnLst>
                                </p:cTn>
                              </p:par>
                              <p:par>
                                <p:cTn id="40" presetID="4" presetClass="entr" presetSubtype="16" fill="hold" nodeType="withEffect">
                                  <p:stCondLst>
                                    <p:cond delay="0"/>
                                  </p:stCondLst>
                                  <p:childTnLst>
                                    <p:set>
                                      <p:cBhvr>
                                        <p:cTn id="41" dur="1" fill="hold">
                                          <p:stCondLst>
                                            <p:cond delay="0"/>
                                          </p:stCondLst>
                                        </p:cTn>
                                        <p:tgtEl>
                                          <p:spTgt spid="318579"/>
                                        </p:tgtEl>
                                        <p:attrNameLst>
                                          <p:attrName>style.visibility</p:attrName>
                                        </p:attrNameLst>
                                      </p:cBhvr>
                                      <p:to>
                                        <p:strVal val="visible"/>
                                      </p:to>
                                    </p:set>
                                    <p:animEffect transition="in" filter="box(in)">
                                      <p:cBhvr>
                                        <p:cTn id="42" dur="500"/>
                                        <p:tgtEl>
                                          <p:spTgt spid="318579"/>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318580"/>
                                        </p:tgtEl>
                                        <p:attrNameLst>
                                          <p:attrName>style.visibility</p:attrName>
                                        </p:attrNameLst>
                                      </p:cBhvr>
                                      <p:to>
                                        <p:strVal val="visible"/>
                                      </p:to>
                                    </p:set>
                                    <p:animEffect transition="in" filter="box(in)">
                                      <p:cBhvr>
                                        <p:cTn id="45" dur="500"/>
                                        <p:tgtEl>
                                          <p:spTgt spid="318580"/>
                                        </p:tgtEl>
                                      </p:cBhvr>
                                    </p:animEffect>
                                  </p:childTnLst>
                                </p:cTn>
                              </p:par>
                              <p:par>
                                <p:cTn id="46" presetID="4" presetClass="entr" presetSubtype="16" fill="hold" nodeType="withEffect">
                                  <p:stCondLst>
                                    <p:cond delay="0"/>
                                  </p:stCondLst>
                                  <p:childTnLst>
                                    <p:set>
                                      <p:cBhvr>
                                        <p:cTn id="47" dur="1" fill="hold">
                                          <p:stCondLst>
                                            <p:cond delay="0"/>
                                          </p:stCondLst>
                                        </p:cTn>
                                        <p:tgtEl>
                                          <p:spTgt spid="318581"/>
                                        </p:tgtEl>
                                        <p:attrNameLst>
                                          <p:attrName>style.visibility</p:attrName>
                                        </p:attrNameLst>
                                      </p:cBhvr>
                                      <p:to>
                                        <p:strVal val="visible"/>
                                      </p:to>
                                    </p:set>
                                    <p:animEffect transition="in" filter="box(in)">
                                      <p:cBhvr>
                                        <p:cTn id="48" dur="500"/>
                                        <p:tgtEl>
                                          <p:spTgt spid="318581"/>
                                        </p:tgtEl>
                                      </p:cBhvr>
                                    </p:animEffect>
                                  </p:childTnLst>
                                </p:cTn>
                              </p:par>
                              <p:par>
                                <p:cTn id="49" presetID="4" presetClass="entr" presetSubtype="16" fill="hold" nodeType="withEffect">
                                  <p:stCondLst>
                                    <p:cond delay="0"/>
                                  </p:stCondLst>
                                  <p:childTnLst>
                                    <p:set>
                                      <p:cBhvr>
                                        <p:cTn id="50" dur="1" fill="hold">
                                          <p:stCondLst>
                                            <p:cond delay="0"/>
                                          </p:stCondLst>
                                        </p:cTn>
                                        <p:tgtEl>
                                          <p:spTgt spid="318582"/>
                                        </p:tgtEl>
                                        <p:attrNameLst>
                                          <p:attrName>style.visibility</p:attrName>
                                        </p:attrNameLst>
                                      </p:cBhvr>
                                      <p:to>
                                        <p:strVal val="visible"/>
                                      </p:to>
                                    </p:set>
                                    <p:animEffect transition="in" filter="box(in)">
                                      <p:cBhvr>
                                        <p:cTn id="51" dur="500"/>
                                        <p:tgtEl>
                                          <p:spTgt spid="318582"/>
                                        </p:tgtEl>
                                      </p:cBhvr>
                                    </p:animEffect>
                                  </p:childTnLst>
                                </p:cTn>
                              </p:par>
                              <p:par>
                                <p:cTn id="52" presetID="4" presetClass="entr" presetSubtype="16" fill="hold" nodeType="withEffect">
                                  <p:stCondLst>
                                    <p:cond delay="0"/>
                                  </p:stCondLst>
                                  <p:childTnLst>
                                    <p:set>
                                      <p:cBhvr>
                                        <p:cTn id="53" dur="1" fill="hold">
                                          <p:stCondLst>
                                            <p:cond delay="0"/>
                                          </p:stCondLst>
                                        </p:cTn>
                                        <p:tgtEl>
                                          <p:spTgt spid="318583"/>
                                        </p:tgtEl>
                                        <p:attrNameLst>
                                          <p:attrName>style.visibility</p:attrName>
                                        </p:attrNameLst>
                                      </p:cBhvr>
                                      <p:to>
                                        <p:strVal val="visible"/>
                                      </p:to>
                                    </p:set>
                                    <p:animEffect transition="in" filter="box(in)">
                                      <p:cBhvr>
                                        <p:cTn id="54" dur="500"/>
                                        <p:tgtEl>
                                          <p:spTgt spid="318583"/>
                                        </p:tgtEl>
                                      </p:cBhvr>
                                    </p:animEffect>
                                  </p:childTnLst>
                                </p:cTn>
                              </p:par>
                              <p:par>
                                <p:cTn id="55" presetID="4" presetClass="entr" presetSubtype="16" fill="hold" nodeType="withEffect">
                                  <p:stCondLst>
                                    <p:cond delay="0"/>
                                  </p:stCondLst>
                                  <p:childTnLst>
                                    <p:set>
                                      <p:cBhvr>
                                        <p:cTn id="56" dur="1" fill="hold">
                                          <p:stCondLst>
                                            <p:cond delay="0"/>
                                          </p:stCondLst>
                                        </p:cTn>
                                        <p:tgtEl>
                                          <p:spTgt spid="318584"/>
                                        </p:tgtEl>
                                        <p:attrNameLst>
                                          <p:attrName>style.visibility</p:attrName>
                                        </p:attrNameLst>
                                      </p:cBhvr>
                                      <p:to>
                                        <p:strVal val="visible"/>
                                      </p:to>
                                    </p:set>
                                    <p:animEffect transition="in" filter="box(in)">
                                      <p:cBhvr>
                                        <p:cTn id="57" dur="500"/>
                                        <p:tgtEl>
                                          <p:spTgt spid="318584"/>
                                        </p:tgtEl>
                                      </p:cBhvr>
                                    </p:animEffect>
                                  </p:childTnLst>
                                </p:cTn>
                              </p:par>
                              <p:par>
                                <p:cTn id="58" presetID="4" presetClass="entr" presetSubtype="16" fill="hold" nodeType="withEffect">
                                  <p:stCondLst>
                                    <p:cond delay="0"/>
                                  </p:stCondLst>
                                  <p:childTnLst>
                                    <p:set>
                                      <p:cBhvr>
                                        <p:cTn id="59" dur="1" fill="hold">
                                          <p:stCondLst>
                                            <p:cond delay="0"/>
                                          </p:stCondLst>
                                        </p:cTn>
                                        <p:tgtEl>
                                          <p:spTgt spid="318585"/>
                                        </p:tgtEl>
                                        <p:attrNameLst>
                                          <p:attrName>style.visibility</p:attrName>
                                        </p:attrNameLst>
                                      </p:cBhvr>
                                      <p:to>
                                        <p:strVal val="visible"/>
                                      </p:to>
                                    </p:set>
                                    <p:animEffect transition="in" filter="box(in)">
                                      <p:cBhvr>
                                        <p:cTn id="60" dur="500"/>
                                        <p:tgtEl>
                                          <p:spTgt spid="318585"/>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nodeType="clickEffect">
                                  <p:stCondLst>
                                    <p:cond delay="0"/>
                                  </p:stCondLst>
                                  <p:childTnLst>
                                    <p:set>
                                      <p:cBhvr>
                                        <p:cTn id="64" dur="1" fill="hold">
                                          <p:stCondLst>
                                            <p:cond delay="0"/>
                                          </p:stCondLst>
                                        </p:cTn>
                                        <p:tgtEl>
                                          <p:spTgt spid="318588"/>
                                        </p:tgtEl>
                                        <p:attrNameLst>
                                          <p:attrName>style.visibility</p:attrName>
                                        </p:attrNameLst>
                                      </p:cBhvr>
                                      <p:to>
                                        <p:strVal val="visible"/>
                                      </p:to>
                                    </p:set>
                                    <p:animEffect transition="in" filter="box(in)">
                                      <p:cBhvr>
                                        <p:cTn id="65" dur="500"/>
                                        <p:tgtEl>
                                          <p:spTgt spid="318588"/>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318589"/>
                                        </p:tgtEl>
                                        <p:attrNameLst>
                                          <p:attrName>style.visibility</p:attrName>
                                        </p:attrNameLst>
                                      </p:cBhvr>
                                      <p:to>
                                        <p:strVal val="visible"/>
                                      </p:to>
                                    </p:set>
                                    <p:animEffect transition="in" filter="box(in)">
                                      <p:cBhvr>
                                        <p:cTn id="68" dur="500"/>
                                        <p:tgtEl>
                                          <p:spTgt spid="318589"/>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318590"/>
                                        </p:tgtEl>
                                        <p:attrNameLst>
                                          <p:attrName>style.visibility</p:attrName>
                                        </p:attrNameLst>
                                      </p:cBhvr>
                                      <p:to>
                                        <p:strVal val="visible"/>
                                      </p:to>
                                    </p:set>
                                    <p:animEffect transition="in" filter="box(in)">
                                      <p:cBhvr>
                                        <p:cTn id="71" dur="500"/>
                                        <p:tgtEl>
                                          <p:spTgt spid="318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569" grpId="0" animBg="1"/>
      <p:bldP spid="318570" grpId="0"/>
      <p:bldP spid="318571" grpId="0"/>
      <p:bldP spid="318572" grpId="0"/>
      <p:bldP spid="318573" grpId="0"/>
      <p:bldP spid="318574" grpId="0"/>
      <p:bldP spid="318575" grpId="0"/>
      <p:bldP spid="318576" grpId="0"/>
      <p:bldP spid="318578" grpId="0"/>
      <p:bldP spid="318580" grpId="0"/>
      <p:bldP spid="318589" grpId="0"/>
      <p:bldP spid="318590" grpId="0" animBg="1"/>
      <p:bldP spid="12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
          <p:cNvSpPr txBox="1">
            <a:spLocks noChangeArrowheads="1"/>
          </p:cNvSpPr>
          <p:nvPr/>
        </p:nvSpPr>
        <p:spPr bwMode="auto">
          <a:xfrm>
            <a:off x="0" y="1071546"/>
            <a:ext cx="6913562" cy="5570756"/>
          </a:xfrm>
          <a:prstGeom prst="rect">
            <a:avLst/>
          </a:prstGeom>
          <a:noFill/>
          <a:ln w="9525">
            <a:noFill/>
            <a:miter lim="800000"/>
          </a:ln>
        </p:spPr>
        <p:txBody>
          <a:bodyPr>
            <a:spAutoFit/>
          </a:bodyPr>
          <a:lstStyle/>
          <a:p>
            <a:pPr marL="457200" indent="-457200">
              <a:spcBef>
                <a:spcPct val="0"/>
              </a:spcBef>
              <a:buClrTx/>
              <a:buFontTx/>
              <a:buAutoNum type="arabicPeriod"/>
            </a:pPr>
            <a:endParaRPr kumimoji="1" lang="en-US" altLang="zh-CN" sz="2800" dirty="0" smtClean="0">
              <a:solidFill>
                <a:schemeClr val="accent1"/>
              </a:solidFill>
              <a:latin typeface="Times New Roman" panose="02020603050405020304" pitchFamily="18" charset="0"/>
            </a:endParaRPr>
          </a:p>
          <a:p>
            <a:pPr marL="457200" indent="-457200">
              <a:spcBef>
                <a:spcPct val="0"/>
              </a:spcBef>
              <a:buClrTx/>
            </a:pPr>
            <a:r>
              <a:rPr lang="zh-CN" altLang="en-US" dirty="0" smtClean="0">
                <a:solidFill>
                  <a:srgbClr val="6699FF"/>
                </a:solidFill>
              </a:rPr>
              <a:t>（</a:t>
            </a:r>
            <a:r>
              <a:rPr lang="en-US" altLang="zh-CN" dirty="0" smtClean="0">
                <a:solidFill>
                  <a:srgbClr val="6699FF"/>
                </a:solidFill>
              </a:rPr>
              <a:t>3</a:t>
            </a:r>
            <a:r>
              <a:rPr lang="zh-CN" altLang="en-US" dirty="0" smtClean="0">
                <a:solidFill>
                  <a:srgbClr val="6699FF"/>
                </a:solidFill>
              </a:rPr>
              <a:t>）空闲盘块的分配</a:t>
            </a:r>
            <a:r>
              <a:rPr kumimoji="1" lang="zh-CN" altLang="en-US" dirty="0" smtClean="0">
                <a:latin typeface="Times New Roman" panose="02020603050405020304" pitchFamily="18" charset="0"/>
              </a:rPr>
              <a:t>针对</a:t>
            </a:r>
            <a:r>
              <a:rPr kumimoji="1" lang="zh-CN" altLang="en-US" dirty="0">
                <a:solidFill>
                  <a:schemeClr val="tx2"/>
                </a:solidFill>
                <a:latin typeface="Times New Roman" panose="02020603050405020304" pitchFamily="18" charset="0"/>
              </a:rPr>
              <a:t>空闲盘块栈</a:t>
            </a:r>
            <a:r>
              <a:rPr kumimoji="1" lang="zh-CN" altLang="en-US" dirty="0">
                <a:latin typeface="Times New Roman" panose="02020603050405020304" pitchFamily="18" charset="0"/>
              </a:rPr>
              <a:t>进行。</a:t>
            </a:r>
            <a:endParaRPr kumimoji="1" lang="zh-CN" altLang="en-US" dirty="0">
              <a:latin typeface="Times New Roman" panose="02020603050405020304" pitchFamily="18" charset="0"/>
            </a:endParaRPr>
          </a:p>
          <a:p>
            <a:pPr marL="457200" indent="-457200">
              <a:spcBef>
                <a:spcPct val="0"/>
              </a:spcBef>
              <a:buClrTx/>
            </a:pPr>
            <a:r>
              <a:rPr kumimoji="1" lang="zh-CN" altLang="en-US" dirty="0">
                <a:latin typeface="Times New Roman" panose="02020603050405020304" pitchFamily="18" charset="0"/>
              </a:rPr>
              <a:t>	</a:t>
            </a:r>
            <a:r>
              <a:rPr kumimoji="1" lang="en-US" altLang="zh-CN" dirty="0">
                <a:latin typeface="Times New Roman" panose="02020603050405020304" pitchFamily="18" charset="0"/>
              </a:rPr>
              <a:t>count=</a:t>
            </a:r>
            <a:r>
              <a:rPr kumimoji="1" lang="zh-CN" altLang="en-US" dirty="0">
                <a:latin typeface="Times New Roman" panose="02020603050405020304" pitchFamily="18" charset="0"/>
              </a:rPr>
              <a:t>当前组空闲盘块总数；</a:t>
            </a:r>
            <a:endParaRPr kumimoji="1" lang="zh-CN" altLang="en-US" dirty="0">
              <a:latin typeface="Times New Roman" panose="02020603050405020304" pitchFamily="18" charset="0"/>
            </a:endParaRPr>
          </a:p>
          <a:p>
            <a:pPr marL="457200" indent="-457200">
              <a:spcBef>
                <a:spcPct val="0"/>
              </a:spcBef>
              <a:buClrTx/>
            </a:pPr>
            <a:r>
              <a:rPr kumimoji="1" lang="zh-CN" altLang="en-US" dirty="0">
                <a:latin typeface="Times New Roman" panose="02020603050405020304" pitchFamily="18" charset="0"/>
              </a:rPr>
              <a:t>      </a:t>
            </a:r>
            <a:r>
              <a:rPr kumimoji="1" lang="en-US" altLang="zh-CN" dirty="0" err="1" smtClean="0">
                <a:latin typeface="Times New Roman" panose="02020603050405020304" pitchFamily="18" charset="0"/>
              </a:rPr>
              <a:t>S_Free</a:t>
            </a:r>
            <a:r>
              <a:rPr kumimoji="1" lang="en-US" altLang="zh-CN" dirty="0" smtClean="0">
                <a:latin typeface="Times New Roman" panose="02020603050405020304" pitchFamily="18" charset="0"/>
              </a:rPr>
              <a:t>-</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a:t>
            </a:r>
            <a:endParaRPr kumimoji="1" lang="zh-CN" altLang="en-US" dirty="0">
              <a:latin typeface="Times New Roman" panose="02020603050405020304" pitchFamily="18" charset="0"/>
            </a:endParaRPr>
          </a:p>
          <a:p>
            <a:pPr marL="457200" indent="-457200">
              <a:spcBef>
                <a:spcPct val="0"/>
              </a:spcBef>
              <a:buClrTx/>
            </a:pPr>
            <a:r>
              <a:rPr kumimoji="1" lang="zh-CN" altLang="en-US" dirty="0">
                <a:latin typeface="Times New Roman" panose="02020603050405020304" pitchFamily="18" charset="0"/>
              </a:rPr>
              <a:t>	</a:t>
            </a:r>
            <a:r>
              <a:rPr kumimoji="1" lang="en-US" altLang="zh-CN" dirty="0">
                <a:latin typeface="Times New Roman" panose="02020603050405020304" pitchFamily="18" charset="0"/>
              </a:rPr>
              <a:t>b=*</a:t>
            </a:r>
            <a:r>
              <a:rPr kumimoji="1" lang="en-US" altLang="zh-CN" dirty="0" err="1" smtClean="0">
                <a:latin typeface="Times New Roman" panose="02020603050405020304" pitchFamily="18" charset="0"/>
              </a:rPr>
              <a:t>S_Free</a:t>
            </a:r>
            <a:r>
              <a:rPr kumimoji="1" lang="en-US" altLang="zh-CN" dirty="0">
                <a:latin typeface="Times New Roman" panose="02020603050405020304" pitchFamily="18" charset="0"/>
              </a:rPr>
              <a:t>;</a:t>
            </a:r>
            <a:endParaRPr kumimoji="1" lang="en-US" altLang="zh-CN" dirty="0">
              <a:latin typeface="Times New Roman" panose="02020603050405020304" pitchFamily="18" charset="0"/>
            </a:endParaRPr>
          </a:p>
          <a:p>
            <a:pPr marL="457200" indent="-457200">
              <a:spcBef>
                <a:spcPct val="0"/>
              </a:spcBef>
              <a:buClrTx/>
            </a:pPr>
            <a:r>
              <a:rPr kumimoji="1" lang="en-US" altLang="zh-CN" dirty="0">
                <a:latin typeface="Times New Roman" panose="02020603050405020304" pitchFamily="18" charset="0"/>
              </a:rPr>
              <a:t>	if (count</a:t>
            </a:r>
            <a:r>
              <a:rPr kumimoji="1" lang="zh-CN" altLang="en-US" dirty="0"/>
              <a:t>＞</a:t>
            </a:r>
            <a:r>
              <a:rPr kumimoji="1" lang="en-US" altLang="zh-CN" dirty="0"/>
              <a:t>1</a:t>
            </a:r>
            <a:r>
              <a:rPr kumimoji="1" lang="zh-CN" altLang="en-US" dirty="0"/>
              <a:t>）</a:t>
            </a:r>
            <a:r>
              <a:rPr kumimoji="1" lang="en-US" altLang="zh-CN" dirty="0"/>
              <a:t>then</a:t>
            </a:r>
            <a:endParaRPr kumimoji="1" lang="en-US" altLang="zh-CN" dirty="0"/>
          </a:p>
          <a:p>
            <a:pPr marL="457200" indent="-457200">
              <a:spcBef>
                <a:spcPct val="0"/>
              </a:spcBef>
              <a:buClrTx/>
            </a:pPr>
            <a:r>
              <a:rPr kumimoji="1" lang="en-US" altLang="zh-CN" dirty="0"/>
              <a:t>		{  count--;</a:t>
            </a:r>
            <a:endParaRPr kumimoji="1" lang="en-US" altLang="zh-CN" dirty="0"/>
          </a:p>
          <a:p>
            <a:pPr marL="457200" indent="-457200">
              <a:spcBef>
                <a:spcPct val="0"/>
              </a:spcBef>
              <a:buClrTx/>
            </a:pPr>
            <a:r>
              <a:rPr kumimoji="1" lang="en-US" altLang="zh-CN" dirty="0"/>
              <a:t>		    return b;}</a:t>
            </a:r>
            <a:endParaRPr kumimoji="1" lang="en-US" altLang="zh-CN" dirty="0"/>
          </a:p>
          <a:p>
            <a:pPr marL="457200" indent="-457200">
              <a:spcBef>
                <a:spcPct val="0"/>
              </a:spcBef>
              <a:buClrTx/>
            </a:pPr>
            <a:r>
              <a:rPr kumimoji="1" lang="en-US" altLang="zh-CN" dirty="0"/>
              <a:t>	else if (count==1)then</a:t>
            </a:r>
            <a:endParaRPr kumimoji="1" lang="en-US" altLang="zh-CN" dirty="0"/>
          </a:p>
          <a:p>
            <a:pPr marL="457200" indent="-457200">
              <a:spcBef>
                <a:spcPct val="0"/>
              </a:spcBef>
              <a:buClrTx/>
            </a:pPr>
            <a:r>
              <a:rPr kumimoji="1" lang="en-US" altLang="zh-CN" dirty="0"/>
              <a:t>		{  if (b==0)then </a:t>
            </a:r>
            <a:endParaRPr kumimoji="1" lang="en-US" altLang="zh-CN" dirty="0"/>
          </a:p>
          <a:p>
            <a:pPr marL="457200" indent="-457200">
              <a:spcBef>
                <a:spcPct val="0"/>
              </a:spcBef>
              <a:buClrTx/>
            </a:pPr>
            <a:r>
              <a:rPr kumimoji="1" lang="en-US" altLang="zh-CN" dirty="0"/>
              <a:t>			</a:t>
            </a:r>
            <a:r>
              <a:rPr kumimoji="1" lang="zh-CN" altLang="en-US" dirty="0"/>
              <a:t>拒绝分配，返回</a:t>
            </a:r>
            <a:r>
              <a:rPr kumimoji="1" lang="en-US" altLang="zh-CN" dirty="0"/>
              <a:t>0</a:t>
            </a:r>
            <a:r>
              <a:rPr kumimoji="1" lang="zh-CN" altLang="en-US" dirty="0"/>
              <a:t>；</a:t>
            </a:r>
            <a:endParaRPr kumimoji="1" lang="zh-CN" altLang="en-US" dirty="0"/>
          </a:p>
          <a:p>
            <a:pPr marL="457200" indent="-457200">
              <a:spcBef>
                <a:spcPct val="0"/>
              </a:spcBef>
              <a:buClrTx/>
            </a:pPr>
            <a:r>
              <a:rPr kumimoji="1" lang="zh-CN" altLang="en-US" dirty="0"/>
              <a:t>		   </a:t>
            </a:r>
            <a:r>
              <a:rPr kumimoji="1" lang="en-US" altLang="zh-CN" dirty="0"/>
              <a:t>else</a:t>
            </a:r>
            <a:endParaRPr kumimoji="1" lang="en-US" altLang="zh-CN" dirty="0"/>
          </a:p>
          <a:p>
            <a:pPr marL="457200" indent="-457200">
              <a:spcBef>
                <a:spcPct val="0"/>
              </a:spcBef>
              <a:buClrTx/>
            </a:pPr>
            <a:r>
              <a:rPr kumimoji="1" lang="en-US" altLang="zh-CN" dirty="0"/>
              <a:t>			{ </a:t>
            </a:r>
            <a:r>
              <a:rPr kumimoji="1" lang="zh-CN" altLang="en-US" dirty="0"/>
              <a:t>将</a:t>
            </a:r>
            <a:r>
              <a:rPr kumimoji="1" lang="en-US" altLang="zh-CN" dirty="0"/>
              <a:t>b</a:t>
            </a:r>
            <a:r>
              <a:rPr kumimoji="1" lang="zh-CN" altLang="en-US" dirty="0"/>
              <a:t>中内容读入空闲盘块栈；</a:t>
            </a:r>
            <a:endParaRPr kumimoji="1" lang="zh-CN" altLang="en-US" dirty="0"/>
          </a:p>
          <a:p>
            <a:pPr marL="457200" indent="-457200">
              <a:spcBef>
                <a:spcPct val="0"/>
              </a:spcBef>
              <a:buClrTx/>
            </a:pPr>
            <a:r>
              <a:rPr kumimoji="1" lang="zh-CN" altLang="en-US" dirty="0"/>
              <a:t>                         </a:t>
            </a:r>
            <a:r>
              <a:rPr kumimoji="1" lang="en-US" altLang="zh-CN" dirty="0"/>
              <a:t>count=</a:t>
            </a:r>
            <a:r>
              <a:rPr kumimoji="1" lang="zh-CN" altLang="en-US" dirty="0"/>
              <a:t>当前组空闲盘块总数；</a:t>
            </a:r>
            <a:endParaRPr kumimoji="1" lang="zh-CN" altLang="en-US" dirty="0"/>
          </a:p>
          <a:p>
            <a:pPr marL="457200" indent="-457200">
              <a:spcBef>
                <a:spcPct val="0"/>
              </a:spcBef>
              <a:buClrTx/>
            </a:pPr>
            <a:r>
              <a:rPr kumimoji="1" lang="zh-CN" altLang="en-US" dirty="0"/>
              <a:t>			   </a:t>
            </a:r>
            <a:r>
              <a:rPr kumimoji="1" lang="en-US" altLang="zh-CN" dirty="0" err="1" smtClean="0"/>
              <a:t>S_Free</a:t>
            </a:r>
            <a:r>
              <a:rPr kumimoji="1" lang="en-US" altLang="zh-CN" dirty="0" smtClean="0"/>
              <a:t>=count</a:t>
            </a:r>
            <a:r>
              <a:rPr kumimoji="1" lang="zh-CN" altLang="en-US" dirty="0"/>
              <a:t>；</a:t>
            </a:r>
            <a:endParaRPr kumimoji="1" lang="zh-CN" altLang="en-US" dirty="0"/>
          </a:p>
          <a:p>
            <a:pPr marL="457200" indent="-457200">
              <a:spcBef>
                <a:spcPct val="0"/>
              </a:spcBef>
              <a:buClrTx/>
            </a:pPr>
            <a:r>
              <a:rPr kumimoji="1" lang="zh-CN" altLang="en-US" dirty="0"/>
              <a:t>			   </a:t>
            </a:r>
            <a:r>
              <a:rPr kumimoji="1" lang="en-US" altLang="zh-CN" dirty="0"/>
              <a:t>return b;}</a:t>
            </a:r>
            <a:endParaRPr kumimoji="1" lang="en-US" altLang="zh-CN" dirty="0"/>
          </a:p>
          <a:p>
            <a:pPr marL="457200" indent="-457200">
              <a:spcBef>
                <a:spcPct val="0"/>
              </a:spcBef>
              <a:buClrTx/>
            </a:pPr>
            <a:r>
              <a:rPr kumimoji="1" lang="en-US" altLang="zh-CN" dirty="0"/>
              <a:t>		}</a:t>
            </a:r>
            <a:endParaRPr kumimoji="1" lang="en-US" altLang="zh-CN" dirty="0"/>
          </a:p>
        </p:txBody>
      </p:sp>
      <p:sp>
        <p:nvSpPr>
          <p:cNvPr id="358404" name="Text Box 4"/>
          <p:cNvSpPr txBox="1">
            <a:spLocks noChangeArrowheads="1"/>
          </p:cNvSpPr>
          <p:nvPr/>
        </p:nvSpPr>
        <p:spPr bwMode="auto">
          <a:xfrm>
            <a:off x="7019925" y="5229225"/>
            <a:ext cx="18002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latin typeface="Arial" panose="020B0604020202020204" pitchFamily="34" charset="0"/>
                <a:ea typeface="宋体" panose="02010600030101010101" pitchFamily="2" charset="-122"/>
              </a:rPr>
              <a:t>空闲盘块栈</a:t>
            </a:r>
            <a:endParaRPr lang="zh-CN" altLang="en-US">
              <a:latin typeface="Arial" panose="020B0604020202020204" pitchFamily="34" charset="0"/>
              <a:ea typeface="宋体" panose="02010600030101010101" pitchFamily="2" charset="-122"/>
            </a:endParaRPr>
          </a:p>
        </p:txBody>
      </p:sp>
      <p:sp>
        <p:nvSpPr>
          <p:cNvPr id="358405" name="Rectangle 5"/>
          <p:cNvSpPr>
            <a:spLocks noChangeArrowheads="1"/>
          </p:cNvSpPr>
          <p:nvPr/>
        </p:nvSpPr>
        <p:spPr bwMode="auto">
          <a:xfrm>
            <a:off x="7380288" y="1557338"/>
            <a:ext cx="1225550" cy="3384550"/>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58406" name="Text Box 6"/>
          <p:cNvSpPr txBox="1">
            <a:spLocks noChangeArrowheads="1"/>
          </p:cNvSpPr>
          <p:nvPr/>
        </p:nvSpPr>
        <p:spPr bwMode="auto">
          <a:xfrm>
            <a:off x="7502525" y="1641475"/>
            <a:ext cx="9794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93</a:t>
            </a:r>
            <a:endParaRPr lang="en-US" altLang="zh-CN">
              <a:latin typeface="Arial" panose="020B0604020202020204" pitchFamily="34" charset="0"/>
              <a:ea typeface="宋体" panose="02010600030101010101" pitchFamily="2" charset="-122"/>
            </a:endParaRPr>
          </a:p>
        </p:txBody>
      </p:sp>
      <p:sp>
        <p:nvSpPr>
          <p:cNvPr id="358407" name="Text Box 7"/>
          <p:cNvSpPr txBox="1">
            <a:spLocks noChangeArrowheads="1"/>
          </p:cNvSpPr>
          <p:nvPr/>
        </p:nvSpPr>
        <p:spPr bwMode="auto">
          <a:xfrm>
            <a:off x="7502525" y="3673475"/>
            <a:ext cx="9794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8</a:t>
            </a:r>
            <a:endParaRPr lang="en-US" altLang="zh-CN">
              <a:latin typeface="Arial" panose="020B0604020202020204" pitchFamily="34" charset="0"/>
              <a:ea typeface="宋体" panose="02010600030101010101" pitchFamily="2" charset="-122"/>
            </a:endParaRPr>
          </a:p>
        </p:txBody>
      </p:sp>
      <p:sp>
        <p:nvSpPr>
          <p:cNvPr id="358408" name="Text Box 8"/>
          <p:cNvSpPr txBox="1">
            <a:spLocks noChangeArrowheads="1"/>
          </p:cNvSpPr>
          <p:nvPr/>
        </p:nvSpPr>
        <p:spPr bwMode="auto">
          <a:xfrm>
            <a:off x="7502525" y="3333750"/>
            <a:ext cx="9794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9</a:t>
            </a:r>
            <a:endParaRPr lang="en-US" altLang="zh-CN">
              <a:latin typeface="Arial" panose="020B0604020202020204" pitchFamily="34" charset="0"/>
              <a:ea typeface="宋体" panose="02010600030101010101" pitchFamily="2" charset="-122"/>
            </a:endParaRPr>
          </a:p>
        </p:txBody>
      </p:sp>
      <p:sp>
        <p:nvSpPr>
          <p:cNvPr id="358409" name="Text Box 9"/>
          <p:cNvSpPr txBox="1">
            <a:spLocks noChangeArrowheads="1"/>
          </p:cNvSpPr>
          <p:nvPr/>
        </p:nvSpPr>
        <p:spPr bwMode="auto">
          <a:xfrm>
            <a:off x="7502525" y="2741613"/>
            <a:ext cx="9794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98</a:t>
            </a:r>
            <a:endParaRPr lang="en-US" altLang="zh-CN">
              <a:latin typeface="Arial" panose="020B0604020202020204" pitchFamily="34" charset="0"/>
              <a:ea typeface="宋体" panose="02010600030101010101" pitchFamily="2" charset="-122"/>
            </a:endParaRPr>
          </a:p>
        </p:txBody>
      </p:sp>
      <p:sp>
        <p:nvSpPr>
          <p:cNvPr id="358410" name="Text Box 10"/>
          <p:cNvSpPr txBox="1">
            <a:spLocks noChangeArrowheads="1"/>
          </p:cNvSpPr>
          <p:nvPr/>
        </p:nvSpPr>
        <p:spPr bwMode="auto">
          <a:xfrm>
            <a:off x="7502525" y="2405063"/>
            <a:ext cx="9794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99</a:t>
            </a:r>
            <a:endParaRPr lang="en-US" altLang="zh-CN">
              <a:latin typeface="Arial" panose="020B0604020202020204" pitchFamily="34" charset="0"/>
              <a:ea typeface="宋体" panose="02010600030101010101" pitchFamily="2" charset="-122"/>
            </a:endParaRPr>
          </a:p>
        </p:txBody>
      </p:sp>
      <p:sp>
        <p:nvSpPr>
          <p:cNvPr id="358411" name="Text Box 11"/>
          <p:cNvSpPr txBox="1">
            <a:spLocks noChangeArrowheads="1"/>
          </p:cNvSpPr>
          <p:nvPr/>
        </p:nvSpPr>
        <p:spPr bwMode="auto">
          <a:xfrm>
            <a:off x="7502525" y="2065338"/>
            <a:ext cx="9794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100</a:t>
            </a:r>
            <a:endParaRPr lang="en-US" altLang="zh-CN">
              <a:latin typeface="Arial" panose="020B0604020202020204" pitchFamily="34" charset="0"/>
              <a:ea typeface="宋体" panose="02010600030101010101" pitchFamily="2" charset="-122"/>
            </a:endParaRPr>
          </a:p>
        </p:txBody>
      </p:sp>
      <p:sp>
        <p:nvSpPr>
          <p:cNvPr id="358412" name="Text Box 12"/>
          <p:cNvSpPr txBox="1">
            <a:spLocks noChangeArrowheads="1"/>
          </p:cNvSpPr>
          <p:nvPr/>
        </p:nvSpPr>
        <p:spPr bwMode="auto">
          <a:xfrm>
            <a:off x="7502525" y="2995613"/>
            <a:ext cx="9794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358413" name="Line 13"/>
          <p:cNvSpPr>
            <a:spLocks noChangeShapeType="1"/>
          </p:cNvSpPr>
          <p:nvPr/>
        </p:nvSpPr>
        <p:spPr bwMode="auto">
          <a:xfrm>
            <a:off x="7381875" y="1981200"/>
            <a:ext cx="1222375"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grpSp>
        <p:nvGrpSpPr>
          <p:cNvPr id="2" name="Group 14"/>
          <p:cNvGrpSpPr/>
          <p:nvPr/>
        </p:nvGrpSpPr>
        <p:grpSpPr bwMode="auto">
          <a:xfrm>
            <a:off x="6156325" y="3789363"/>
            <a:ext cx="1468438" cy="457200"/>
            <a:chOff x="3878" y="2381"/>
            <a:chExt cx="925" cy="288"/>
          </a:xfrm>
        </p:grpSpPr>
        <p:sp>
          <p:nvSpPr>
            <p:cNvPr id="358415" name="Text Box 15"/>
            <p:cNvSpPr txBox="1">
              <a:spLocks noChangeArrowheads="1"/>
            </p:cNvSpPr>
            <p:nvPr/>
          </p:nvSpPr>
          <p:spPr bwMode="auto">
            <a:xfrm>
              <a:off x="3878" y="2381"/>
              <a:ext cx="925"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S_Free</a:t>
              </a:r>
              <a:endParaRPr lang="en-US" altLang="zh-CN">
                <a:latin typeface="Arial" panose="020B0604020202020204" pitchFamily="34" charset="0"/>
                <a:ea typeface="宋体" panose="02010600030101010101" pitchFamily="2" charset="-122"/>
              </a:endParaRPr>
            </a:p>
          </p:txBody>
        </p:sp>
        <p:sp>
          <p:nvSpPr>
            <p:cNvPr id="358416" name="Line 16"/>
            <p:cNvSpPr>
              <a:spLocks noChangeShapeType="1"/>
            </p:cNvSpPr>
            <p:nvPr/>
          </p:nvSpPr>
          <p:spPr bwMode="auto">
            <a:xfrm>
              <a:off x="3955" y="2646"/>
              <a:ext cx="693"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grpSp>
      <p:sp>
        <p:nvSpPr>
          <p:cNvPr id="358417" name="Line 17"/>
          <p:cNvSpPr>
            <a:spLocks noChangeShapeType="1"/>
          </p:cNvSpPr>
          <p:nvPr/>
        </p:nvSpPr>
        <p:spPr bwMode="auto">
          <a:xfrm>
            <a:off x="7380288" y="4076700"/>
            <a:ext cx="1222375"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8418" name="Line 18"/>
          <p:cNvSpPr>
            <a:spLocks noChangeShapeType="1"/>
          </p:cNvSpPr>
          <p:nvPr/>
        </p:nvSpPr>
        <p:spPr bwMode="auto">
          <a:xfrm>
            <a:off x="7380288" y="4365625"/>
            <a:ext cx="1222375"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grpSp>
        <p:nvGrpSpPr>
          <p:cNvPr id="3" name="Group 19"/>
          <p:cNvGrpSpPr/>
          <p:nvPr/>
        </p:nvGrpSpPr>
        <p:grpSpPr bwMode="auto">
          <a:xfrm>
            <a:off x="6156325" y="1557338"/>
            <a:ext cx="2663825" cy="4129087"/>
            <a:chOff x="612" y="981"/>
            <a:chExt cx="1678" cy="2601"/>
          </a:xfrm>
        </p:grpSpPr>
        <p:sp>
          <p:nvSpPr>
            <p:cNvPr id="358420" name="Text Box 20"/>
            <p:cNvSpPr txBox="1">
              <a:spLocks noChangeArrowheads="1"/>
            </p:cNvSpPr>
            <p:nvPr/>
          </p:nvSpPr>
          <p:spPr bwMode="auto">
            <a:xfrm>
              <a:off x="1156" y="3294"/>
              <a:ext cx="1134"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latin typeface="Arial" panose="020B0604020202020204" pitchFamily="34" charset="0"/>
                  <a:ea typeface="宋体" panose="02010600030101010101" pitchFamily="2" charset="-122"/>
                </a:rPr>
                <a:t>空闲盘块栈</a:t>
              </a:r>
              <a:endParaRPr lang="zh-CN" altLang="en-US">
                <a:latin typeface="Arial" panose="020B0604020202020204" pitchFamily="34" charset="0"/>
                <a:ea typeface="宋体" panose="02010600030101010101" pitchFamily="2" charset="-122"/>
              </a:endParaRPr>
            </a:p>
          </p:txBody>
        </p:sp>
        <p:sp>
          <p:nvSpPr>
            <p:cNvPr id="358421" name="Rectangle 21"/>
            <p:cNvSpPr>
              <a:spLocks noChangeArrowheads="1"/>
            </p:cNvSpPr>
            <p:nvPr/>
          </p:nvSpPr>
          <p:spPr bwMode="auto">
            <a:xfrm>
              <a:off x="1383" y="981"/>
              <a:ext cx="772" cy="2132"/>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58422" name="Text Box 22"/>
            <p:cNvSpPr txBox="1">
              <a:spLocks noChangeArrowheads="1"/>
            </p:cNvSpPr>
            <p:nvPr/>
          </p:nvSpPr>
          <p:spPr bwMode="auto">
            <a:xfrm>
              <a:off x="1460" y="981"/>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 1</a:t>
              </a:r>
              <a:endParaRPr lang="en-US" altLang="zh-CN">
                <a:latin typeface="Arial" panose="020B0604020202020204" pitchFamily="34" charset="0"/>
                <a:ea typeface="宋体" panose="02010600030101010101" pitchFamily="2" charset="-122"/>
              </a:endParaRPr>
            </a:p>
          </p:txBody>
        </p:sp>
        <p:sp>
          <p:nvSpPr>
            <p:cNvPr id="358423" name="Text Box 23"/>
            <p:cNvSpPr txBox="1">
              <a:spLocks noChangeArrowheads="1"/>
            </p:cNvSpPr>
            <p:nvPr/>
          </p:nvSpPr>
          <p:spPr bwMode="auto">
            <a:xfrm>
              <a:off x="1460" y="1301"/>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100</a:t>
              </a:r>
              <a:endParaRPr lang="en-US" altLang="zh-CN">
                <a:latin typeface="Arial" panose="020B0604020202020204" pitchFamily="34" charset="0"/>
                <a:ea typeface="宋体" panose="02010600030101010101" pitchFamily="2" charset="-122"/>
              </a:endParaRPr>
            </a:p>
          </p:txBody>
        </p:sp>
        <p:sp>
          <p:nvSpPr>
            <p:cNvPr id="358424" name="Line 24"/>
            <p:cNvSpPr>
              <a:spLocks noChangeShapeType="1"/>
            </p:cNvSpPr>
            <p:nvPr/>
          </p:nvSpPr>
          <p:spPr bwMode="auto">
            <a:xfrm>
              <a:off x="1384" y="1248"/>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8425" name="Text Box 25"/>
            <p:cNvSpPr txBox="1">
              <a:spLocks noChangeArrowheads="1"/>
            </p:cNvSpPr>
            <p:nvPr/>
          </p:nvSpPr>
          <p:spPr bwMode="auto">
            <a:xfrm>
              <a:off x="612" y="1162"/>
              <a:ext cx="925"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S_Free</a:t>
              </a:r>
              <a:endParaRPr lang="en-US" altLang="zh-CN">
                <a:latin typeface="Arial" panose="020B0604020202020204" pitchFamily="34" charset="0"/>
                <a:ea typeface="宋体" panose="02010600030101010101" pitchFamily="2" charset="-122"/>
              </a:endParaRPr>
            </a:p>
          </p:txBody>
        </p:sp>
        <p:sp>
          <p:nvSpPr>
            <p:cNvPr id="358426" name="Line 26"/>
            <p:cNvSpPr>
              <a:spLocks noChangeShapeType="1"/>
            </p:cNvSpPr>
            <p:nvPr/>
          </p:nvSpPr>
          <p:spPr bwMode="auto">
            <a:xfrm>
              <a:off x="703" y="1434"/>
              <a:ext cx="693"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8427" name="Line 27"/>
            <p:cNvSpPr>
              <a:spLocks noChangeShapeType="1"/>
            </p:cNvSpPr>
            <p:nvPr/>
          </p:nvSpPr>
          <p:spPr bwMode="auto">
            <a:xfrm>
              <a:off x="1383" y="1570"/>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8428" name="Line 28"/>
            <p:cNvSpPr>
              <a:spLocks noChangeShapeType="1"/>
            </p:cNvSpPr>
            <p:nvPr/>
          </p:nvSpPr>
          <p:spPr bwMode="auto">
            <a:xfrm>
              <a:off x="1383" y="1752"/>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grpSp>
      <p:grpSp>
        <p:nvGrpSpPr>
          <p:cNvPr id="4" name="Group 29"/>
          <p:cNvGrpSpPr/>
          <p:nvPr/>
        </p:nvGrpSpPr>
        <p:grpSpPr bwMode="auto">
          <a:xfrm>
            <a:off x="4572000" y="1412875"/>
            <a:ext cx="1225550" cy="3384550"/>
            <a:chOff x="1628" y="709"/>
            <a:chExt cx="772" cy="2132"/>
          </a:xfrm>
        </p:grpSpPr>
        <p:sp>
          <p:nvSpPr>
            <p:cNvPr id="358430" name="Rectangle 30"/>
            <p:cNvSpPr>
              <a:spLocks noChangeArrowheads="1"/>
            </p:cNvSpPr>
            <p:nvPr/>
          </p:nvSpPr>
          <p:spPr bwMode="auto">
            <a:xfrm>
              <a:off x="1628" y="709"/>
              <a:ext cx="772" cy="2132"/>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58431" name="Text Box 31"/>
            <p:cNvSpPr txBox="1">
              <a:spLocks noChangeArrowheads="1"/>
            </p:cNvSpPr>
            <p:nvPr/>
          </p:nvSpPr>
          <p:spPr bwMode="auto">
            <a:xfrm>
              <a:off x="1628" y="709"/>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 100</a:t>
              </a:r>
              <a:endParaRPr lang="en-US" altLang="zh-CN">
                <a:latin typeface="Arial" panose="020B0604020202020204" pitchFamily="34" charset="0"/>
                <a:ea typeface="宋体" panose="02010600030101010101" pitchFamily="2" charset="-122"/>
              </a:endParaRPr>
            </a:p>
          </p:txBody>
        </p:sp>
        <p:sp>
          <p:nvSpPr>
            <p:cNvPr id="358432" name="Text Box 32"/>
            <p:cNvSpPr txBox="1">
              <a:spLocks noChangeArrowheads="1"/>
            </p:cNvSpPr>
            <p:nvPr/>
          </p:nvSpPr>
          <p:spPr bwMode="auto">
            <a:xfrm>
              <a:off x="1705" y="935"/>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200</a:t>
              </a:r>
              <a:endParaRPr lang="en-US" altLang="zh-CN">
                <a:latin typeface="Arial" panose="020B0604020202020204" pitchFamily="34" charset="0"/>
                <a:ea typeface="宋体" panose="02010600030101010101" pitchFamily="2" charset="-122"/>
              </a:endParaRPr>
            </a:p>
          </p:txBody>
        </p:sp>
        <p:sp>
          <p:nvSpPr>
            <p:cNvPr id="358433" name="Line 33"/>
            <p:cNvSpPr>
              <a:spLocks noChangeShapeType="1"/>
            </p:cNvSpPr>
            <p:nvPr/>
          </p:nvSpPr>
          <p:spPr bwMode="auto">
            <a:xfrm>
              <a:off x="1629" y="976"/>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8434" name="Line 34"/>
            <p:cNvSpPr>
              <a:spLocks noChangeShapeType="1"/>
            </p:cNvSpPr>
            <p:nvPr/>
          </p:nvSpPr>
          <p:spPr bwMode="auto">
            <a:xfrm>
              <a:off x="1628" y="2387"/>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8435" name="Text Box 35"/>
            <p:cNvSpPr txBox="1">
              <a:spLocks noChangeArrowheads="1"/>
            </p:cNvSpPr>
            <p:nvPr/>
          </p:nvSpPr>
          <p:spPr bwMode="auto">
            <a:xfrm>
              <a:off x="1764" y="1480"/>
              <a:ext cx="59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358436" name="Text Box 36"/>
            <p:cNvSpPr txBox="1">
              <a:spLocks noChangeArrowheads="1"/>
            </p:cNvSpPr>
            <p:nvPr/>
          </p:nvSpPr>
          <p:spPr bwMode="auto">
            <a:xfrm>
              <a:off x="1692" y="1146"/>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dirty="0">
                  <a:latin typeface="Arial" panose="020B0604020202020204" pitchFamily="34" charset="0"/>
                  <a:ea typeface="宋体" panose="02010600030101010101" pitchFamily="2" charset="-122"/>
                </a:rPr>
                <a:t>199</a:t>
              </a:r>
              <a:endParaRPr lang="en-US" altLang="zh-CN" dirty="0">
                <a:latin typeface="Arial" panose="020B0604020202020204" pitchFamily="34" charset="0"/>
                <a:ea typeface="宋体" panose="02010600030101010101" pitchFamily="2" charset="-122"/>
              </a:endParaRPr>
            </a:p>
          </p:txBody>
        </p:sp>
        <p:sp>
          <p:nvSpPr>
            <p:cNvPr id="358437" name="Text Box 37"/>
            <p:cNvSpPr txBox="1">
              <a:spLocks noChangeArrowheads="1"/>
            </p:cNvSpPr>
            <p:nvPr/>
          </p:nvSpPr>
          <p:spPr bwMode="auto">
            <a:xfrm>
              <a:off x="1692" y="1344"/>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198</a:t>
              </a:r>
              <a:endParaRPr lang="en-US" altLang="zh-CN">
                <a:latin typeface="Arial" panose="020B0604020202020204" pitchFamily="34" charset="0"/>
                <a:ea typeface="宋体" panose="02010600030101010101" pitchFamily="2" charset="-122"/>
              </a:endParaRPr>
            </a:p>
          </p:txBody>
        </p:sp>
        <p:sp>
          <p:nvSpPr>
            <p:cNvPr id="358438" name="Text Box 38"/>
            <p:cNvSpPr txBox="1">
              <a:spLocks noChangeArrowheads="1"/>
            </p:cNvSpPr>
            <p:nvPr/>
          </p:nvSpPr>
          <p:spPr bwMode="auto">
            <a:xfrm>
              <a:off x="1737" y="1872"/>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102</a:t>
              </a:r>
              <a:endParaRPr lang="en-US" altLang="zh-CN">
                <a:latin typeface="Arial" panose="020B0604020202020204" pitchFamily="34" charset="0"/>
                <a:ea typeface="宋体" panose="02010600030101010101" pitchFamily="2" charset="-122"/>
              </a:endParaRPr>
            </a:p>
          </p:txBody>
        </p:sp>
        <p:sp>
          <p:nvSpPr>
            <p:cNvPr id="358439" name="Text Box 39"/>
            <p:cNvSpPr txBox="1">
              <a:spLocks noChangeArrowheads="1"/>
            </p:cNvSpPr>
            <p:nvPr/>
          </p:nvSpPr>
          <p:spPr bwMode="auto">
            <a:xfrm>
              <a:off x="1737" y="2069"/>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101</a:t>
              </a:r>
              <a:endParaRPr lang="en-US" altLang="zh-CN">
                <a:latin typeface="Arial" panose="020B0604020202020204" pitchFamily="34" charset="0"/>
                <a:ea typeface="宋体" panose="02010600030101010101" pitchFamily="2" charset="-122"/>
              </a:endParaRPr>
            </a:p>
          </p:txBody>
        </p:sp>
      </p:grpSp>
      <p:grpSp>
        <p:nvGrpSpPr>
          <p:cNvPr id="5" name="Group 40"/>
          <p:cNvGrpSpPr/>
          <p:nvPr/>
        </p:nvGrpSpPr>
        <p:grpSpPr bwMode="auto">
          <a:xfrm>
            <a:off x="6156325" y="1484313"/>
            <a:ext cx="2692400" cy="4129087"/>
            <a:chOff x="594" y="981"/>
            <a:chExt cx="1696" cy="2601"/>
          </a:xfrm>
        </p:grpSpPr>
        <p:sp>
          <p:nvSpPr>
            <p:cNvPr id="358441" name="Text Box 41"/>
            <p:cNvSpPr txBox="1">
              <a:spLocks noChangeArrowheads="1"/>
            </p:cNvSpPr>
            <p:nvPr/>
          </p:nvSpPr>
          <p:spPr bwMode="auto">
            <a:xfrm>
              <a:off x="1156" y="3294"/>
              <a:ext cx="1134"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latin typeface="Arial" panose="020B0604020202020204" pitchFamily="34" charset="0"/>
                  <a:ea typeface="宋体" panose="02010600030101010101" pitchFamily="2" charset="-122"/>
                </a:rPr>
                <a:t>空闲盘块栈</a:t>
              </a:r>
              <a:endParaRPr lang="zh-CN" altLang="en-US">
                <a:latin typeface="Arial" panose="020B0604020202020204" pitchFamily="34" charset="0"/>
                <a:ea typeface="宋体" panose="02010600030101010101" pitchFamily="2" charset="-122"/>
              </a:endParaRPr>
            </a:p>
          </p:txBody>
        </p:sp>
        <p:sp>
          <p:nvSpPr>
            <p:cNvPr id="358442" name="Rectangle 42"/>
            <p:cNvSpPr>
              <a:spLocks noChangeArrowheads="1"/>
            </p:cNvSpPr>
            <p:nvPr/>
          </p:nvSpPr>
          <p:spPr bwMode="auto">
            <a:xfrm>
              <a:off x="1383" y="981"/>
              <a:ext cx="772" cy="2132"/>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58443" name="Text Box 43"/>
            <p:cNvSpPr txBox="1">
              <a:spLocks noChangeArrowheads="1"/>
            </p:cNvSpPr>
            <p:nvPr/>
          </p:nvSpPr>
          <p:spPr bwMode="auto">
            <a:xfrm>
              <a:off x="1383" y="981"/>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 100</a:t>
              </a:r>
              <a:endParaRPr lang="en-US" altLang="zh-CN">
                <a:latin typeface="Arial" panose="020B0604020202020204" pitchFamily="34" charset="0"/>
                <a:ea typeface="宋体" panose="02010600030101010101" pitchFamily="2" charset="-122"/>
              </a:endParaRPr>
            </a:p>
          </p:txBody>
        </p:sp>
        <p:sp>
          <p:nvSpPr>
            <p:cNvPr id="358444" name="Text Box 44"/>
            <p:cNvSpPr txBox="1">
              <a:spLocks noChangeArrowheads="1"/>
            </p:cNvSpPr>
            <p:nvPr/>
          </p:nvSpPr>
          <p:spPr bwMode="auto">
            <a:xfrm>
              <a:off x="1460" y="1207"/>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200</a:t>
              </a:r>
              <a:endParaRPr lang="en-US" altLang="zh-CN">
                <a:latin typeface="Arial" panose="020B0604020202020204" pitchFamily="34" charset="0"/>
                <a:ea typeface="宋体" panose="02010600030101010101" pitchFamily="2" charset="-122"/>
              </a:endParaRPr>
            </a:p>
          </p:txBody>
        </p:sp>
        <p:sp>
          <p:nvSpPr>
            <p:cNvPr id="358445" name="Line 45"/>
            <p:cNvSpPr>
              <a:spLocks noChangeShapeType="1"/>
            </p:cNvSpPr>
            <p:nvPr/>
          </p:nvSpPr>
          <p:spPr bwMode="auto">
            <a:xfrm>
              <a:off x="1384" y="1248"/>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8446" name="Text Box 46"/>
            <p:cNvSpPr txBox="1">
              <a:spLocks noChangeArrowheads="1"/>
            </p:cNvSpPr>
            <p:nvPr/>
          </p:nvSpPr>
          <p:spPr bwMode="auto">
            <a:xfrm>
              <a:off x="594" y="2523"/>
              <a:ext cx="925"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S_Free</a:t>
              </a:r>
              <a:endParaRPr lang="en-US" altLang="zh-CN">
                <a:latin typeface="Arial" panose="020B0604020202020204" pitchFamily="34" charset="0"/>
                <a:ea typeface="宋体" panose="02010600030101010101" pitchFamily="2" charset="-122"/>
              </a:endParaRPr>
            </a:p>
          </p:txBody>
        </p:sp>
        <p:sp>
          <p:nvSpPr>
            <p:cNvPr id="358447" name="Line 47"/>
            <p:cNvSpPr>
              <a:spLocks noChangeShapeType="1"/>
            </p:cNvSpPr>
            <p:nvPr/>
          </p:nvSpPr>
          <p:spPr bwMode="auto">
            <a:xfrm>
              <a:off x="685" y="2795"/>
              <a:ext cx="693"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8448" name="Line 48"/>
            <p:cNvSpPr>
              <a:spLocks noChangeShapeType="1"/>
            </p:cNvSpPr>
            <p:nvPr/>
          </p:nvSpPr>
          <p:spPr bwMode="auto">
            <a:xfrm>
              <a:off x="1383" y="2659"/>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8449" name="Line 49"/>
            <p:cNvSpPr>
              <a:spLocks noChangeShapeType="1"/>
            </p:cNvSpPr>
            <p:nvPr/>
          </p:nvSpPr>
          <p:spPr bwMode="auto">
            <a:xfrm>
              <a:off x="1383" y="2886"/>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8450" name="Text Box 50"/>
            <p:cNvSpPr txBox="1">
              <a:spLocks noChangeArrowheads="1"/>
            </p:cNvSpPr>
            <p:nvPr/>
          </p:nvSpPr>
          <p:spPr bwMode="auto">
            <a:xfrm>
              <a:off x="1519" y="1752"/>
              <a:ext cx="59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358451" name="Text Box 51"/>
            <p:cNvSpPr txBox="1">
              <a:spLocks noChangeArrowheads="1"/>
            </p:cNvSpPr>
            <p:nvPr/>
          </p:nvSpPr>
          <p:spPr bwMode="auto">
            <a:xfrm>
              <a:off x="1447" y="1418"/>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199</a:t>
              </a:r>
              <a:endParaRPr lang="en-US" altLang="zh-CN">
                <a:latin typeface="Arial" panose="020B0604020202020204" pitchFamily="34" charset="0"/>
                <a:ea typeface="宋体" panose="02010600030101010101" pitchFamily="2" charset="-122"/>
              </a:endParaRPr>
            </a:p>
          </p:txBody>
        </p:sp>
        <p:sp>
          <p:nvSpPr>
            <p:cNvPr id="358452" name="Text Box 52"/>
            <p:cNvSpPr txBox="1">
              <a:spLocks noChangeArrowheads="1"/>
            </p:cNvSpPr>
            <p:nvPr/>
          </p:nvSpPr>
          <p:spPr bwMode="auto">
            <a:xfrm>
              <a:off x="1447" y="1616"/>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198</a:t>
              </a:r>
              <a:endParaRPr lang="en-US" altLang="zh-CN">
                <a:latin typeface="Arial" panose="020B0604020202020204" pitchFamily="34" charset="0"/>
                <a:ea typeface="宋体" panose="02010600030101010101" pitchFamily="2" charset="-122"/>
              </a:endParaRPr>
            </a:p>
          </p:txBody>
        </p:sp>
        <p:sp>
          <p:nvSpPr>
            <p:cNvPr id="358453" name="Text Box 53"/>
            <p:cNvSpPr txBox="1">
              <a:spLocks noChangeArrowheads="1"/>
            </p:cNvSpPr>
            <p:nvPr/>
          </p:nvSpPr>
          <p:spPr bwMode="auto">
            <a:xfrm>
              <a:off x="1492" y="2144"/>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102</a:t>
              </a:r>
              <a:endParaRPr lang="en-US" altLang="zh-CN">
                <a:latin typeface="Arial" panose="020B0604020202020204" pitchFamily="34" charset="0"/>
                <a:ea typeface="宋体" panose="02010600030101010101" pitchFamily="2" charset="-122"/>
              </a:endParaRPr>
            </a:p>
          </p:txBody>
        </p:sp>
        <p:sp>
          <p:nvSpPr>
            <p:cNvPr id="358454" name="Text Box 54"/>
            <p:cNvSpPr txBox="1">
              <a:spLocks noChangeArrowheads="1"/>
            </p:cNvSpPr>
            <p:nvPr/>
          </p:nvSpPr>
          <p:spPr bwMode="auto">
            <a:xfrm>
              <a:off x="1492" y="2341"/>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101</a:t>
              </a:r>
              <a:endParaRPr lang="en-US" altLang="zh-CN">
                <a:latin typeface="Arial" panose="020B0604020202020204" pitchFamily="34" charset="0"/>
                <a:ea typeface="宋体" panose="02010600030101010101" pitchFamily="2" charset="-122"/>
              </a:endParaRPr>
            </a:p>
          </p:txBody>
        </p:sp>
      </p:grpSp>
      <p:sp>
        <p:nvSpPr>
          <p:cNvPr id="55" name="Rectangle 37"/>
          <p:cNvSpPr>
            <a:spLocks noChangeArrowheads="1"/>
          </p:cNvSpPr>
          <p:nvPr/>
        </p:nvSpPr>
        <p:spPr bwMode="auto">
          <a:xfrm>
            <a:off x="1928794" y="0"/>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6" name="矩形 55"/>
          <p:cNvSpPr/>
          <p:nvPr/>
        </p:nvSpPr>
        <p:spPr>
          <a:xfrm>
            <a:off x="142844" y="785794"/>
            <a:ext cx="3714776" cy="535531"/>
          </a:xfrm>
          <a:prstGeom prst="rect">
            <a:avLst/>
          </a:prstGeom>
        </p:spPr>
        <p:txBody>
          <a:bodyPr wrap="square">
            <a:spAutoFit/>
          </a:bodyPr>
          <a:lstStyle/>
          <a:p>
            <a:pPr marL="457200" indent="-457200" eaLnBrk="1" hangingPunct="1">
              <a:lnSpc>
                <a:spcPct val="120000"/>
              </a:lnSpc>
              <a:spcBef>
                <a:spcPct val="0"/>
              </a:spcBef>
              <a:buAutoNum type="arabicPeriod" startAt="4"/>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成组链接法</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8404"/>
                                        </p:tgtEl>
                                        <p:attrNameLst>
                                          <p:attrName>style.visibility</p:attrName>
                                        </p:attrNameLst>
                                      </p:cBhvr>
                                      <p:to>
                                        <p:strVal val="visible"/>
                                      </p:to>
                                    </p:set>
                                    <p:animEffect transition="in" filter="box(in)">
                                      <p:cBhvr>
                                        <p:cTn id="7" dur="500"/>
                                        <p:tgtEl>
                                          <p:spTgt spid="358404"/>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58405"/>
                                        </p:tgtEl>
                                        <p:attrNameLst>
                                          <p:attrName>style.visibility</p:attrName>
                                        </p:attrNameLst>
                                      </p:cBhvr>
                                      <p:to>
                                        <p:strVal val="visible"/>
                                      </p:to>
                                    </p:set>
                                    <p:animEffect transition="in" filter="box(in)">
                                      <p:cBhvr>
                                        <p:cTn id="10" dur="500"/>
                                        <p:tgtEl>
                                          <p:spTgt spid="358405"/>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58406"/>
                                        </p:tgtEl>
                                        <p:attrNameLst>
                                          <p:attrName>style.visibility</p:attrName>
                                        </p:attrNameLst>
                                      </p:cBhvr>
                                      <p:to>
                                        <p:strVal val="visible"/>
                                      </p:to>
                                    </p:set>
                                    <p:animEffect transition="in" filter="box(in)">
                                      <p:cBhvr>
                                        <p:cTn id="13" dur="500"/>
                                        <p:tgtEl>
                                          <p:spTgt spid="358406"/>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58407"/>
                                        </p:tgtEl>
                                        <p:attrNameLst>
                                          <p:attrName>style.visibility</p:attrName>
                                        </p:attrNameLst>
                                      </p:cBhvr>
                                      <p:to>
                                        <p:strVal val="visible"/>
                                      </p:to>
                                    </p:set>
                                    <p:animEffect transition="in" filter="box(in)">
                                      <p:cBhvr>
                                        <p:cTn id="16" dur="500"/>
                                        <p:tgtEl>
                                          <p:spTgt spid="358407"/>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358408"/>
                                        </p:tgtEl>
                                        <p:attrNameLst>
                                          <p:attrName>style.visibility</p:attrName>
                                        </p:attrNameLst>
                                      </p:cBhvr>
                                      <p:to>
                                        <p:strVal val="visible"/>
                                      </p:to>
                                    </p:set>
                                    <p:animEffect transition="in" filter="box(in)">
                                      <p:cBhvr>
                                        <p:cTn id="19" dur="500"/>
                                        <p:tgtEl>
                                          <p:spTgt spid="358408"/>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358409"/>
                                        </p:tgtEl>
                                        <p:attrNameLst>
                                          <p:attrName>style.visibility</p:attrName>
                                        </p:attrNameLst>
                                      </p:cBhvr>
                                      <p:to>
                                        <p:strVal val="visible"/>
                                      </p:to>
                                    </p:set>
                                    <p:animEffect transition="in" filter="box(in)">
                                      <p:cBhvr>
                                        <p:cTn id="22" dur="500"/>
                                        <p:tgtEl>
                                          <p:spTgt spid="358409"/>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58410"/>
                                        </p:tgtEl>
                                        <p:attrNameLst>
                                          <p:attrName>style.visibility</p:attrName>
                                        </p:attrNameLst>
                                      </p:cBhvr>
                                      <p:to>
                                        <p:strVal val="visible"/>
                                      </p:to>
                                    </p:set>
                                    <p:animEffect transition="in" filter="box(in)">
                                      <p:cBhvr>
                                        <p:cTn id="25" dur="500"/>
                                        <p:tgtEl>
                                          <p:spTgt spid="358410"/>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358411"/>
                                        </p:tgtEl>
                                        <p:attrNameLst>
                                          <p:attrName>style.visibility</p:attrName>
                                        </p:attrNameLst>
                                      </p:cBhvr>
                                      <p:to>
                                        <p:strVal val="visible"/>
                                      </p:to>
                                    </p:set>
                                    <p:animEffect transition="in" filter="box(in)">
                                      <p:cBhvr>
                                        <p:cTn id="28" dur="500"/>
                                        <p:tgtEl>
                                          <p:spTgt spid="358411"/>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358412"/>
                                        </p:tgtEl>
                                        <p:attrNameLst>
                                          <p:attrName>style.visibility</p:attrName>
                                        </p:attrNameLst>
                                      </p:cBhvr>
                                      <p:to>
                                        <p:strVal val="visible"/>
                                      </p:to>
                                    </p:set>
                                    <p:animEffect transition="in" filter="box(in)">
                                      <p:cBhvr>
                                        <p:cTn id="31" dur="500"/>
                                        <p:tgtEl>
                                          <p:spTgt spid="358412"/>
                                        </p:tgtEl>
                                      </p:cBhvr>
                                    </p:animEffect>
                                  </p:childTnLst>
                                </p:cTn>
                              </p:par>
                              <p:par>
                                <p:cTn id="32" presetID="4" presetClass="entr" presetSubtype="16" fill="hold" nodeType="withEffect">
                                  <p:stCondLst>
                                    <p:cond delay="0"/>
                                  </p:stCondLst>
                                  <p:childTnLst>
                                    <p:set>
                                      <p:cBhvr>
                                        <p:cTn id="33" dur="1" fill="hold">
                                          <p:stCondLst>
                                            <p:cond delay="0"/>
                                          </p:stCondLst>
                                        </p:cTn>
                                        <p:tgtEl>
                                          <p:spTgt spid="358413"/>
                                        </p:tgtEl>
                                        <p:attrNameLst>
                                          <p:attrName>style.visibility</p:attrName>
                                        </p:attrNameLst>
                                      </p:cBhvr>
                                      <p:to>
                                        <p:strVal val="visible"/>
                                      </p:to>
                                    </p:set>
                                    <p:animEffect transition="in" filter="box(in)">
                                      <p:cBhvr>
                                        <p:cTn id="34" dur="500"/>
                                        <p:tgtEl>
                                          <p:spTgt spid="358413"/>
                                        </p:tgtEl>
                                      </p:cBhvr>
                                    </p:animEffect>
                                  </p:childTnLst>
                                </p:cTn>
                              </p:par>
                              <p:par>
                                <p:cTn id="35" presetID="4" presetClass="entr" presetSubtype="16"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ox(in)">
                                      <p:cBhvr>
                                        <p:cTn id="37" dur="500"/>
                                        <p:tgtEl>
                                          <p:spTgt spid="2"/>
                                        </p:tgtEl>
                                      </p:cBhvr>
                                    </p:animEffect>
                                  </p:childTnLst>
                                </p:cTn>
                              </p:par>
                              <p:par>
                                <p:cTn id="38" presetID="4" presetClass="entr" presetSubtype="16" fill="hold" nodeType="withEffect">
                                  <p:stCondLst>
                                    <p:cond delay="0"/>
                                  </p:stCondLst>
                                  <p:childTnLst>
                                    <p:set>
                                      <p:cBhvr>
                                        <p:cTn id="39" dur="1" fill="hold">
                                          <p:stCondLst>
                                            <p:cond delay="0"/>
                                          </p:stCondLst>
                                        </p:cTn>
                                        <p:tgtEl>
                                          <p:spTgt spid="358417"/>
                                        </p:tgtEl>
                                        <p:attrNameLst>
                                          <p:attrName>style.visibility</p:attrName>
                                        </p:attrNameLst>
                                      </p:cBhvr>
                                      <p:to>
                                        <p:strVal val="visible"/>
                                      </p:to>
                                    </p:set>
                                    <p:animEffect transition="in" filter="box(in)">
                                      <p:cBhvr>
                                        <p:cTn id="40" dur="500"/>
                                        <p:tgtEl>
                                          <p:spTgt spid="358417"/>
                                        </p:tgtEl>
                                      </p:cBhvr>
                                    </p:animEffect>
                                  </p:childTnLst>
                                </p:cTn>
                              </p:par>
                              <p:par>
                                <p:cTn id="41" presetID="4" presetClass="entr" presetSubtype="16" fill="hold" nodeType="withEffect">
                                  <p:stCondLst>
                                    <p:cond delay="0"/>
                                  </p:stCondLst>
                                  <p:childTnLst>
                                    <p:set>
                                      <p:cBhvr>
                                        <p:cTn id="42" dur="1" fill="hold">
                                          <p:stCondLst>
                                            <p:cond delay="0"/>
                                          </p:stCondLst>
                                        </p:cTn>
                                        <p:tgtEl>
                                          <p:spTgt spid="358418"/>
                                        </p:tgtEl>
                                        <p:attrNameLst>
                                          <p:attrName>style.visibility</p:attrName>
                                        </p:attrNameLst>
                                      </p:cBhvr>
                                      <p:to>
                                        <p:strVal val="visible"/>
                                      </p:to>
                                    </p:set>
                                    <p:animEffect transition="in" filter="box(in)">
                                      <p:cBhvr>
                                        <p:cTn id="43" dur="500"/>
                                        <p:tgtEl>
                                          <p:spTgt spid="358418"/>
                                        </p:tgtEl>
                                      </p:cBhvr>
                                    </p:animEffec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nodeType="clickEffect">
                                  <p:stCondLst>
                                    <p:cond delay="0"/>
                                  </p:stCondLst>
                                  <p:childTnLst>
                                    <p:animMotion origin="layout" path="M -2.22222E-6 3.7037E-7 L -0.00139 -0.0544 " pathEditMode="relative" rAng="0" ptsTypes="AA">
                                      <p:cBhvr>
                                        <p:cTn id="47" dur="2000" fill="hold"/>
                                        <p:tgtEl>
                                          <p:spTgt spid="2"/>
                                        </p:tgtEl>
                                        <p:attrNameLst>
                                          <p:attrName>ppt_x</p:attrName>
                                          <p:attrName>ppt_y</p:attrName>
                                        </p:attrNameLst>
                                      </p:cBhvr>
                                      <p:rCtr x="-100" y="-2700"/>
                                    </p:animMotion>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grpId="1" nodeType="clickEffect">
                                  <p:stCondLst>
                                    <p:cond delay="0"/>
                                  </p:stCondLst>
                                  <p:childTnLst>
                                    <p:anim calcmode="lin" valueType="num">
                                      <p:cBhvr additive="base">
                                        <p:cTn id="51" dur="500"/>
                                        <p:tgtEl>
                                          <p:spTgt spid="358404"/>
                                        </p:tgtEl>
                                        <p:attrNameLst>
                                          <p:attrName>ppt_x</p:attrName>
                                        </p:attrNameLst>
                                      </p:cBhvr>
                                      <p:tavLst>
                                        <p:tav tm="0">
                                          <p:val>
                                            <p:strVal val="ppt_x"/>
                                          </p:val>
                                        </p:tav>
                                        <p:tav tm="100000">
                                          <p:val>
                                            <p:strVal val="ppt_x"/>
                                          </p:val>
                                        </p:tav>
                                      </p:tavLst>
                                    </p:anim>
                                    <p:anim calcmode="lin" valueType="num">
                                      <p:cBhvr additive="base">
                                        <p:cTn id="52" dur="500"/>
                                        <p:tgtEl>
                                          <p:spTgt spid="358404"/>
                                        </p:tgtEl>
                                        <p:attrNameLst>
                                          <p:attrName>ppt_y</p:attrName>
                                        </p:attrNameLst>
                                      </p:cBhvr>
                                      <p:tavLst>
                                        <p:tav tm="0">
                                          <p:val>
                                            <p:strVal val="ppt_y"/>
                                          </p:val>
                                        </p:tav>
                                        <p:tav tm="100000">
                                          <p:val>
                                            <p:strVal val="1+ppt_h/2"/>
                                          </p:val>
                                        </p:tav>
                                      </p:tavLst>
                                    </p:anim>
                                    <p:set>
                                      <p:cBhvr>
                                        <p:cTn id="53" dur="1" fill="hold">
                                          <p:stCondLst>
                                            <p:cond delay="499"/>
                                          </p:stCondLst>
                                        </p:cTn>
                                        <p:tgtEl>
                                          <p:spTgt spid="358404"/>
                                        </p:tgtEl>
                                        <p:attrNameLst>
                                          <p:attrName>style.visibility</p:attrName>
                                        </p:attrNameLst>
                                      </p:cBhvr>
                                      <p:to>
                                        <p:strVal val="hidden"/>
                                      </p:to>
                                    </p:set>
                                  </p:childTnLst>
                                </p:cTn>
                              </p:par>
                              <p:par>
                                <p:cTn id="54" presetID="2" presetClass="exit" presetSubtype="4" fill="hold" grpId="1" nodeType="withEffect">
                                  <p:stCondLst>
                                    <p:cond delay="0"/>
                                  </p:stCondLst>
                                  <p:childTnLst>
                                    <p:anim calcmode="lin" valueType="num">
                                      <p:cBhvr additive="base">
                                        <p:cTn id="55" dur="500"/>
                                        <p:tgtEl>
                                          <p:spTgt spid="358405"/>
                                        </p:tgtEl>
                                        <p:attrNameLst>
                                          <p:attrName>ppt_x</p:attrName>
                                        </p:attrNameLst>
                                      </p:cBhvr>
                                      <p:tavLst>
                                        <p:tav tm="0">
                                          <p:val>
                                            <p:strVal val="ppt_x"/>
                                          </p:val>
                                        </p:tav>
                                        <p:tav tm="100000">
                                          <p:val>
                                            <p:strVal val="ppt_x"/>
                                          </p:val>
                                        </p:tav>
                                      </p:tavLst>
                                    </p:anim>
                                    <p:anim calcmode="lin" valueType="num">
                                      <p:cBhvr additive="base">
                                        <p:cTn id="56" dur="500"/>
                                        <p:tgtEl>
                                          <p:spTgt spid="358405"/>
                                        </p:tgtEl>
                                        <p:attrNameLst>
                                          <p:attrName>ppt_y</p:attrName>
                                        </p:attrNameLst>
                                      </p:cBhvr>
                                      <p:tavLst>
                                        <p:tav tm="0">
                                          <p:val>
                                            <p:strVal val="ppt_y"/>
                                          </p:val>
                                        </p:tav>
                                        <p:tav tm="100000">
                                          <p:val>
                                            <p:strVal val="1+ppt_h/2"/>
                                          </p:val>
                                        </p:tav>
                                      </p:tavLst>
                                    </p:anim>
                                    <p:set>
                                      <p:cBhvr>
                                        <p:cTn id="57" dur="1" fill="hold">
                                          <p:stCondLst>
                                            <p:cond delay="499"/>
                                          </p:stCondLst>
                                        </p:cTn>
                                        <p:tgtEl>
                                          <p:spTgt spid="358405"/>
                                        </p:tgtEl>
                                        <p:attrNameLst>
                                          <p:attrName>style.visibility</p:attrName>
                                        </p:attrNameLst>
                                      </p:cBhvr>
                                      <p:to>
                                        <p:strVal val="hidden"/>
                                      </p:to>
                                    </p:set>
                                  </p:childTnLst>
                                </p:cTn>
                              </p:par>
                              <p:par>
                                <p:cTn id="58" presetID="2" presetClass="exit" presetSubtype="4" fill="hold" grpId="1" nodeType="withEffect">
                                  <p:stCondLst>
                                    <p:cond delay="0"/>
                                  </p:stCondLst>
                                  <p:childTnLst>
                                    <p:anim calcmode="lin" valueType="num">
                                      <p:cBhvr additive="base">
                                        <p:cTn id="59" dur="500"/>
                                        <p:tgtEl>
                                          <p:spTgt spid="358406"/>
                                        </p:tgtEl>
                                        <p:attrNameLst>
                                          <p:attrName>ppt_x</p:attrName>
                                        </p:attrNameLst>
                                      </p:cBhvr>
                                      <p:tavLst>
                                        <p:tav tm="0">
                                          <p:val>
                                            <p:strVal val="ppt_x"/>
                                          </p:val>
                                        </p:tav>
                                        <p:tav tm="100000">
                                          <p:val>
                                            <p:strVal val="ppt_x"/>
                                          </p:val>
                                        </p:tav>
                                      </p:tavLst>
                                    </p:anim>
                                    <p:anim calcmode="lin" valueType="num">
                                      <p:cBhvr additive="base">
                                        <p:cTn id="60" dur="500"/>
                                        <p:tgtEl>
                                          <p:spTgt spid="358406"/>
                                        </p:tgtEl>
                                        <p:attrNameLst>
                                          <p:attrName>ppt_y</p:attrName>
                                        </p:attrNameLst>
                                      </p:cBhvr>
                                      <p:tavLst>
                                        <p:tav tm="0">
                                          <p:val>
                                            <p:strVal val="ppt_y"/>
                                          </p:val>
                                        </p:tav>
                                        <p:tav tm="100000">
                                          <p:val>
                                            <p:strVal val="1+ppt_h/2"/>
                                          </p:val>
                                        </p:tav>
                                      </p:tavLst>
                                    </p:anim>
                                    <p:set>
                                      <p:cBhvr>
                                        <p:cTn id="61" dur="1" fill="hold">
                                          <p:stCondLst>
                                            <p:cond delay="499"/>
                                          </p:stCondLst>
                                        </p:cTn>
                                        <p:tgtEl>
                                          <p:spTgt spid="358406"/>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358407"/>
                                        </p:tgtEl>
                                        <p:attrNameLst>
                                          <p:attrName>ppt_x</p:attrName>
                                        </p:attrNameLst>
                                      </p:cBhvr>
                                      <p:tavLst>
                                        <p:tav tm="0">
                                          <p:val>
                                            <p:strVal val="ppt_x"/>
                                          </p:val>
                                        </p:tav>
                                        <p:tav tm="100000">
                                          <p:val>
                                            <p:strVal val="ppt_x"/>
                                          </p:val>
                                        </p:tav>
                                      </p:tavLst>
                                    </p:anim>
                                    <p:anim calcmode="lin" valueType="num">
                                      <p:cBhvr additive="base">
                                        <p:cTn id="64" dur="500"/>
                                        <p:tgtEl>
                                          <p:spTgt spid="358407"/>
                                        </p:tgtEl>
                                        <p:attrNameLst>
                                          <p:attrName>ppt_y</p:attrName>
                                        </p:attrNameLst>
                                      </p:cBhvr>
                                      <p:tavLst>
                                        <p:tav tm="0">
                                          <p:val>
                                            <p:strVal val="ppt_y"/>
                                          </p:val>
                                        </p:tav>
                                        <p:tav tm="100000">
                                          <p:val>
                                            <p:strVal val="1+ppt_h/2"/>
                                          </p:val>
                                        </p:tav>
                                      </p:tavLst>
                                    </p:anim>
                                    <p:set>
                                      <p:cBhvr>
                                        <p:cTn id="65" dur="1" fill="hold">
                                          <p:stCondLst>
                                            <p:cond delay="499"/>
                                          </p:stCondLst>
                                        </p:cTn>
                                        <p:tgtEl>
                                          <p:spTgt spid="358407"/>
                                        </p:tgtEl>
                                        <p:attrNameLst>
                                          <p:attrName>style.visibility</p:attrName>
                                        </p:attrNameLst>
                                      </p:cBhvr>
                                      <p:to>
                                        <p:strVal val="hidden"/>
                                      </p:to>
                                    </p:set>
                                  </p:childTnLst>
                                </p:cTn>
                              </p:par>
                              <p:par>
                                <p:cTn id="66" presetID="2" presetClass="exit" presetSubtype="4" fill="hold" grpId="1" nodeType="withEffect">
                                  <p:stCondLst>
                                    <p:cond delay="0"/>
                                  </p:stCondLst>
                                  <p:childTnLst>
                                    <p:anim calcmode="lin" valueType="num">
                                      <p:cBhvr additive="base">
                                        <p:cTn id="67" dur="500"/>
                                        <p:tgtEl>
                                          <p:spTgt spid="358408"/>
                                        </p:tgtEl>
                                        <p:attrNameLst>
                                          <p:attrName>ppt_x</p:attrName>
                                        </p:attrNameLst>
                                      </p:cBhvr>
                                      <p:tavLst>
                                        <p:tav tm="0">
                                          <p:val>
                                            <p:strVal val="ppt_x"/>
                                          </p:val>
                                        </p:tav>
                                        <p:tav tm="100000">
                                          <p:val>
                                            <p:strVal val="ppt_x"/>
                                          </p:val>
                                        </p:tav>
                                      </p:tavLst>
                                    </p:anim>
                                    <p:anim calcmode="lin" valueType="num">
                                      <p:cBhvr additive="base">
                                        <p:cTn id="68" dur="500"/>
                                        <p:tgtEl>
                                          <p:spTgt spid="358408"/>
                                        </p:tgtEl>
                                        <p:attrNameLst>
                                          <p:attrName>ppt_y</p:attrName>
                                        </p:attrNameLst>
                                      </p:cBhvr>
                                      <p:tavLst>
                                        <p:tav tm="0">
                                          <p:val>
                                            <p:strVal val="ppt_y"/>
                                          </p:val>
                                        </p:tav>
                                        <p:tav tm="100000">
                                          <p:val>
                                            <p:strVal val="1+ppt_h/2"/>
                                          </p:val>
                                        </p:tav>
                                      </p:tavLst>
                                    </p:anim>
                                    <p:set>
                                      <p:cBhvr>
                                        <p:cTn id="69" dur="1" fill="hold">
                                          <p:stCondLst>
                                            <p:cond delay="499"/>
                                          </p:stCondLst>
                                        </p:cTn>
                                        <p:tgtEl>
                                          <p:spTgt spid="358408"/>
                                        </p:tgtEl>
                                        <p:attrNameLst>
                                          <p:attrName>style.visibility</p:attrName>
                                        </p:attrNameLst>
                                      </p:cBhvr>
                                      <p:to>
                                        <p:strVal val="hidden"/>
                                      </p:to>
                                    </p:set>
                                  </p:childTnLst>
                                </p:cTn>
                              </p:par>
                              <p:par>
                                <p:cTn id="70" presetID="2" presetClass="exit" presetSubtype="4" fill="hold" grpId="1" nodeType="withEffect">
                                  <p:stCondLst>
                                    <p:cond delay="0"/>
                                  </p:stCondLst>
                                  <p:childTnLst>
                                    <p:anim calcmode="lin" valueType="num">
                                      <p:cBhvr additive="base">
                                        <p:cTn id="71" dur="500"/>
                                        <p:tgtEl>
                                          <p:spTgt spid="358409"/>
                                        </p:tgtEl>
                                        <p:attrNameLst>
                                          <p:attrName>ppt_x</p:attrName>
                                        </p:attrNameLst>
                                      </p:cBhvr>
                                      <p:tavLst>
                                        <p:tav tm="0">
                                          <p:val>
                                            <p:strVal val="ppt_x"/>
                                          </p:val>
                                        </p:tav>
                                        <p:tav tm="100000">
                                          <p:val>
                                            <p:strVal val="ppt_x"/>
                                          </p:val>
                                        </p:tav>
                                      </p:tavLst>
                                    </p:anim>
                                    <p:anim calcmode="lin" valueType="num">
                                      <p:cBhvr additive="base">
                                        <p:cTn id="72" dur="500"/>
                                        <p:tgtEl>
                                          <p:spTgt spid="358409"/>
                                        </p:tgtEl>
                                        <p:attrNameLst>
                                          <p:attrName>ppt_y</p:attrName>
                                        </p:attrNameLst>
                                      </p:cBhvr>
                                      <p:tavLst>
                                        <p:tav tm="0">
                                          <p:val>
                                            <p:strVal val="ppt_y"/>
                                          </p:val>
                                        </p:tav>
                                        <p:tav tm="100000">
                                          <p:val>
                                            <p:strVal val="1+ppt_h/2"/>
                                          </p:val>
                                        </p:tav>
                                      </p:tavLst>
                                    </p:anim>
                                    <p:set>
                                      <p:cBhvr>
                                        <p:cTn id="73" dur="1" fill="hold">
                                          <p:stCondLst>
                                            <p:cond delay="499"/>
                                          </p:stCondLst>
                                        </p:cTn>
                                        <p:tgtEl>
                                          <p:spTgt spid="358409"/>
                                        </p:tgtEl>
                                        <p:attrNameLst>
                                          <p:attrName>style.visibility</p:attrName>
                                        </p:attrNameLst>
                                      </p:cBhvr>
                                      <p:to>
                                        <p:strVal val="hidden"/>
                                      </p:to>
                                    </p:set>
                                  </p:childTnLst>
                                </p:cTn>
                              </p:par>
                              <p:par>
                                <p:cTn id="74" presetID="2" presetClass="exit" presetSubtype="4" fill="hold" grpId="1" nodeType="withEffect">
                                  <p:stCondLst>
                                    <p:cond delay="0"/>
                                  </p:stCondLst>
                                  <p:childTnLst>
                                    <p:anim calcmode="lin" valueType="num">
                                      <p:cBhvr additive="base">
                                        <p:cTn id="75" dur="500"/>
                                        <p:tgtEl>
                                          <p:spTgt spid="358410"/>
                                        </p:tgtEl>
                                        <p:attrNameLst>
                                          <p:attrName>ppt_x</p:attrName>
                                        </p:attrNameLst>
                                      </p:cBhvr>
                                      <p:tavLst>
                                        <p:tav tm="0">
                                          <p:val>
                                            <p:strVal val="ppt_x"/>
                                          </p:val>
                                        </p:tav>
                                        <p:tav tm="100000">
                                          <p:val>
                                            <p:strVal val="ppt_x"/>
                                          </p:val>
                                        </p:tav>
                                      </p:tavLst>
                                    </p:anim>
                                    <p:anim calcmode="lin" valueType="num">
                                      <p:cBhvr additive="base">
                                        <p:cTn id="76" dur="500"/>
                                        <p:tgtEl>
                                          <p:spTgt spid="358410"/>
                                        </p:tgtEl>
                                        <p:attrNameLst>
                                          <p:attrName>ppt_y</p:attrName>
                                        </p:attrNameLst>
                                      </p:cBhvr>
                                      <p:tavLst>
                                        <p:tav tm="0">
                                          <p:val>
                                            <p:strVal val="ppt_y"/>
                                          </p:val>
                                        </p:tav>
                                        <p:tav tm="100000">
                                          <p:val>
                                            <p:strVal val="1+ppt_h/2"/>
                                          </p:val>
                                        </p:tav>
                                      </p:tavLst>
                                    </p:anim>
                                    <p:set>
                                      <p:cBhvr>
                                        <p:cTn id="77" dur="1" fill="hold">
                                          <p:stCondLst>
                                            <p:cond delay="499"/>
                                          </p:stCondLst>
                                        </p:cTn>
                                        <p:tgtEl>
                                          <p:spTgt spid="358410"/>
                                        </p:tgtEl>
                                        <p:attrNameLst>
                                          <p:attrName>style.visibility</p:attrName>
                                        </p:attrNameLst>
                                      </p:cBhvr>
                                      <p:to>
                                        <p:strVal val="hidden"/>
                                      </p:to>
                                    </p:set>
                                  </p:childTnLst>
                                </p:cTn>
                              </p:par>
                              <p:par>
                                <p:cTn id="78" presetID="2" presetClass="exit" presetSubtype="4" fill="hold" grpId="1" nodeType="withEffect">
                                  <p:stCondLst>
                                    <p:cond delay="0"/>
                                  </p:stCondLst>
                                  <p:childTnLst>
                                    <p:anim calcmode="lin" valueType="num">
                                      <p:cBhvr additive="base">
                                        <p:cTn id="79" dur="500"/>
                                        <p:tgtEl>
                                          <p:spTgt spid="358411"/>
                                        </p:tgtEl>
                                        <p:attrNameLst>
                                          <p:attrName>ppt_x</p:attrName>
                                        </p:attrNameLst>
                                      </p:cBhvr>
                                      <p:tavLst>
                                        <p:tav tm="0">
                                          <p:val>
                                            <p:strVal val="ppt_x"/>
                                          </p:val>
                                        </p:tav>
                                        <p:tav tm="100000">
                                          <p:val>
                                            <p:strVal val="ppt_x"/>
                                          </p:val>
                                        </p:tav>
                                      </p:tavLst>
                                    </p:anim>
                                    <p:anim calcmode="lin" valueType="num">
                                      <p:cBhvr additive="base">
                                        <p:cTn id="80" dur="500"/>
                                        <p:tgtEl>
                                          <p:spTgt spid="358411"/>
                                        </p:tgtEl>
                                        <p:attrNameLst>
                                          <p:attrName>ppt_y</p:attrName>
                                        </p:attrNameLst>
                                      </p:cBhvr>
                                      <p:tavLst>
                                        <p:tav tm="0">
                                          <p:val>
                                            <p:strVal val="ppt_y"/>
                                          </p:val>
                                        </p:tav>
                                        <p:tav tm="100000">
                                          <p:val>
                                            <p:strVal val="1+ppt_h/2"/>
                                          </p:val>
                                        </p:tav>
                                      </p:tavLst>
                                    </p:anim>
                                    <p:set>
                                      <p:cBhvr>
                                        <p:cTn id="81" dur="1" fill="hold">
                                          <p:stCondLst>
                                            <p:cond delay="499"/>
                                          </p:stCondLst>
                                        </p:cTn>
                                        <p:tgtEl>
                                          <p:spTgt spid="358411"/>
                                        </p:tgtEl>
                                        <p:attrNameLst>
                                          <p:attrName>style.visibility</p:attrName>
                                        </p:attrNameLst>
                                      </p:cBhvr>
                                      <p:to>
                                        <p:strVal val="hidden"/>
                                      </p:to>
                                    </p:set>
                                  </p:childTnLst>
                                </p:cTn>
                              </p:par>
                              <p:par>
                                <p:cTn id="82" presetID="2" presetClass="exit" presetSubtype="4" fill="hold" grpId="1" nodeType="withEffect">
                                  <p:stCondLst>
                                    <p:cond delay="0"/>
                                  </p:stCondLst>
                                  <p:childTnLst>
                                    <p:anim calcmode="lin" valueType="num">
                                      <p:cBhvr additive="base">
                                        <p:cTn id="83" dur="500"/>
                                        <p:tgtEl>
                                          <p:spTgt spid="358412"/>
                                        </p:tgtEl>
                                        <p:attrNameLst>
                                          <p:attrName>ppt_x</p:attrName>
                                        </p:attrNameLst>
                                      </p:cBhvr>
                                      <p:tavLst>
                                        <p:tav tm="0">
                                          <p:val>
                                            <p:strVal val="ppt_x"/>
                                          </p:val>
                                        </p:tav>
                                        <p:tav tm="100000">
                                          <p:val>
                                            <p:strVal val="ppt_x"/>
                                          </p:val>
                                        </p:tav>
                                      </p:tavLst>
                                    </p:anim>
                                    <p:anim calcmode="lin" valueType="num">
                                      <p:cBhvr additive="base">
                                        <p:cTn id="84" dur="500"/>
                                        <p:tgtEl>
                                          <p:spTgt spid="358412"/>
                                        </p:tgtEl>
                                        <p:attrNameLst>
                                          <p:attrName>ppt_y</p:attrName>
                                        </p:attrNameLst>
                                      </p:cBhvr>
                                      <p:tavLst>
                                        <p:tav tm="0">
                                          <p:val>
                                            <p:strVal val="ppt_y"/>
                                          </p:val>
                                        </p:tav>
                                        <p:tav tm="100000">
                                          <p:val>
                                            <p:strVal val="1+ppt_h/2"/>
                                          </p:val>
                                        </p:tav>
                                      </p:tavLst>
                                    </p:anim>
                                    <p:set>
                                      <p:cBhvr>
                                        <p:cTn id="85" dur="1" fill="hold">
                                          <p:stCondLst>
                                            <p:cond delay="499"/>
                                          </p:stCondLst>
                                        </p:cTn>
                                        <p:tgtEl>
                                          <p:spTgt spid="358412"/>
                                        </p:tgtEl>
                                        <p:attrNameLst>
                                          <p:attrName>style.visibility</p:attrName>
                                        </p:attrNameLst>
                                      </p:cBhvr>
                                      <p:to>
                                        <p:strVal val="hidden"/>
                                      </p:to>
                                    </p:set>
                                  </p:childTnLst>
                                </p:cTn>
                              </p:par>
                              <p:par>
                                <p:cTn id="86" presetID="2" presetClass="exit" presetSubtype="4" fill="hold" nodeType="withEffect">
                                  <p:stCondLst>
                                    <p:cond delay="0"/>
                                  </p:stCondLst>
                                  <p:childTnLst>
                                    <p:anim calcmode="lin" valueType="num">
                                      <p:cBhvr additive="base">
                                        <p:cTn id="87" dur="500"/>
                                        <p:tgtEl>
                                          <p:spTgt spid="358413"/>
                                        </p:tgtEl>
                                        <p:attrNameLst>
                                          <p:attrName>ppt_x</p:attrName>
                                        </p:attrNameLst>
                                      </p:cBhvr>
                                      <p:tavLst>
                                        <p:tav tm="0">
                                          <p:val>
                                            <p:strVal val="ppt_x"/>
                                          </p:val>
                                        </p:tav>
                                        <p:tav tm="100000">
                                          <p:val>
                                            <p:strVal val="ppt_x"/>
                                          </p:val>
                                        </p:tav>
                                      </p:tavLst>
                                    </p:anim>
                                    <p:anim calcmode="lin" valueType="num">
                                      <p:cBhvr additive="base">
                                        <p:cTn id="88" dur="500"/>
                                        <p:tgtEl>
                                          <p:spTgt spid="358413"/>
                                        </p:tgtEl>
                                        <p:attrNameLst>
                                          <p:attrName>ppt_y</p:attrName>
                                        </p:attrNameLst>
                                      </p:cBhvr>
                                      <p:tavLst>
                                        <p:tav tm="0">
                                          <p:val>
                                            <p:strVal val="ppt_y"/>
                                          </p:val>
                                        </p:tav>
                                        <p:tav tm="100000">
                                          <p:val>
                                            <p:strVal val="1+ppt_h/2"/>
                                          </p:val>
                                        </p:tav>
                                      </p:tavLst>
                                    </p:anim>
                                    <p:set>
                                      <p:cBhvr>
                                        <p:cTn id="89" dur="1" fill="hold">
                                          <p:stCondLst>
                                            <p:cond delay="499"/>
                                          </p:stCondLst>
                                        </p:cTn>
                                        <p:tgtEl>
                                          <p:spTgt spid="358413"/>
                                        </p:tgtEl>
                                        <p:attrNameLst>
                                          <p:attrName>style.visibility</p:attrName>
                                        </p:attrNameLst>
                                      </p:cBhvr>
                                      <p:to>
                                        <p:strVal val="hidden"/>
                                      </p:to>
                                    </p:set>
                                  </p:childTnLst>
                                </p:cTn>
                              </p:par>
                              <p:par>
                                <p:cTn id="90" presetID="2" presetClass="exit" presetSubtype="4" fill="hold" nodeType="withEffect">
                                  <p:stCondLst>
                                    <p:cond delay="0"/>
                                  </p:stCondLst>
                                  <p:childTnLst>
                                    <p:anim calcmode="lin" valueType="num">
                                      <p:cBhvr additive="base">
                                        <p:cTn id="91" dur="500"/>
                                        <p:tgtEl>
                                          <p:spTgt spid="2"/>
                                        </p:tgtEl>
                                        <p:attrNameLst>
                                          <p:attrName>ppt_x</p:attrName>
                                        </p:attrNameLst>
                                      </p:cBhvr>
                                      <p:tavLst>
                                        <p:tav tm="0">
                                          <p:val>
                                            <p:strVal val="ppt_x"/>
                                          </p:val>
                                        </p:tav>
                                        <p:tav tm="100000">
                                          <p:val>
                                            <p:strVal val="ppt_x"/>
                                          </p:val>
                                        </p:tav>
                                      </p:tavLst>
                                    </p:anim>
                                    <p:anim calcmode="lin" valueType="num">
                                      <p:cBhvr additive="base">
                                        <p:cTn id="92" dur="500"/>
                                        <p:tgtEl>
                                          <p:spTgt spid="2"/>
                                        </p:tgtEl>
                                        <p:attrNameLst>
                                          <p:attrName>ppt_y</p:attrName>
                                        </p:attrNameLst>
                                      </p:cBhvr>
                                      <p:tavLst>
                                        <p:tav tm="0">
                                          <p:val>
                                            <p:strVal val="ppt_y"/>
                                          </p:val>
                                        </p:tav>
                                        <p:tav tm="100000">
                                          <p:val>
                                            <p:strVal val="1+ppt_h/2"/>
                                          </p:val>
                                        </p:tav>
                                      </p:tavLst>
                                    </p:anim>
                                    <p:set>
                                      <p:cBhvr>
                                        <p:cTn id="93" dur="1" fill="hold">
                                          <p:stCondLst>
                                            <p:cond delay="499"/>
                                          </p:stCondLst>
                                        </p:cTn>
                                        <p:tgtEl>
                                          <p:spTgt spid="2"/>
                                        </p:tgtEl>
                                        <p:attrNameLst>
                                          <p:attrName>style.visibility</p:attrName>
                                        </p:attrNameLst>
                                      </p:cBhvr>
                                      <p:to>
                                        <p:strVal val="hidden"/>
                                      </p:to>
                                    </p:set>
                                  </p:childTnLst>
                                </p:cTn>
                              </p:par>
                              <p:par>
                                <p:cTn id="94" presetID="2" presetClass="exit" presetSubtype="4" fill="hold" nodeType="withEffect">
                                  <p:stCondLst>
                                    <p:cond delay="0"/>
                                  </p:stCondLst>
                                  <p:childTnLst>
                                    <p:anim calcmode="lin" valueType="num">
                                      <p:cBhvr additive="base">
                                        <p:cTn id="95" dur="500"/>
                                        <p:tgtEl>
                                          <p:spTgt spid="358417"/>
                                        </p:tgtEl>
                                        <p:attrNameLst>
                                          <p:attrName>ppt_x</p:attrName>
                                        </p:attrNameLst>
                                      </p:cBhvr>
                                      <p:tavLst>
                                        <p:tav tm="0">
                                          <p:val>
                                            <p:strVal val="ppt_x"/>
                                          </p:val>
                                        </p:tav>
                                        <p:tav tm="100000">
                                          <p:val>
                                            <p:strVal val="ppt_x"/>
                                          </p:val>
                                        </p:tav>
                                      </p:tavLst>
                                    </p:anim>
                                    <p:anim calcmode="lin" valueType="num">
                                      <p:cBhvr additive="base">
                                        <p:cTn id="96" dur="500"/>
                                        <p:tgtEl>
                                          <p:spTgt spid="358417"/>
                                        </p:tgtEl>
                                        <p:attrNameLst>
                                          <p:attrName>ppt_y</p:attrName>
                                        </p:attrNameLst>
                                      </p:cBhvr>
                                      <p:tavLst>
                                        <p:tav tm="0">
                                          <p:val>
                                            <p:strVal val="ppt_y"/>
                                          </p:val>
                                        </p:tav>
                                        <p:tav tm="100000">
                                          <p:val>
                                            <p:strVal val="1+ppt_h/2"/>
                                          </p:val>
                                        </p:tav>
                                      </p:tavLst>
                                    </p:anim>
                                    <p:set>
                                      <p:cBhvr>
                                        <p:cTn id="97" dur="1" fill="hold">
                                          <p:stCondLst>
                                            <p:cond delay="499"/>
                                          </p:stCondLst>
                                        </p:cTn>
                                        <p:tgtEl>
                                          <p:spTgt spid="358417"/>
                                        </p:tgtEl>
                                        <p:attrNameLst>
                                          <p:attrName>style.visibility</p:attrName>
                                        </p:attrNameLst>
                                      </p:cBhvr>
                                      <p:to>
                                        <p:strVal val="hidden"/>
                                      </p:to>
                                    </p:set>
                                  </p:childTnLst>
                                </p:cTn>
                              </p:par>
                              <p:par>
                                <p:cTn id="98" presetID="2" presetClass="exit" presetSubtype="4" fill="hold" nodeType="withEffect">
                                  <p:stCondLst>
                                    <p:cond delay="0"/>
                                  </p:stCondLst>
                                  <p:childTnLst>
                                    <p:anim calcmode="lin" valueType="num">
                                      <p:cBhvr additive="base">
                                        <p:cTn id="99" dur="500"/>
                                        <p:tgtEl>
                                          <p:spTgt spid="358418"/>
                                        </p:tgtEl>
                                        <p:attrNameLst>
                                          <p:attrName>ppt_x</p:attrName>
                                        </p:attrNameLst>
                                      </p:cBhvr>
                                      <p:tavLst>
                                        <p:tav tm="0">
                                          <p:val>
                                            <p:strVal val="ppt_x"/>
                                          </p:val>
                                        </p:tav>
                                        <p:tav tm="100000">
                                          <p:val>
                                            <p:strVal val="ppt_x"/>
                                          </p:val>
                                        </p:tav>
                                      </p:tavLst>
                                    </p:anim>
                                    <p:anim calcmode="lin" valueType="num">
                                      <p:cBhvr additive="base">
                                        <p:cTn id="100" dur="500"/>
                                        <p:tgtEl>
                                          <p:spTgt spid="358418"/>
                                        </p:tgtEl>
                                        <p:attrNameLst>
                                          <p:attrName>ppt_y</p:attrName>
                                        </p:attrNameLst>
                                      </p:cBhvr>
                                      <p:tavLst>
                                        <p:tav tm="0">
                                          <p:val>
                                            <p:strVal val="ppt_y"/>
                                          </p:val>
                                        </p:tav>
                                        <p:tav tm="100000">
                                          <p:val>
                                            <p:strVal val="1+ppt_h/2"/>
                                          </p:val>
                                        </p:tav>
                                      </p:tavLst>
                                    </p:anim>
                                    <p:set>
                                      <p:cBhvr>
                                        <p:cTn id="101" dur="1" fill="hold">
                                          <p:stCondLst>
                                            <p:cond delay="499"/>
                                          </p:stCondLst>
                                        </p:cTn>
                                        <p:tgtEl>
                                          <p:spTgt spid="35841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4" presetClass="entr" presetSubtype="16" fill="hold" nodeType="clickEffect">
                                  <p:stCondLst>
                                    <p:cond delay="0"/>
                                  </p:stCondLst>
                                  <p:childTnLst>
                                    <p:set>
                                      <p:cBhvr>
                                        <p:cTn id="105" dur="1" fill="hold">
                                          <p:stCondLst>
                                            <p:cond delay="0"/>
                                          </p:stCondLst>
                                        </p:cTn>
                                        <p:tgtEl>
                                          <p:spTgt spid="3"/>
                                        </p:tgtEl>
                                        <p:attrNameLst>
                                          <p:attrName>style.visibility</p:attrName>
                                        </p:attrNameLst>
                                      </p:cBhvr>
                                      <p:to>
                                        <p:strVal val="visible"/>
                                      </p:to>
                                    </p:set>
                                    <p:animEffect transition="in" filter="box(in)">
                                      <p:cBhvr>
                                        <p:cTn id="106" dur="500"/>
                                        <p:tgtEl>
                                          <p:spTgt spid="3"/>
                                        </p:tgtEl>
                                      </p:cBhvr>
                                    </p:animEffect>
                                  </p:childTnLst>
                                </p:cTn>
                              </p:par>
                            </p:childTnLst>
                          </p:cTn>
                        </p:par>
                      </p:childTnLst>
                    </p:cTn>
                  </p:par>
                  <p:par>
                    <p:cTn id="107" fill="hold">
                      <p:stCondLst>
                        <p:cond delay="indefinite"/>
                      </p:stCondLst>
                      <p:childTnLst>
                        <p:par>
                          <p:cTn id="108" fill="hold">
                            <p:stCondLst>
                              <p:cond delay="0"/>
                            </p:stCondLst>
                            <p:childTnLst>
                              <p:par>
                                <p:cTn id="109" presetID="4" presetClass="entr" presetSubtype="16" fill="hold" nodeType="clickEffect">
                                  <p:stCondLst>
                                    <p:cond delay="0"/>
                                  </p:stCondLst>
                                  <p:childTnLst>
                                    <p:set>
                                      <p:cBhvr>
                                        <p:cTn id="110" dur="1" fill="hold">
                                          <p:stCondLst>
                                            <p:cond delay="0"/>
                                          </p:stCondLst>
                                        </p:cTn>
                                        <p:tgtEl>
                                          <p:spTgt spid="4"/>
                                        </p:tgtEl>
                                        <p:attrNameLst>
                                          <p:attrName>style.visibility</p:attrName>
                                        </p:attrNameLst>
                                      </p:cBhvr>
                                      <p:to>
                                        <p:strVal val="visible"/>
                                      </p:to>
                                    </p:set>
                                    <p:animEffect transition="in" filter="box(in)">
                                      <p:cBhvr>
                                        <p:cTn id="111" dur="500"/>
                                        <p:tgtEl>
                                          <p:spTgt spid="4"/>
                                        </p:tgtEl>
                                      </p:cBhvr>
                                    </p:animEffect>
                                  </p:childTnLst>
                                </p:cTn>
                              </p:par>
                            </p:childTnLst>
                          </p:cTn>
                        </p:par>
                      </p:childTnLst>
                    </p:cTn>
                  </p:par>
                  <p:par>
                    <p:cTn id="112" fill="hold">
                      <p:stCondLst>
                        <p:cond delay="indefinite"/>
                      </p:stCondLst>
                      <p:childTnLst>
                        <p:par>
                          <p:cTn id="113" fill="hold">
                            <p:stCondLst>
                              <p:cond delay="0"/>
                            </p:stCondLst>
                            <p:childTnLst>
                              <p:par>
                                <p:cTn id="114" presetID="4" presetClass="exit" presetSubtype="16" fill="hold" nodeType="clickEffect">
                                  <p:stCondLst>
                                    <p:cond delay="0"/>
                                  </p:stCondLst>
                                  <p:childTnLst>
                                    <p:animEffect transition="out" filter="box(in)">
                                      <p:cBhvr>
                                        <p:cTn id="115" dur="500"/>
                                        <p:tgtEl>
                                          <p:spTgt spid="3"/>
                                        </p:tgtEl>
                                      </p:cBhvr>
                                    </p:animEffect>
                                    <p:set>
                                      <p:cBhvr>
                                        <p:cTn id="116" dur="1" fill="hold">
                                          <p:stCondLst>
                                            <p:cond delay="499"/>
                                          </p:stCondLst>
                                        </p:cTn>
                                        <p:tgtEl>
                                          <p:spTgt spid="3"/>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4" presetClass="exit" presetSubtype="16" fill="hold" nodeType="clickEffect">
                                  <p:stCondLst>
                                    <p:cond delay="0"/>
                                  </p:stCondLst>
                                  <p:childTnLst>
                                    <p:animEffect transition="out" filter="box(in)">
                                      <p:cBhvr>
                                        <p:cTn id="120" dur="500"/>
                                        <p:tgtEl>
                                          <p:spTgt spid="3"/>
                                        </p:tgtEl>
                                      </p:cBhvr>
                                    </p:animEffect>
                                    <p:set>
                                      <p:cBhvr>
                                        <p:cTn id="121" dur="1" fill="hold">
                                          <p:stCondLst>
                                            <p:cond delay="499"/>
                                          </p:stCondLst>
                                        </p:cTn>
                                        <p:tgtEl>
                                          <p:spTgt spid="3"/>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4" presetClass="entr" presetSubtype="16" fill="hold" nodeType="click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box(in)">
                                      <p:cBhvr>
                                        <p:cTn id="1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4" grpId="0"/>
      <p:bldP spid="358404" grpId="1"/>
      <p:bldP spid="358405" grpId="0" animBg="1"/>
      <p:bldP spid="358405" grpId="1" animBg="1"/>
      <p:bldP spid="358406" grpId="0"/>
      <p:bldP spid="358406" grpId="1"/>
      <p:bldP spid="358407" grpId="0"/>
      <p:bldP spid="358407" grpId="1"/>
      <p:bldP spid="358408" grpId="0"/>
      <p:bldP spid="358408" grpId="1"/>
      <p:bldP spid="358409" grpId="0"/>
      <p:bldP spid="358409" grpId="1"/>
      <p:bldP spid="358410" grpId="0"/>
      <p:bldP spid="358410" grpId="1"/>
      <p:bldP spid="358411" grpId="0"/>
      <p:bldP spid="358411" grpId="1"/>
      <p:bldP spid="358412" grpId="0"/>
      <p:bldP spid="358412"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0" y="1428736"/>
            <a:ext cx="6626225" cy="4832092"/>
          </a:xfrm>
          <a:prstGeom prst="rect">
            <a:avLst/>
          </a:prstGeom>
          <a:noFill/>
          <a:ln w="9525">
            <a:noFill/>
            <a:miter lim="800000"/>
          </a:ln>
        </p:spPr>
        <p:txBody>
          <a:bodyPr>
            <a:spAutoFit/>
          </a:bodyPr>
          <a:lstStyle/>
          <a:p>
            <a:pPr marL="457200" indent="-457200">
              <a:spcBef>
                <a:spcPct val="0"/>
              </a:spcBef>
              <a:buClrTx/>
            </a:pPr>
            <a:r>
              <a:rPr lang="zh-CN" altLang="en-US" dirty="0" smtClean="0">
                <a:solidFill>
                  <a:srgbClr val="6699FF"/>
                </a:solidFill>
              </a:rPr>
              <a:t>（</a:t>
            </a:r>
            <a:r>
              <a:rPr lang="en-US" altLang="zh-CN" dirty="0" smtClean="0">
                <a:solidFill>
                  <a:srgbClr val="6699FF"/>
                </a:solidFill>
              </a:rPr>
              <a:t>4</a:t>
            </a:r>
            <a:r>
              <a:rPr lang="zh-CN" altLang="en-US" dirty="0" smtClean="0">
                <a:solidFill>
                  <a:srgbClr val="6699FF"/>
                </a:solidFill>
              </a:rPr>
              <a:t>）空闲盘块的分配</a:t>
            </a:r>
            <a:r>
              <a:rPr kumimoji="1" lang="zh-CN" altLang="en-US" dirty="0" smtClean="0">
                <a:latin typeface="Times New Roman" panose="02020603050405020304" pitchFamily="18" charset="0"/>
              </a:rPr>
              <a:t>针对</a:t>
            </a:r>
            <a:r>
              <a:rPr kumimoji="1" lang="zh-CN" altLang="en-US" dirty="0">
                <a:latin typeface="Times New Roman" panose="02020603050405020304" pitchFamily="18" charset="0"/>
              </a:rPr>
              <a:t>空闲盘块栈进行。</a:t>
            </a:r>
            <a:endParaRPr kumimoji="1" lang="zh-CN" altLang="en-US" dirty="0">
              <a:latin typeface="Times New Roman" panose="02020603050405020304" pitchFamily="18" charset="0"/>
            </a:endParaRPr>
          </a:p>
          <a:p>
            <a:pPr marL="457200" indent="-457200">
              <a:spcBef>
                <a:spcPct val="0"/>
              </a:spcBef>
              <a:buClrTx/>
            </a:pPr>
            <a:r>
              <a:rPr kumimoji="1" lang="zh-CN" altLang="en-US" dirty="0">
                <a:latin typeface="Times New Roman" panose="02020603050405020304" pitchFamily="18" charset="0"/>
              </a:rPr>
              <a:t>	</a:t>
            </a:r>
            <a:r>
              <a:rPr kumimoji="1" lang="en-US" altLang="zh-CN" dirty="0">
                <a:latin typeface="Times New Roman" panose="02020603050405020304" pitchFamily="18" charset="0"/>
              </a:rPr>
              <a:t>count=</a:t>
            </a:r>
            <a:r>
              <a:rPr kumimoji="1" lang="zh-CN" altLang="en-US" dirty="0">
                <a:latin typeface="Times New Roman" panose="02020603050405020304" pitchFamily="18" charset="0"/>
              </a:rPr>
              <a:t>当前组空闲盘块总数；</a:t>
            </a:r>
            <a:endParaRPr kumimoji="1" lang="zh-CN" altLang="en-US" dirty="0">
              <a:latin typeface="Times New Roman" panose="02020603050405020304" pitchFamily="18" charset="0"/>
            </a:endParaRPr>
          </a:p>
          <a:p>
            <a:pPr marL="457200" indent="-457200">
              <a:spcBef>
                <a:spcPct val="0"/>
              </a:spcBef>
              <a:buClrTx/>
            </a:pPr>
            <a:r>
              <a:rPr kumimoji="1" lang="zh-CN" altLang="en-US" dirty="0"/>
              <a:t>	</a:t>
            </a:r>
            <a:r>
              <a:rPr kumimoji="1" lang="en-US" altLang="zh-CN" dirty="0"/>
              <a:t>b:</a:t>
            </a:r>
            <a:r>
              <a:rPr kumimoji="1" lang="zh-CN" altLang="en-US" dirty="0"/>
              <a:t>回收块号；</a:t>
            </a:r>
            <a:r>
              <a:rPr kumimoji="1" lang="zh-CN" altLang="en-US" dirty="0">
                <a:solidFill>
                  <a:schemeClr val="tx2"/>
                </a:solidFill>
              </a:rPr>
              <a:t>（如回收</a:t>
            </a:r>
            <a:r>
              <a:rPr kumimoji="1" lang="en-US" altLang="zh-CN" dirty="0">
                <a:solidFill>
                  <a:schemeClr val="tx2"/>
                </a:solidFill>
              </a:rPr>
              <a:t>50</a:t>
            </a:r>
            <a:r>
              <a:rPr kumimoji="1" lang="zh-CN" altLang="en-US" dirty="0">
                <a:solidFill>
                  <a:schemeClr val="tx2"/>
                </a:solidFill>
              </a:rPr>
              <a:t>、</a:t>
            </a:r>
            <a:r>
              <a:rPr kumimoji="1" lang="en-US" altLang="zh-CN" dirty="0">
                <a:solidFill>
                  <a:schemeClr val="tx2"/>
                </a:solidFill>
              </a:rPr>
              <a:t>60</a:t>
            </a:r>
            <a:r>
              <a:rPr kumimoji="1" lang="zh-CN" altLang="en-US" dirty="0">
                <a:solidFill>
                  <a:schemeClr val="tx2"/>
                </a:solidFill>
              </a:rPr>
              <a:t>号块）</a:t>
            </a:r>
            <a:endParaRPr kumimoji="1" lang="zh-CN" altLang="en-US" dirty="0">
              <a:solidFill>
                <a:schemeClr val="tx2"/>
              </a:solidFill>
            </a:endParaRPr>
          </a:p>
          <a:p>
            <a:pPr marL="457200" indent="-457200">
              <a:spcBef>
                <a:spcPct val="0"/>
              </a:spcBef>
              <a:buClrTx/>
            </a:pPr>
            <a:r>
              <a:rPr kumimoji="1" lang="zh-CN" altLang="en-US" dirty="0"/>
              <a:t>	</a:t>
            </a:r>
            <a:r>
              <a:rPr kumimoji="1" lang="en-US" altLang="zh-CN" dirty="0"/>
              <a:t>if</a:t>
            </a:r>
            <a:r>
              <a:rPr kumimoji="1" lang="zh-CN" altLang="en-US" dirty="0"/>
              <a:t>（</a:t>
            </a:r>
            <a:r>
              <a:rPr kumimoji="1" lang="en-US" altLang="zh-CN" dirty="0"/>
              <a:t>count</a:t>
            </a:r>
            <a:r>
              <a:rPr kumimoji="1" lang="zh-CN" altLang="en-US" dirty="0"/>
              <a:t>＜</a:t>
            </a:r>
            <a:r>
              <a:rPr kumimoji="1" lang="en-US" altLang="zh-CN" dirty="0"/>
              <a:t>100) then</a:t>
            </a:r>
            <a:endParaRPr kumimoji="1" lang="en-US" altLang="zh-CN" dirty="0"/>
          </a:p>
          <a:p>
            <a:pPr marL="457200" indent="-457200">
              <a:spcBef>
                <a:spcPct val="0"/>
              </a:spcBef>
              <a:buClrTx/>
            </a:pPr>
            <a:r>
              <a:rPr kumimoji="1" lang="en-US" altLang="zh-CN" dirty="0"/>
              <a:t>		{   *</a:t>
            </a:r>
            <a:r>
              <a:rPr kumimoji="1" lang="en-US" altLang="zh-CN" dirty="0" err="1"/>
              <a:t>S_Free</a:t>
            </a:r>
            <a:r>
              <a:rPr kumimoji="1" lang="en-US" altLang="zh-CN" dirty="0"/>
              <a:t>=b;</a:t>
            </a:r>
            <a:endParaRPr kumimoji="1" lang="en-US" altLang="zh-CN" dirty="0"/>
          </a:p>
          <a:p>
            <a:pPr marL="457200" indent="-457200">
              <a:spcBef>
                <a:spcPct val="0"/>
              </a:spcBef>
              <a:buClrTx/>
            </a:pPr>
            <a:r>
              <a:rPr kumimoji="1" lang="en-US" altLang="zh-CN" dirty="0"/>
              <a:t>		    count++;</a:t>
            </a:r>
            <a:endParaRPr kumimoji="1" lang="en-US" altLang="zh-CN" dirty="0"/>
          </a:p>
          <a:p>
            <a:pPr marL="457200" indent="-457200">
              <a:spcBef>
                <a:spcPct val="0"/>
              </a:spcBef>
              <a:buClrTx/>
            </a:pPr>
            <a:r>
              <a:rPr kumimoji="1" lang="en-US" altLang="zh-CN" dirty="0"/>
              <a:t>		    </a:t>
            </a:r>
            <a:r>
              <a:rPr kumimoji="1" lang="en-US" altLang="zh-CN" dirty="0" err="1"/>
              <a:t>S_Free</a:t>
            </a:r>
            <a:r>
              <a:rPr kumimoji="1" lang="en-US" altLang="zh-CN" dirty="0"/>
              <a:t>++;</a:t>
            </a:r>
            <a:endParaRPr kumimoji="1" lang="en-US" altLang="zh-CN" dirty="0"/>
          </a:p>
          <a:p>
            <a:pPr marL="457200" indent="-457200">
              <a:spcBef>
                <a:spcPct val="0"/>
              </a:spcBef>
              <a:buClrTx/>
            </a:pPr>
            <a:r>
              <a:rPr kumimoji="1" lang="en-US" altLang="zh-CN" dirty="0"/>
              <a:t>		    return;   }</a:t>
            </a:r>
            <a:endParaRPr kumimoji="1" lang="en-US" altLang="zh-CN" dirty="0"/>
          </a:p>
          <a:p>
            <a:pPr marL="457200" indent="-457200">
              <a:spcBef>
                <a:spcPct val="0"/>
              </a:spcBef>
              <a:buClrTx/>
            </a:pPr>
            <a:r>
              <a:rPr kumimoji="1" lang="en-US" altLang="zh-CN" dirty="0"/>
              <a:t>		else if( count==100) then</a:t>
            </a:r>
            <a:endParaRPr kumimoji="1" lang="en-US" altLang="zh-CN" dirty="0"/>
          </a:p>
          <a:p>
            <a:pPr marL="457200" indent="-457200">
              <a:spcBef>
                <a:spcPct val="0"/>
              </a:spcBef>
              <a:buClrTx/>
            </a:pPr>
            <a:r>
              <a:rPr kumimoji="1" lang="en-US" altLang="zh-CN" dirty="0"/>
              <a:t>		{   </a:t>
            </a:r>
            <a:r>
              <a:rPr kumimoji="1" lang="zh-CN" altLang="en-US" dirty="0"/>
              <a:t>将空闲盘块栈内容写入</a:t>
            </a:r>
            <a:r>
              <a:rPr kumimoji="1" lang="en-US" altLang="zh-CN" dirty="0"/>
              <a:t>b</a:t>
            </a:r>
            <a:r>
              <a:rPr kumimoji="1" lang="zh-CN" altLang="en-US" dirty="0"/>
              <a:t>中；</a:t>
            </a:r>
            <a:endParaRPr kumimoji="1" lang="zh-CN" altLang="en-US" dirty="0"/>
          </a:p>
          <a:p>
            <a:pPr marL="457200" indent="-457200">
              <a:spcBef>
                <a:spcPct val="0"/>
              </a:spcBef>
              <a:buClrTx/>
            </a:pPr>
            <a:r>
              <a:rPr kumimoji="1" lang="zh-CN" altLang="en-US" dirty="0"/>
              <a:t>		    </a:t>
            </a:r>
            <a:r>
              <a:rPr kumimoji="1" lang="en-US" altLang="zh-CN" dirty="0"/>
              <a:t>count=1</a:t>
            </a:r>
            <a:r>
              <a:rPr kumimoji="1" lang="zh-CN" altLang="en-US" dirty="0"/>
              <a:t>；</a:t>
            </a:r>
            <a:endParaRPr kumimoji="1" lang="zh-CN" altLang="en-US" dirty="0"/>
          </a:p>
          <a:p>
            <a:pPr marL="457200" indent="-457200">
              <a:spcBef>
                <a:spcPct val="0"/>
              </a:spcBef>
              <a:buClrTx/>
            </a:pPr>
            <a:r>
              <a:rPr kumimoji="1" lang="zh-CN" altLang="en-US" dirty="0"/>
              <a:t>		    </a:t>
            </a:r>
            <a:r>
              <a:rPr kumimoji="1" lang="en-US" altLang="zh-CN" dirty="0" err="1" smtClean="0"/>
              <a:t>S_Free</a:t>
            </a:r>
            <a:r>
              <a:rPr kumimoji="1" lang="en-US" altLang="zh-CN" dirty="0" smtClean="0"/>
              <a:t>=0</a:t>
            </a:r>
            <a:r>
              <a:rPr kumimoji="1" lang="zh-CN" altLang="en-US" dirty="0"/>
              <a:t>；</a:t>
            </a:r>
            <a:endParaRPr kumimoji="1" lang="zh-CN" altLang="en-US" dirty="0"/>
          </a:p>
          <a:p>
            <a:pPr marL="457200" indent="-457200">
              <a:spcBef>
                <a:spcPct val="0"/>
              </a:spcBef>
              <a:buClrTx/>
            </a:pPr>
            <a:r>
              <a:rPr kumimoji="1" lang="zh-CN" altLang="en-US" dirty="0"/>
              <a:t>		    *</a:t>
            </a:r>
            <a:r>
              <a:rPr kumimoji="1" lang="en-US" altLang="zh-CN" dirty="0" err="1"/>
              <a:t>S_Free</a:t>
            </a:r>
            <a:r>
              <a:rPr kumimoji="1" lang="en-US" altLang="zh-CN" dirty="0"/>
              <a:t>=b;</a:t>
            </a:r>
            <a:endParaRPr kumimoji="1" lang="en-US" altLang="zh-CN" dirty="0"/>
          </a:p>
          <a:p>
            <a:pPr marL="457200" indent="-457200">
              <a:spcBef>
                <a:spcPct val="0"/>
              </a:spcBef>
              <a:buClrTx/>
            </a:pPr>
            <a:r>
              <a:rPr kumimoji="1" lang="en-US" altLang="zh-CN" dirty="0"/>
              <a:t>		    </a:t>
            </a:r>
            <a:r>
              <a:rPr kumimoji="1" lang="en-US" altLang="zh-CN" dirty="0" err="1"/>
              <a:t>S_Free</a:t>
            </a:r>
            <a:r>
              <a:rPr kumimoji="1" lang="en-US" altLang="zh-CN" dirty="0"/>
              <a:t>++;</a:t>
            </a:r>
            <a:endParaRPr kumimoji="1" lang="en-US" altLang="zh-CN" dirty="0"/>
          </a:p>
          <a:p>
            <a:pPr marL="457200" indent="-457200">
              <a:spcBef>
                <a:spcPct val="0"/>
              </a:spcBef>
              <a:buClrTx/>
            </a:pPr>
            <a:r>
              <a:rPr kumimoji="1" lang="en-US" altLang="zh-CN" dirty="0"/>
              <a:t>		    return;   }</a:t>
            </a:r>
            <a:endParaRPr kumimoji="1" lang="en-US" altLang="zh-CN" dirty="0"/>
          </a:p>
        </p:txBody>
      </p:sp>
      <p:grpSp>
        <p:nvGrpSpPr>
          <p:cNvPr id="2" name="Group 4"/>
          <p:cNvGrpSpPr/>
          <p:nvPr/>
        </p:nvGrpSpPr>
        <p:grpSpPr bwMode="auto">
          <a:xfrm>
            <a:off x="5070475" y="3500438"/>
            <a:ext cx="1230313" cy="457200"/>
            <a:chOff x="3693" y="1842"/>
            <a:chExt cx="775" cy="288"/>
          </a:xfrm>
        </p:grpSpPr>
        <p:sp>
          <p:nvSpPr>
            <p:cNvPr id="359429" name="Text Box 5"/>
            <p:cNvSpPr txBox="1">
              <a:spLocks noChangeArrowheads="1"/>
            </p:cNvSpPr>
            <p:nvPr/>
          </p:nvSpPr>
          <p:spPr bwMode="auto">
            <a:xfrm>
              <a:off x="3693" y="1842"/>
              <a:ext cx="775"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S_Free</a:t>
              </a:r>
              <a:endParaRPr lang="en-US" altLang="zh-CN">
                <a:latin typeface="Arial" panose="020B0604020202020204" pitchFamily="34" charset="0"/>
                <a:ea typeface="宋体" panose="02010600030101010101" pitchFamily="2" charset="-122"/>
              </a:endParaRPr>
            </a:p>
          </p:txBody>
        </p:sp>
        <p:sp>
          <p:nvSpPr>
            <p:cNvPr id="359430" name="Line 6"/>
            <p:cNvSpPr>
              <a:spLocks noChangeShapeType="1"/>
            </p:cNvSpPr>
            <p:nvPr/>
          </p:nvSpPr>
          <p:spPr bwMode="auto">
            <a:xfrm>
              <a:off x="3738" y="2114"/>
              <a:ext cx="693"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grpSp>
      <p:grpSp>
        <p:nvGrpSpPr>
          <p:cNvPr id="3" name="Group 7"/>
          <p:cNvGrpSpPr/>
          <p:nvPr/>
        </p:nvGrpSpPr>
        <p:grpSpPr bwMode="auto">
          <a:xfrm>
            <a:off x="5940425" y="1603375"/>
            <a:ext cx="1800225" cy="4057650"/>
            <a:chOff x="4286" y="618"/>
            <a:chExt cx="1134" cy="2556"/>
          </a:xfrm>
        </p:grpSpPr>
        <p:sp>
          <p:nvSpPr>
            <p:cNvPr id="359432" name="Rectangle 8"/>
            <p:cNvSpPr>
              <a:spLocks noChangeArrowheads="1"/>
            </p:cNvSpPr>
            <p:nvPr/>
          </p:nvSpPr>
          <p:spPr bwMode="auto">
            <a:xfrm>
              <a:off x="4517" y="618"/>
              <a:ext cx="772" cy="2132"/>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59433" name="Text Box 9"/>
            <p:cNvSpPr txBox="1">
              <a:spLocks noChangeArrowheads="1"/>
            </p:cNvSpPr>
            <p:nvPr/>
          </p:nvSpPr>
          <p:spPr bwMode="auto">
            <a:xfrm>
              <a:off x="4563" y="618"/>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 99</a:t>
              </a:r>
              <a:endParaRPr lang="en-US" altLang="zh-CN">
                <a:latin typeface="Arial" panose="020B0604020202020204" pitchFamily="34" charset="0"/>
                <a:ea typeface="宋体" panose="02010600030101010101" pitchFamily="2" charset="-122"/>
              </a:endParaRPr>
            </a:p>
          </p:txBody>
        </p:sp>
        <p:sp>
          <p:nvSpPr>
            <p:cNvPr id="359434" name="Text Box 10"/>
            <p:cNvSpPr txBox="1">
              <a:spLocks noChangeArrowheads="1"/>
            </p:cNvSpPr>
            <p:nvPr/>
          </p:nvSpPr>
          <p:spPr bwMode="auto">
            <a:xfrm>
              <a:off x="4594" y="844"/>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200</a:t>
              </a:r>
              <a:endParaRPr lang="en-US" altLang="zh-CN">
                <a:latin typeface="Arial" panose="020B0604020202020204" pitchFamily="34" charset="0"/>
                <a:ea typeface="宋体" panose="02010600030101010101" pitchFamily="2" charset="-122"/>
              </a:endParaRPr>
            </a:p>
          </p:txBody>
        </p:sp>
        <p:sp>
          <p:nvSpPr>
            <p:cNvPr id="359435" name="Line 11"/>
            <p:cNvSpPr>
              <a:spLocks noChangeShapeType="1"/>
            </p:cNvSpPr>
            <p:nvPr/>
          </p:nvSpPr>
          <p:spPr bwMode="auto">
            <a:xfrm>
              <a:off x="4518" y="885"/>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9436" name="Line 12"/>
            <p:cNvSpPr>
              <a:spLocks noChangeShapeType="1"/>
            </p:cNvSpPr>
            <p:nvPr/>
          </p:nvSpPr>
          <p:spPr bwMode="auto">
            <a:xfrm>
              <a:off x="4517" y="2024"/>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9437" name="Line 13"/>
            <p:cNvSpPr>
              <a:spLocks noChangeShapeType="1"/>
            </p:cNvSpPr>
            <p:nvPr/>
          </p:nvSpPr>
          <p:spPr bwMode="auto">
            <a:xfrm>
              <a:off x="4517" y="2251"/>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9438" name="Text Box 14"/>
            <p:cNvSpPr txBox="1">
              <a:spLocks noChangeArrowheads="1"/>
            </p:cNvSpPr>
            <p:nvPr/>
          </p:nvSpPr>
          <p:spPr bwMode="auto">
            <a:xfrm>
              <a:off x="4653" y="1389"/>
              <a:ext cx="59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359439" name="Text Box 15"/>
            <p:cNvSpPr txBox="1">
              <a:spLocks noChangeArrowheads="1"/>
            </p:cNvSpPr>
            <p:nvPr/>
          </p:nvSpPr>
          <p:spPr bwMode="auto">
            <a:xfrm>
              <a:off x="4581" y="1055"/>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199</a:t>
              </a:r>
              <a:endParaRPr lang="en-US" altLang="zh-CN">
                <a:latin typeface="Arial" panose="020B0604020202020204" pitchFamily="34" charset="0"/>
                <a:ea typeface="宋体" panose="02010600030101010101" pitchFamily="2" charset="-122"/>
              </a:endParaRPr>
            </a:p>
          </p:txBody>
        </p:sp>
        <p:sp>
          <p:nvSpPr>
            <p:cNvPr id="359440" name="Text Box 16"/>
            <p:cNvSpPr txBox="1">
              <a:spLocks noChangeArrowheads="1"/>
            </p:cNvSpPr>
            <p:nvPr/>
          </p:nvSpPr>
          <p:spPr bwMode="auto">
            <a:xfrm>
              <a:off x="4581" y="1253"/>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198</a:t>
              </a:r>
              <a:endParaRPr lang="en-US" altLang="zh-CN">
                <a:latin typeface="Arial" panose="020B0604020202020204" pitchFamily="34" charset="0"/>
                <a:ea typeface="宋体" panose="02010600030101010101" pitchFamily="2" charset="-122"/>
              </a:endParaRPr>
            </a:p>
          </p:txBody>
        </p:sp>
        <p:sp>
          <p:nvSpPr>
            <p:cNvPr id="359441" name="Text Box 17"/>
            <p:cNvSpPr txBox="1">
              <a:spLocks noChangeArrowheads="1"/>
            </p:cNvSpPr>
            <p:nvPr/>
          </p:nvSpPr>
          <p:spPr bwMode="auto">
            <a:xfrm>
              <a:off x="4626" y="1781"/>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102</a:t>
              </a:r>
              <a:endParaRPr lang="en-US" altLang="zh-CN">
                <a:latin typeface="Arial" panose="020B0604020202020204" pitchFamily="34" charset="0"/>
                <a:ea typeface="宋体" panose="02010600030101010101" pitchFamily="2" charset="-122"/>
              </a:endParaRPr>
            </a:p>
          </p:txBody>
        </p:sp>
        <p:sp>
          <p:nvSpPr>
            <p:cNvPr id="359442" name="Text Box 18"/>
            <p:cNvSpPr txBox="1">
              <a:spLocks noChangeArrowheads="1"/>
            </p:cNvSpPr>
            <p:nvPr/>
          </p:nvSpPr>
          <p:spPr bwMode="auto">
            <a:xfrm>
              <a:off x="4286" y="2886"/>
              <a:ext cx="1134"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latin typeface="Arial" panose="020B0604020202020204" pitchFamily="34" charset="0"/>
                  <a:ea typeface="宋体" panose="02010600030101010101" pitchFamily="2" charset="-122"/>
                </a:rPr>
                <a:t>空闲盘块栈</a:t>
              </a:r>
              <a:endParaRPr lang="zh-CN" altLang="en-US">
                <a:latin typeface="Arial" panose="020B0604020202020204" pitchFamily="34" charset="0"/>
                <a:ea typeface="宋体" panose="02010600030101010101" pitchFamily="2" charset="-122"/>
              </a:endParaRPr>
            </a:p>
          </p:txBody>
        </p:sp>
        <p:sp>
          <p:nvSpPr>
            <p:cNvPr id="359443" name="Line 19"/>
            <p:cNvSpPr>
              <a:spLocks noChangeShapeType="1"/>
            </p:cNvSpPr>
            <p:nvPr/>
          </p:nvSpPr>
          <p:spPr bwMode="auto">
            <a:xfrm>
              <a:off x="4530" y="2250"/>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9444" name="Text Box 20"/>
            <p:cNvSpPr txBox="1">
              <a:spLocks noChangeArrowheads="1"/>
            </p:cNvSpPr>
            <p:nvPr/>
          </p:nvSpPr>
          <p:spPr bwMode="auto">
            <a:xfrm>
              <a:off x="4666" y="1389"/>
              <a:ext cx="59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grpSp>
      <p:sp>
        <p:nvSpPr>
          <p:cNvPr id="359445" name="Text Box 21"/>
          <p:cNvSpPr txBox="1">
            <a:spLocks noChangeArrowheads="1"/>
          </p:cNvSpPr>
          <p:nvPr/>
        </p:nvSpPr>
        <p:spPr bwMode="auto">
          <a:xfrm>
            <a:off x="6588125" y="3763963"/>
            <a:ext cx="9794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solidFill>
                  <a:schemeClr val="accent1"/>
                </a:solidFill>
                <a:latin typeface="Arial" panose="020B0604020202020204" pitchFamily="34" charset="0"/>
                <a:ea typeface="宋体" panose="02010600030101010101" pitchFamily="2" charset="-122"/>
              </a:rPr>
              <a:t>50</a:t>
            </a:r>
            <a:endParaRPr lang="en-US" altLang="zh-CN">
              <a:solidFill>
                <a:schemeClr val="accent1"/>
              </a:solidFill>
              <a:latin typeface="Arial" panose="020B0604020202020204" pitchFamily="34" charset="0"/>
              <a:ea typeface="宋体" panose="02010600030101010101" pitchFamily="2" charset="-122"/>
            </a:endParaRPr>
          </a:p>
        </p:txBody>
      </p:sp>
      <p:sp>
        <p:nvSpPr>
          <p:cNvPr id="359446" name="Text Box 22"/>
          <p:cNvSpPr txBox="1">
            <a:spLocks noChangeArrowheads="1"/>
          </p:cNvSpPr>
          <p:nvPr/>
        </p:nvSpPr>
        <p:spPr bwMode="auto">
          <a:xfrm>
            <a:off x="6300788" y="1577975"/>
            <a:ext cx="1223962" cy="457200"/>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spAutoFit/>
          </a:bodyPr>
          <a:lstStyle/>
          <a:p>
            <a:pPr>
              <a:defRPr/>
            </a:pPr>
            <a:r>
              <a:rPr lang="en-US" altLang="zh-CN">
                <a:solidFill>
                  <a:schemeClr val="accent1"/>
                </a:solidFill>
                <a:latin typeface="Arial" panose="020B0604020202020204" pitchFamily="34" charset="0"/>
                <a:ea typeface="宋体" panose="02010600030101010101" pitchFamily="2" charset="-122"/>
              </a:rPr>
              <a:t> 100</a:t>
            </a:r>
            <a:endParaRPr lang="en-US" altLang="zh-CN">
              <a:solidFill>
                <a:schemeClr val="accent1"/>
              </a:solidFill>
              <a:latin typeface="Arial" panose="020B0604020202020204" pitchFamily="34" charset="0"/>
              <a:ea typeface="宋体" panose="02010600030101010101" pitchFamily="2" charset="-122"/>
            </a:endParaRPr>
          </a:p>
        </p:txBody>
      </p:sp>
      <p:grpSp>
        <p:nvGrpSpPr>
          <p:cNvPr id="4" name="Group 23"/>
          <p:cNvGrpSpPr/>
          <p:nvPr/>
        </p:nvGrpSpPr>
        <p:grpSpPr bwMode="auto">
          <a:xfrm>
            <a:off x="7696200" y="1628775"/>
            <a:ext cx="1555750" cy="4032250"/>
            <a:chOff x="3288" y="618"/>
            <a:chExt cx="980" cy="2540"/>
          </a:xfrm>
        </p:grpSpPr>
        <p:sp>
          <p:nvSpPr>
            <p:cNvPr id="359448" name="Text Box 24"/>
            <p:cNvSpPr txBox="1">
              <a:spLocks noChangeArrowheads="1"/>
            </p:cNvSpPr>
            <p:nvPr/>
          </p:nvSpPr>
          <p:spPr bwMode="auto">
            <a:xfrm>
              <a:off x="3343" y="2870"/>
              <a:ext cx="925"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solidFill>
                    <a:schemeClr val="tx2"/>
                  </a:solidFill>
                  <a:latin typeface="Arial" panose="020B0604020202020204" pitchFamily="34" charset="0"/>
                  <a:ea typeface="宋体" panose="02010600030101010101" pitchFamily="2" charset="-122"/>
                </a:rPr>
                <a:t>60</a:t>
              </a:r>
              <a:r>
                <a:rPr lang="zh-CN" altLang="en-US">
                  <a:solidFill>
                    <a:schemeClr val="tx2"/>
                  </a:solidFill>
                  <a:latin typeface="Arial" panose="020B0604020202020204" pitchFamily="34" charset="0"/>
                  <a:ea typeface="宋体" panose="02010600030101010101" pitchFamily="2" charset="-122"/>
                </a:rPr>
                <a:t>号块</a:t>
              </a:r>
              <a:endParaRPr lang="zh-CN" altLang="en-US">
                <a:solidFill>
                  <a:schemeClr val="tx2"/>
                </a:solidFill>
                <a:latin typeface="Arial" panose="020B0604020202020204" pitchFamily="34" charset="0"/>
                <a:ea typeface="宋体" panose="02010600030101010101" pitchFamily="2" charset="-122"/>
              </a:endParaRPr>
            </a:p>
          </p:txBody>
        </p:sp>
        <p:sp>
          <p:nvSpPr>
            <p:cNvPr id="359449" name="Rectangle 25"/>
            <p:cNvSpPr>
              <a:spLocks noChangeArrowheads="1"/>
            </p:cNvSpPr>
            <p:nvPr/>
          </p:nvSpPr>
          <p:spPr bwMode="auto">
            <a:xfrm>
              <a:off x="3288" y="618"/>
              <a:ext cx="772" cy="2132"/>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59450" name="Text Box 26"/>
            <p:cNvSpPr txBox="1">
              <a:spLocks noChangeArrowheads="1"/>
            </p:cNvSpPr>
            <p:nvPr/>
          </p:nvSpPr>
          <p:spPr bwMode="auto">
            <a:xfrm>
              <a:off x="3316" y="618"/>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 100</a:t>
              </a:r>
              <a:endParaRPr lang="en-US" altLang="zh-CN">
                <a:latin typeface="Arial" panose="020B0604020202020204" pitchFamily="34" charset="0"/>
                <a:ea typeface="宋体" panose="02010600030101010101" pitchFamily="2" charset="-122"/>
              </a:endParaRPr>
            </a:p>
          </p:txBody>
        </p:sp>
        <p:sp>
          <p:nvSpPr>
            <p:cNvPr id="359451" name="Text Box 27"/>
            <p:cNvSpPr txBox="1">
              <a:spLocks noChangeArrowheads="1"/>
            </p:cNvSpPr>
            <p:nvPr/>
          </p:nvSpPr>
          <p:spPr bwMode="auto">
            <a:xfrm>
              <a:off x="3365" y="844"/>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200</a:t>
              </a:r>
              <a:endParaRPr lang="en-US" altLang="zh-CN">
                <a:latin typeface="Arial" panose="020B0604020202020204" pitchFamily="34" charset="0"/>
                <a:ea typeface="宋体" panose="02010600030101010101" pitchFamily="2" charset="-122"/>
              </a:endParaRPr>
            </a:p>
          </p:txBody>
        </p:sp>
        <p:sp>
          <p:nvSpPr>
            <p:cNvPr id="359452" name="Line 28"/>
            <p:cNvSpPr>
              <a:spLocks noChangeShapeType="1"/>
            </p:cNvSpPr>
            <p:nvPr/>
          </p:nvSpPr>
          <p:spPr bwMode="auto">
            <a:xfrm>
              <a:off x="3289" y="885"/>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9453" name="Line 29"/>
            <p:cNvSpPr>
              <a:spLocks noChangeShapeType="1"/>
            </p:cNvSpPr>
            <p:nvPr/>
          </p:nvSpPr>
          <p:spPr bwMode="auto">
            <a:xfrm>
              <a:off x="3288" y="2250"/>
              <a:ext cx="77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9454" name="Text Box 30"/>
            <p:cNvSpPr txBox="1">
              <a:spLocks noChangeArrowheads="1"/>
            </p:cNvSpPr>
            <p:nvPr/>
          </p:nvSpPr>
          <p:spPr bwMode="auto">
            <a:xfrm>
              <a:off x="3424" y="1389"/>
              <a:ext cx="59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359455" name="Text Box 31"/>
            <p:cNvSpPr txBox="1">
              <a:spLocks noChangeArrowheads="1"/>
            </p:cNvSpPr>
            <p:nvPr/>
          </p:nvSpPr>
          <p:spPr bwMode="auto">
            <a:xfrm>
              <a:off x="3352" y="1055"/>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199</a:t>
              </a:r>
              <a:endParaRPr lang="en-US" altLang="zh-CN">
                <a:latin typeface="Arial" panose="020B0604020202020204" pitchFamily="34" charset="0"/>
                <a:ea typeface="宋体" panose="02010600030101010101" pitchFamily="2" charset="-122"/>
              </a:endParaRPr>
            </a:p>
          </p:txBody>
        </p:sp>
        <p:sp>
          <p:nvSpPr>
            <p:cNvPr id="359456" name="Text Box 32"/>
            <p:cNvSpPr txBox="1">
              <a:spLocks noChangeArrowheads="1"/>
            </p:cNvSpPr>
            <p:nvPr/>
          </p:nvSpPr>
          <p:spPr bwMode="auto">
            <a:xfrm>
              <a:off x="3352" y="1253"/>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198</a:t>
              </a:r>
              <a:endParaRPr lang="en-US" altLang="zh-CN">
                <a:latin typeface="Arial" panose="020B0604020202020204" pitchFamily="34" charset="0"/>
                <a:ea typeface="宋体" panose="02010600030101010101" pitchFamily="2" charset="-122"/>
              </a:endParaRPr>
            </a:p>
          </p:txBody>
        </p:sp>
        <p:sp>
          <p:nvSpPr>
            <p:cNvPr id="359457" name="Text Box 33"/>
            <p:cNvSpPr txBox="1">
              <a:spLocks noChangeArrowheads="1"/>
            </p:cNvSpPr>
            <p:nvPr/>
          </p:nvSpPr>
          <p:spPr bwMode="auto">
            <a:xfrm>
              <a:off x="3397" y="1781"/>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102</a:t>
              </a:r>
              <a:endParaRPr lang="en-US" altLang="zh-CN">
                <a:latin typeface="Arial" panose="020B0604020202020204" pitchFamily="34" charset="0"/>
                <a:ea typeface="宋体" panose="02010600030101010101" pitchFamily="2" charset="-122"/>
              </a:endParaRPr>
            </a:p>
          </p:txBody>
        </p:sp>
        <p:sp>
          <p:nvSpPr>
            <p:cNvPr id="359458" name="Text Box 34"/>
            <p:cNvSpPr txBox="1">
              <a:spLocks noChangeArrowheads="1"/>
            </p:cNvSpPr>
            <p:nvPr/>
          </p:nvSpPr>
          <p:spPr bwMode="auto">
            <a:xfrm>
              <a:off x="3424" y="1978"/>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50</a:t>
              </a:r>
              <a:endParaRPr lang="en-US" altLang="zh-CN">
                <a:latin typeface="Arial" panose="020B0604020202020204" pitchFamily="34" charset="0"/>
                <a:ea typeface="宋体" panose="02010600030101010101" pitchFamily="2" charset="-122"/>
              </a:endParaRPr>
            </a:p>
          </p:txBody>
        </p:sp>
      </p:grpSp>
      <p:grpSp>
        <p:nvGrpSpPr>
          <p:cNvPr id="5" name="Group 35"/>
          <p:cNvGrpSpPr/>
          <p:nvPr/>
        </p:nvGrpSpPr>
        <p:grpSpPr bwMode="auto">
          <a:xfrm>
            <a:off x="5192713" y="1628775"/>
            <a:ext cx="2692400" cy="3984625"/>
            <a:chOff x="158" y="1026"/>
            <a:chExt cx="1696" cy="2510"/>
          </a:xfrm>
        </p:grpSpPr>
        <p:sp>
          <p:nvSpPr>
            <p:cNvPr id="359460" name="Text Box 36"/>
            <p:cNvSpPr txBox="1">
              <a:spLocks noChangeArrowheads="1"/>
            </p:cNvSpPr>
            <p:nvPr/>
          </p:nvSpPr>
          <p:spPr bwMode="auto">
            <a:xfrm>
              <a:off x="720" y="3248"/>
              <a:ext cx="1134"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latin typeface="Arial" panose="020B0604020202020204" pitchFamily="34" charset="0"/>
                  <a:ea typeface="宋体" panose="02010600030101010101" pitchFamily="2" charset="-122"/>
                </a:rPr>
                <a:t>空闲盘块栈</a:t>
              </a:r>
              <a:endParaRPr lang="zh-CN" altLang="en-US">
                <a:latin typeface="Arial" panose="020B0604020202020204" pitchFamily="34" charset="0"/>
                <a:ea typeface="宋体" panose="02010600030101010101" pitchFamily="2" charset="-122"/>
              </a:endParaRPr>
            </a:p>
          </p:txBody>
        </p:sp>
        <p:sp>
          <p:nvSpPr>
            <p:cNvPr id="359461" name="Rectangle 37"/>
            <p:cNvSpPr>
              <a:spLocks noChangeArrowheads="1"/>
            </p:cNvSpPr>
            <p:nvPr/>
          </p:nvSpPr>
          <p:spPr bwMode="auto">
            <a:xfrm>
              <a:off x="930" y="1026"/>
              <a:ext cx="635" cy="2132"/>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59462" name="Text Box 38"/>
            <p:cNvSpPr txBox="1">
              <a:spLocks noChangeArrowheads="1"/>
            </p:cNvSpPr>
            <p:nvPr/>
          </p:nvSpPr>
          <p:spPr bwMode="auto">
            <a:xfrm>
              <a:off x="993" y="1026"/>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 1</a:t>
              </a:r>
              <a:endParaRPr lang="en-US" altLang="zh-CN">
                <a:latin typeface="Arial" panose="020B0604020202020204" pitchFamily="34" charset="0"/>
                <a:ea typeface="宋体" panose="02010600030101010101" pitchFamily="2" charset="-122"/>
              </a:endParaRPr>
            </a:p>
          </p:txBody>
        </p:sp>
        <p:sp>
          <p:nvSpPr>
            <p:cNvPr id="359463" name="Text Box 39"/>
            <p:cNvSpPr txBox="1">
              <a:spLocks noChangeArrowheads="1"/>
            </p:cNvSpPr>
            <p:nvPr/>
          </p:nvSpPr>
          <p:spPr bwMode="auto">
            <a:xfrm>
              <a:off x="1024" y="1252"/>
              <a:ext cx="617"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60</a:t>
              </a:r>
              <a:endParaRPr lang="en-US" altLang="zh-CN">
                <a:latin typeface="Arial" panose="020B0604020202020204" pitchFamily="34" charset="0"/>
                <a:ea typeface="宋体" panose="02010600030101010101" pitchFamily="2" charset="-122"/>
              </a:endParaRPr>
            </a:p>
          </p:txBody>
        </p:sp>
        <p:sp>
          <p:nvSpPr>
            <p:cNvPr id="359464" name="Line 40"/>
            <p:cNvSpPr>
              <a:spLocks noChangeShapeType="1"/>
            </p:cNvSpPr>
            <p:nvPr/>
          </p:nvSpPr>
          <p:spPr bwMode="auto">
            <a:xfrm>
              <a:off x="948" y="1293"/>
              <a:ext cx="616" cy="5"/>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9465" name="Text Box 41"/>
            <p:cNvSpPr txBox="1">
              <a:spLocks noChangeArrowheads="1"/>
            </p:cNvSpPr>
            <p:nvPr/>
          </p:nvSpPr>
          <p:spPr bwMode="auto">
            <a:xfrm>
              <a:off x="158" y="1388"/>
              <a:ext cx="925"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latin typeface="Arial" panose="020B0604020202020204" pitchFamily="34" charset="0"/>
                  <a:ea typeface="宋体" panose="02010600030101010101" pitchFamily="2" charset="-122"/>
                </a:rPr>
                <a:t>S_Free</a:t>
              </a:r>
              <a:endParaRPr lang="en-US" altLang="zh-CN">
                <a:latin typeface="Arial" panose="020B0604020202020204" pitchFamily="34" charset="0"/>
                <a:ea typeface="宋体" panose="02010600030101010101" pitchFamily="2" charset="-122"/>
              </a:endParaRPr>
            </a:p>
          </p:txBody>
        </p:sp>
        <p:sp>
          <p:nvSpPr>
            <p:cNvPr id="359466" name="Line 42"/>
            <p:cNvSpPr>
              <a:spLocks noChangeShapeType="1"/>
            </p:cNvSpPr>
            <p:nvPr/>
          </p:nvSpPr>
          <p:spPr bwMode="auto">
            <a:xfrm>
              <a:off x="249" y="1660"/>
              <a:ext cx="693"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9467" name="Line 43"/>
            <p:cNvSpPr>
              <a:spLocks noChangeShapeType="1"/>
            </p:cNvSpPr>
            <p:nvPr/>
          </p:nvSpPr>
          <p:spPr bwMode="auto">
            <a:xfrm>
              <a:off x="929" y="1525"/>
              <a:ext cx="635"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sp>
          <p:nvSpPr>
            <p:cNvPr id="359468" name="Line 44"/>
            <p:cNvSpPr>
              <a:spLocks noChangeShapeType="1"/>
            </p:cNvSpPr>
            <p:nvPr/>
          </p:nvSpPr>
          <p:spPr bwMode="auto">
            <a:xfrm>
              <a:off x="929" y="1751"/>
              <a:ext cx="635"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latin typeface="Arial" panose="020B0604020202020204" pitchFamily="34" charset="0"/>
                <a:ea typeface="宋体" panose="02010600030101010101" pitchFamily="2" charset="-122"/>
              </a:endParaRPr>
            </a:p>
          </p:txBody>
        </p:sp>
      </p:grpSp>
      <p:sp>
        <p:nvSpPr>
          <p:cNvPr id="45" name="Rectangle 37"/>
          <p:cNvSpPr>
            <a:spLocks noChangeArrowheads="1"/>
          </p:cNvSpPr>
          <p:nvPr/>
        </p:nvSpPr>
        <p:spPr bwMode="auto">
          <a:xfrm>
            <a:off x="1714480" y="214290"/>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46" name="矩形 45"/>
          <p:cNvSpPr/>
          <p:nvPr/>
        </p:nvSpPr>
        <p:spPr>
          <a:xfrm>
            <a:off x="142844" y="785794"/>
            <a:ext cx="3714776" cy="535531"/>
          </a:xfrm>
          <a:prstGeom prst="rect">
            <a:avLst/>
          </a:prstGeom>
        </p:spPr>
        <p:txBody>
          <a:bodyPr wrap="square">
            <a:spAutoFit/>
          </a:bodyPr>
          <a:lstStyle/>
          <a:p>
            <a:pPr marL="457200" indent="-457200" eaLnBrk="1" hangingPunct="1">
              <a:lnSpc>
                <a:spcPct val="120000"/>
              </a:lnSpc>
              <a:spcBef>
                <a:spcPct val="0"/>
              </a:spcBef>
              <a:buAutoNum type="arabicPeriod" startAt="4"/>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成组链接法</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par>
                                <p:cTn id="8" presetID="4"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ox(i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59445"/>
                                        </p:tgtEl>
                                        <p:attrNameLst>
                                          <p:attrName>style.visibility</p:attrName>
                                        </p:attrNameLst>
                                      </p:cBhvr>
                                      <p:to>
                                        <p:strVal val="visible"/>
                                      </p:to>
                                    </p:set>
                                    <p:animEffect transition="in" filter="box(in)">
                                      <p:cBhvr>
                                        <p:cTn id="15" dur="500"/>
                                        <p:tgtEl>
                                          <p:spTgt spid="359445"/>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59446"/>
                                        </p:tgtEl>
                                        <p:attrNameLst>
                                          <p:attrName>style.visibility</p:attrName>
                                        </p:attrNameLst>
                                      </p:cBhvr>
                                      <p:to>
                                        <p:strVal val="visible"/>
                                      </p:to>
                                    </p:set>
                                    <p:animEffect transition="in" filter="box(in)">
                                      <p:cBhvr>
                                        <p:cTn id="20" dur="500"/>
                                        <p:tgtEl>
                                          <p:spTgt spid="35944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1.38889E-6 0 L 0.00434 0.07176 " pathEditMode="relative" rAng="0" ptsTypes="AA">
                                      <p:cBhvr>
                                        <p:cTn id="24" dur="2000" fill="hold"/>
                                        <p:tgtEl>
                                          <p:spTgt spid="2"/>
                                        </p:tgtEl>
                                        <p:attrNameLst>
                                          <p:attrName>ppt_x</p:attrName>
                                          <p:attrName>ppt_y</p:attrName>
                                        </p:attrNameLst>
                                      </p:cBhvr>
                                      <p:rCtr x="200" y="3600"/>
                                    </p:animMotion>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ox(in)">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xit" presetSubtype="16" fill="hold" nodeType="clickEffect">
                                  <p:stCondLst>
                                    <p:cond delay="0"/>
                                  </p:stCondLst>
                                  <p:childTnLst>
                                    <p:animEffect transition="out" filter="box(in)">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par>
                                <p:cTn id="35" presetID="4" presetClass="exit" presetSubtype="16" fill="hold" nodeType="withEffect">
                                  <p:stCondLst>
                                    <p:cond delay="0"/>
                                  </p:stCondLst>
                                  <p:childTnLst>
                                    <p:animEffect transition="out" filter="box(in)">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4" presetClass="exit" presetSubtype="16" fill="hold" grpId="1" nodeType="withEffect">
                                  <p:stCondLst>
                                    <p:cond delay="0"/>
                                  </p:stCondLst>
                                  <p:childTnLst>
                                    <p:animEffect transition="out" filter="box(in)">
                                      <p:cBhvr>
                                        <p:cTn id="39" dur="500"/>
                                        <p:tgtEl>
                                          <p:spTgt spid="359445"/>
                                        </p:tgtEl>
                                      </p:cBhvr>
                                    </p:animEffect>
                                    <p:set>
                                      <p:cBhvr>
                                        <p:cTn id="40" dur="1" fill="hold">
                                          <p:stCondLst>
                                            <p:cond delay="499"/>
                                          </p:stCondLst>
                                        </p:cTn>
                                        <p:tgtEl>
                                          <p:spTgt spid="359445"/>
                                        </p:tgtEl>
                                        <p:attrNameLst>
                                          <p:attrName>style.visibility</p:attrName>
                                        </p:attrNameLst>
                                      </p:cBhvr>
                                      <p:to>
                                        <p:strVal val="hidden"/>
                                      </p:to>
                                    </p:set>
                                  </p:childTnLst>
                                </p:cTn>
                              </p:par>
                              <p:par>
                                <p:cTn id="41" presetID="4" presetClass="exit" presetSubtype="16" fill="hold" grpId="1" nodeType="withEffect">
                                  <p:stCondLst>
                                    <p:cond delay="0"/>
                                  </p:stCondLst>
                                  <p:childTnLst>
                                    <p:animEffect transition="out" filter="box(in)">
                                      <p:cBhvr>
                                        <p:cTn id="42" dur="500"/>
                                        <p:tgtEl>
                                          <p:spTgt spid="359446"/>
                                        </p:tgtEl>
                                      </p:cBhvr>
                                    </p:animEffect>
                                    <p:set>
                                      <p:cBhvr>
                                        <p:cTn id="43" dur="1" fill="hold">
                                          <p:stCondLst>
                                            <p:cond delay="499"/>
                                          </p:stCondLst>
                                        </p:cTn>
                                        <p:tgtEl>
                                          <p:spTgt spid="35944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ox(in)">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45" grpId="0"/>
      <p:bldP spid="359445" grpId="1"/>
      <p:bldP spid="359446" grpId="0" animBg="1"/>
      <p:bldP spid="359446"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body" idx="1"/>
          </p:nvPr>
        </p:nvSpPr>
        <p:spPr>
          <a:xfrm>
            <a:off x="323850" y="404813"/>
            <a:ext cx="4105275" cy="6070600"/>
          </a:xfrm>
        </p:spPr>
        <p:txBody>
          <a:bodyPr/>
          <a:lstStyle/>
          <a:p>
            <a:pPr>
              <a:buFontTx/>
              <a:buNone/>
            </a:pPr>
            <a:r>
              <a:rPr lang="zh-CN" altLang="en-US" sz="2800" b="1" dirty="0" smtClean="0">
                <a:solidFill>
                  <a:srgbClr val="FF0000"/>
                </a:solidFill>
              </a:rPr>
              <a:t>课堂讨论：</a:t>
            </a:r>
            <a:endParaRPr lang="en-US" altLang="zh-CN" sz="2800" b="1" dirty="0" smtClean="0">
              <a:solidFill>
                <a:srgbClr val="FF0000"/>
              </a:solidFill>
            </a:endParaRPr>
          </a:p>
          <a:p>
            <a:pPr>
              <a:buFontTx/>
              <a:buNone/>
            </a:pPr>
            <a:r>
              <a:rPr lang="en-US" altLang="zh-CN" sz="2800" dirty="0" smtClean="0"/>
              <a:t>1</a:t>
            </a:r>
            <a:r>
              <a:rPr lang="zh-CN" altLang="en-US" sz="2800" dirty="0" smtClean="0"/>
              <a:t>、在</a:t>
            </a:r>
            <a:r>
              <a:rPr lang="en-US" altLang="zh-CN" sz="2800" dirty="0" smtClean="0"/>
              <a:t>UNIX</a:t>
            </a:r>
            <a:r>
              <a:rPr lang="zh-CN" altLang="en-US" sz="2800" dirty="0" smtClean="0"/>
              <a:t>系统中有空闲盘块栈如图所示：</a:t>
            </a:r>
            <a:endParaRPr lang="zh-CN" altLang="en-US" sz="2800" dirty="0" smtClean="0"/>
          </a:p>
          <a:p>
            <a:pPr>
              <a:buFontTx/>
              <a:buNone/>
            </a:pPr>
            <a:r>
              <a:rPr lang="en-US" altLang="zh-CN" sz="2800" dirty="0" smtClean="0"/>
              <a:t>(1)</a:t>
            </a:r>
            <a:r>
              <a:rPr lang="zh-CN" altLang="en-US" sz="2800" dirty="0" smtClean="0"/>
              <a:t>现有一个进程要释放</a:t>
            </a:r>
            <a:r>
              <a:rPr lang="en-US" altLang="zh-CN" sz="2800" dirty="0" smtClean="0"/>
              <a:t>4</a:t>
            </a:r>
            <a:r>
              <a:rPr lang="zh-CN" altLang="en-US" sz="2800" dirty="0" smtClean="0"/>
              <a:t>个物理块，其块号为</a:t>
            </a:r>
            <a:r>
              <a:rPr lang="en-US" altLang="zh-CN" sz="2800" dirty="0" smtClean="0"/>
              <a:t>600</a:t>
            </a:r>
            <a:r>
              <a:rPr lang="zh-CN" altLang="en-US" sz="2800" baseline="30000" dirty="0" smtClean="0"/>
              <a:t>＃</a:t>
            </a:r>
            <a:r>
              <a:rPr lang="zh-CN" altLang="en-US" sz="2800" dirty="0" smtClean="0"/>
              <a:t>、</a:t>
            </a:r>
            <a:r>
              <a:rPr lang="en-US" altLang="zh-CN" sz="2800" dirty="0" smtClean="0"/>
              <a:t>601</a:t>
            </a:r>
            <a:r>
              <a:rPr lang="zh-CN" altLang="en-US" sz="2800" baseline="30000" dirty="0" smtClean="0"/>
              <a:t>＃</a:t>
            </a:r>
            <a:r>
              <a:rPr lang="zh-CN" altLang="en-US" sz="2800" dirty="0" smtClean="0"/>
              <a:t>、</a:t>
            </a:r>
            <a:r>
              <a:rPr lang="en-US" altLang="zh-CN" sz="2800" dirty="0" smtClean="0"/>
              <a:t>602</a:t>
            </a:r>
            <a:r>
              <a:rPr lang="zh-CN" altLang="en-US" sz="2800" baseline="30000" dirty="0" smtClean="0"/>
              <a:t>＃</a:t>
            </a:r>
            <a:r>
              <a:rPr lang="zh-CN" altLang="en-US" sz="2800" dirty="0" smtClean="0"/>
              <a:t>、</a:t>
            </a:r>
            <a:r>
              <a:rPr lang="en-US" altLang="zh-CN" sz="2800" dirty="0" smtClean="0"/>
              <a:t>201</a:t>
            </a:r>
            <a:r>
              <a:rPr lang="zh-CN" altLang="en-US" sz="2800" baseline="30000" dirty="0" smtClean="0"/>
              <a:t>＃</a:t>
            </a:r>
            <a:r>
              <a:rPr lang="zh-CN" altLang="en-US" sz="2800" dirty="0" smtClean="0"/>
              <a:t>，画出空闲盘块栈的变化。</a:t>
            </a:r>
            <a:endParaRPr lang="zh-CN" altLang="en-US" sz="2800" dirty="0" smtClean="0"/>
          </a:p>
          <a:p>
            <a:pPr>
              <a:buFontTx/>
              <a:buNone/>
            </a:pPr>
            <a:r>
              <a:rPr lang="en-US" altLang="zh-CN" sz="2800" dirty="0" smtClean="0"/>
              <a:t>(2)</a:t>
            </a:r>
            <a:r>
              <a:rPr lang="zh-CN" altLang="en-US" sz="2800" dirty="0" smtClean="0"/>
              <a:t>在（</a:t>
            </a:r>
            <a:r>
              <a:rPr lang="en-US" altLang="zh-CN" sz="2800" dirty="0" smtClean="0"/>
              <a:t>1</a:t>
            </a:r>
            <a:r>
              <a:rPr lang="zh-CN" altLang="en-US" sz="2800" dirty="0" smtClean="0"/>
              <a:t>）的基础上假定一个进程要求分配</a:t>
            </a:r>
            <a:r>
              <a:rPr lang="en-US" altLang="zh-CN" sz="2800" dirty="0" smtClean="0"/>
              <a:t>5</a:t>
            </a:r>
            <a:r>
              <a:rPr lang="zh-CN" altLang="en-US" sz="2800" dirty="0" smtClean="0"/>
              <a:t>个空闲块，画出分配后的空闲盘块栈，给出所分配的盘块号</a:t>
            </a:r>
            <a:r>
              <a:rPr lang="zh-CN" altLang="en-US" dirty="0" smtClean="0"/>
              <a:t>。</a:t>
            </a:r>
            <a:endParaRPr lang="zh-CN" altLang="en-US" dirty="0" smtClean="0"/>
          </a:p>
        </p:txBody>
      </p:sp>
      <p:grpSp>
        <p:nvGrpSpPr>
          <p:cNvPr id="2" name="Group 29"/>
          <p:cNvGrpSpPr/>
          <p:nvPr/>
        </p:nvGrpSpPr>
        <p:grpSpPr bwMode="auto">
          <a:xfrm>
            <a:off x="4932363" y="549275"/>
            <a:ext cx="3600450" cy="5543550"/>
            <a:chOff x="3107" y="346"/>
            <a:chExt cx="2268" cy="3492"/>
          </a:xfrm>
        </p:grpSpPr>
        <p:sp>
          <p:nvSpPr>
            <p:cNvPr id="349190" name="Text Box 6"/>
            <p:cNvSpPr txBox="1">
              <a:spLocks noChangeArrowheads="1"/>
            </p:cNvSpPr>
            <p:nvPr/>
          </p:nvSpPr>
          <p:spPr bwMode="auto">
            <a:xfrm>
              <a:off x="3980" y="3510"/>
              <a:ext cx="1395" cy="32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sz="2800"/>
                <a:t>空闲盘块栈</a:t>
              </a:r>
              <a:endParaRPr lang="zh-CN" altLang="en-US" sz="2800"/>
            </a:p>
          </p:txBody>
        </p:sp>
        <p:sp>
          <p:nvSpPr>
            <p:cNvPr id="349195" name="Text Box 11"/>
            <p:cNvSpPr txBox="1">
              <a:spLocks noChangeArrowheads="1"/>
            </p:cNvSpPr>
            <p:nvPr/>
          </p:nvSpPr>
          <p:spPr bwMode="auto">
            <a:xfrm>
              <a:off x="3107" y="2560"/>
              <a:ext cx="1043"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S_Free</a:t>
              </a:r>
              <a:endParaRPr lang="en-US" altLang="zh-CN" sz="2800"/>
            </a:p>
          </p:txBody>
        </p:sp>
        <p:sp>
          <p:nvSpPr>
            <p:cNvPr id="349200" name="Rectangle 16"/>
            <p:cNvSpPr>
              <a:spLocks noChangeArrowheads="1"/>
            </p:cNvSpPr>
            <p:nvPr/>
          </p:nvSpPr>
          <p:spPr bwMode="auto">
            <a:xfrm>
              <a:off x="4037" y="346"/>
              <a:ext cx="1197" cy="3135"/>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49201" name="Text Box 17"/>
            <p:cNvSpPr txBox="1">
              <a:spLocks noChangeArrowheads="1"/>
            </p:cNvSpPr>
            <p:nvPr/>
          </p:nvSpPr>
          <p:spPr bwMode="auto">
            <a:xfrm>
              <a:off x="4283" y="428"/>
              <a:ext cx="956"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 98</a:t>
              </a:r>
              <a:endParaRPr lang="en-US" altLang="zh-CN" sz="2800"/>
            </a:p>
          </p:txBody>
        </p:sp>
        <p:sp>
          <p:nvSpPr>
            <p:cNvPr id="349202" name="Text Box 18"/>
            <p:cNvSpPr txBox="1">
              <a:spLocks noChangeArrowheads="1"/>
            </p:cNvSpPr>
            <p:nvPr/>
          </p:nvSpPr>
          <p:spPr bwMode="auto">
            <a:xfrm>
              <a:off x="4236" y="790"/>
              <a:ext cx="957"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120</a:t>
              </a:r>
              <a:endParaRPr lang="en-US" altLang="zh-CN" sz="2800"/>
            </a:p>
          </p:txBody>
        </p:sp>
        <p:sp>
          <p:nvSpPr>
            <p:cNvPr id="349203" name="Line 19"/>
            <p:cNvSpPr>
              <a:spLocks noChangeShapeType="1"/>
            </p:cNvSpPr>
            <p:nvPr/>
          </p:nvSpPr>
          <p:spPr bwMode="auto">
            <a:xfrm>
              <a:off x="4038" y="739"/>
              <a:ext cx="1194"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49204" name="Line 20"/>
            <p:cNvSpPr>
              <a:spLocks noChangeShapeType="1"/>
            </p:cNvSpPr>
            <p:nvPr/>
          </p:nvSpPr>
          <p:spPr bwMode="auto">
            <a:xfrm>
              <a:off x="4037" y="2746"/>
              <a:ext cx="119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49205" name="Line 21"/>
            <p:cNvSpPr>
              <a:spLocks noChangeShapeType="1"/>
            </p:cNvSpPr>
            <p:nvPr/>
          </p:nvSpPr>
          <p:spPr bwMode="auto">
            <a:xfrm>
              <a:off x="4037" y="3080"/>
              <a:ext cx="119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49206" name="Text Box 22"/>
            <p:cNvSpPr txBox="1">
              <a:spLocks noChangeArrowheads="1"/>
            </p:cNvSpPr>
            <p:nvPr/>
          </p:nvSpPr>
          <p:spPr bwMode="auto">
            <a:xfrm>
              <a:off x="4268" y="1562"/>
              <a:ext cx="744"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a:t>
              </a:r>
              <a:endParaRPr lang="en-US" altLang="zh-CN" sz="2800"/>
            </a:p>
          </p:txBody>
        </p:sp>
        <p:sp>
          <p:nvSpPr>
            <p:cNvPr id="349207" name="Text Box 23"/>
            <p:cNvSpPr txBox="1">
              <a:spLocks noChangeArrowheads="1"/>
            </p:cNvSpPr>
            <p:nvPr/>
          </p:nvSpPr>
          <p:spPr bwMode="auto">
            <a:xfrm>
              <a:off x="4237" y="1061"/>
              <a:ext cx="956" cy="32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121</a:t>
              </a:r>
              <a:endParaRPr lang="en-US" altLang="zh-CN" sz="2800"/>
            </a:p>
          </p:txBody>
        </p:sp>
        <p:sp>
          <p:nvSpPr>
            <p:cNvPr id="349208" name="Text Box 24"/>
            <p:cNvSpPr txBox="1">
              <a:spLocks noChangeArrowheads="1"/>
            </p:cNvSpPr>
            <p:nvPr/>
          </p:nvSpPr>
          <p:spPr bwMode="auto">
            <a:xfrm>
              <a:off x="4237" y="1335"/>
              <a:ext cx="956"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122</a:t>
              </a:r>
              <a:endParaRPr lang="en-US" altLang="zh-CN" sz="2800"/>
            </a:p>
          </p:txBody>
        </p:sp>
        <p:sp>
          <p:nvSpPr>
            <p:cNvPr id="349209" name="Text Box 25"/>
            <p:cNvSpPr txBox="1">
              <a:spLocks noChangeArrowheads="1"/>
            </p:cNvSpPr>
            <p:nvPr/>
          </p:nvSpPr>
          <p:spPr bwMode="auto">
            <a:xfrm>
              <a:off x="4206" y="2056"/>
              <a:ext cx="956"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a:t>499</a:t>
              </a:r>
              <a:endParaRPr lang="en-US" altLang="zh-CN" sz="2800" dirty="0"/>
            </a:p>
          </p:txBody>
        </p:sp>
        <p:sp>
          <p:nvSpPr>
            <p:cNvPr id="349210" name="Text Box 26"/>
            <p:cNvSpPr txBox="1">
              <a:spLocks noChangeArrowheads="1"/>
            </p:cNvSpPr>
            <p:nvPr/>
          </p:nvSpPr>
          <p:spPr bwMode="auto">
            <a:xfrm>
              <a:off x="4241" y="2347"/>
              <a:ext cx="956"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a:t>500</a:t>
              </a:r>
              <a:endParaRPr lang="en-US" altLang="zh-CN" sz="2800" dirty="0"/>
            </a:p>
          </p:txBody>
        </p:sp>
        <p:sp>
          <p:nvSpPr>
            <p:cNvPr id="349212" name="Line 28"/>
            <p:cNvSpPr>
              <a:spLocks noChangeShapeType="1"/>
            </p:cNvSpPr>
            <p:nvPr/>
          </p:nvSpPr>
          <p:spPr bwMode="auto">
            <a:xfrm>
              <a:off x="3152" y="2886"/>
              <a:ext cx="862"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a:defRPr/>
            </a:pPr>
            <a:r>
              <a:rPr lang="zh-CN" altLang="en-US" sz="3200" smtClean="0"/>
              <a:t>参考答案：</a:t>
            </a:r>
            <a:endParaRPr lang="zh-CN" altLang="en-US" sz="3200" smtClean="0"/>
          </a:p>
        </p:txBody>
      </p:sp>
      <p:sp>
        <p:nvSpPr>
          <p:cNvPr id="350213" name="Text Box 5"/>
          <p:cNvSpPr txBox="1">
            <a:spLocks noChangeArrowheads="1"/>
          </p:cNvSpPr>
          <p:nvPr/>
        </p:nvSpPr>
        <p:spPr bwMode="auto">
          <a:xfrm>
            <a:off x="1763713" y="6165850"/>
            <a:ext cx="3529012" cy="5191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sz="2800"/>
              <a:t>空闲盘块栈</a:t>
            </a:r>
            <a:endParaRPr lang="zh-CN" altLang="en-US" sz="2800"/>
          </a:p>
        </p:txBody>
      </p:sp>
      <p:grpSp>
        <p:nvGrpSpPr>
          <p:cNvPr id="2" name="Group 53"/>
          <p:cNvGrpSpPr/>
          <p:nvPr/>
        </p:nvGrpSpPr>
        <p:grpSpPr bwMode="auto">
          <a:xfrm>
            <a:off x="7380288" y="1028700"/>
            <a:ext cx="1331912" cy="4848225"/>
            <a:chOff x="3806" y="572"/>
            <a:chExt cx="839" cy="3054"/>
          </a:xfrm>
        </p:grpSpPr>
        <p:sp>
          <p:nvSpPr>
            <p:cNvPr id="350215" name="Rectangle 7"/>
            <p:cNvSpPr>
              <a:spLocks noChangeArrowheads="1"/>
            </p:cNvSpPr>
            <p:nvPr/>
          </p:nvSpPr>
          <p:spPr bwMode="auto">
            <a:xfrm>
              <a:off x="3806" y="572"/>
              <a:ext cx="836" cy="3054"/>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50216" name="Text Box 8"/>
            <p:cNvSpPr txBox="1">
              <a:spLocks noChangeArrowheads="1"/>
            </p:cNvSpPr>
            <p:nvPr/>
          </p:nvSpPr>
          <p:spPr bwMode="auto">
            <a:xfrm>
              <a:off x="3977" y="652"/>
              <a:ext cx="668"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solidFill>
                    <a:schemeClr val="accent1"/>
                  </a:solidFill>
                </a:rPr>
                <a:t> 2</a:t>
              </a:r>
              <a:endParaRPr lang="en-US" altLang="zh-CN" sz="2800">
                <a:solidFill>
                  <a:schemeClr val="accent1"/>
                </a:solidFill>
              </a:endParaRPr>
            </a:p>
          </p:txBody>
        </p:sp>
        <p:sp>
          <p:nvSpPr>
            <p:cNvPr id="350217" name="Text Box 9"/>
            <p:cNvSpPr txBox="1">
              <a:spLocks noChangeArrowheads="1"/>
            </p:cNvSpPr>
            <p:nvPr/>
          </p:nvSpPr>
          <p:spPr bwMode="auto">
            <a:xfrm>
              <a:off x="3945" y="1005"/>
              <a:ext cx="668"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smtClean="0">
                  <a:solidFill>
                    <a:schemeClr val="accent1"/>
                  </a:solidFill>
                </a:rPr>
                <a:t>602</a:t>
              </a:r>
              <a:endParaRPr lang="en-US" altLang="zh-CN" sz="2800" dirty="0">
                <a:solidFill>
                  <a:schemeClr val="accent1"/>
                </a:solidFill>
              </a:endParaRPr>
            </a:p>
          </p:txBody>
        </p:sp>
        <p:sp>
          <p:nvSpPr>
            <p:cNvPr id="350218" name="Line 10"/>
            <p:cNvSpPr>
              <a:spLocks noChangeShapeType="1"/>
            </p:cNvSpPr>
            <p:nvPr/>
          </p:nvSpPr>
          <p:spPr bwMode="auto">
            <a:xfrm>
              <a:off x="3806" y="955"/>
              <a:ext cx="834"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19" name="Line 11"/>
            <p:cNvSpPr>
              <a:spLocks noChangeShapeType="1"/>
            </p:cNvSpPr>
            <p:nvPr/>
          </p:nvSpPr>
          <p:spPr bwMode="auto">
            <a:xfrm>
              <a:off x="3806" y="1593"/>
              <a:ext cx="83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20" name="Line 12"/>
            <p:cNvSpPr>
              <a:spLocks noChangeShapeType="1"/>
            </p:cNvSpPr>
            <p:nvPr/>
          </p:nvSpPr>
          <p:spPr bwMode="auto">
            <a:xfrm>
              <a:off x="3806" y="1918"/>
              <a:ext cx="83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22" name="Text Box 14"/>
            <p:cNvSpPr txBox="1">
              <a:spLocks noChangeArrowheads="1"/>
            </p:cNvSpPr>
            <p:nvPr/>
          </p:nvSpPr>
          <p:spPr bwMode="auto">
            <a:xfrm>
              <a:off x="3945" y="1269"/>
              <a:ext cx="668"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a:solidFill>
                    <a:schemeClr val="accent1"/>
                  </a:solidFill>
                </a:rPr>
                <a:t>201</a:t>
              </a:r>
              <a:endParaRPr lang="en-US" altLang="zh-CN" sz="2800" dirty="0">
                <a:solidFill>
                  <a:schemeClr val="accent1"/>
                </a:solidFill>
              </a:endParaRPr>
            </a:p>
          </p:txBody>
        </p:sp>
      </p:grpSp>
      <p:sp>
        <p:nvSpPr>
          <p:cNvPr id="350227" name="Text Box 19"/>
          <p:cNvSpPr txBox="1">
            <a:spLocks noChangeArrowheads="1"/>
          </p:cNvSpPr>
          <p:nvPr/>
        </p:nvSpPr>
        <p:spPr bwMode="auto">
          <a:xfrm>
            <a:off x="2411413" y="333375"/>
            <a:ext cx="1457325" cy="5191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sz="2800"/>
              <a:t>（</a:t>
            </a:r>
            <a:r>
              <a:rPr lang="en-US" altLang="zh-CN" sz="2800"/>
              <a:t>1</a:t>
            </a:r>
            <a:r>
              <a:rPr lang="zh-CN" altLang="en-US" sz="2800"/>
              <a:t>）</a:t>
            </a:r>
            <a:endParaRPr lang="zh-CN" altLang="en-US" sz="2800"/>
          </a:p>
        </p:txBody>
      </p:sp>
      <p:grpSp>
        <p:nvGrpSpPr>
          <p:cNvPr id="3" name="Group 67"/>
          <p:cNvGrpSpPr/>
          <p:nvPr/>
        </p:nvGrpSpPr>
        <p:grpSpPr bwMode="auto">
          <a:xfrm>
            <a:off x="755650" y="908050"/>
            <a:ext cx="1411288" cy="4976813"/>
            <a:chOff x="983" y="482"/>
            <a:chExt cx="889" cy="3135"/>
          </a:xfrm>
        </p:grpSpPr>
        <p:sp>
          <p:nvSpPr>
            <p:cNvPr id="350249" name="Rectangle 41"/>
            <p:cNvSpPr>
              <a:spLocks noChangeArrowheads="1"/>
            </p:cNvSpPr>
            <p:nvPr/>
          </p:nvSpPr>
          <p:spPr bwMode="auto">
            <a:xfrm>
              <a:off x="983" y="482"/>
              <a:ext cx="886" cy="3135"/>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50250" name="Text Box 42"/>
            <p:cNvSpPr txBox="1">
              <a:spLocks noChangeArrowheads="1"/>
            </p:cNvSpPr>
            <p:nvPr/>
          </p:nvSpPr>
          <p:spPr bwMode="auto">
            <a:xfrm>
              <a:off x="1165" y="564"/>
              <a:ext cx="707"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 </a:t>
              </a:r>
              <a:r>
                <a:rPr lang="en-US" altLang="zh-CN" sz="2800">
                  <a:solidFill>
                    <a:schemeClr val="accent1"/>
                  </a:solidFill>
                </a:rPr>
                <a:t>99</a:t>
              </a:r>
              <a:endParaRPr lang="en-US" altLang="zh-CN" sz="2800">
                <a:solidFill>
                  <a:schemeClr val="accent1"/>
                </a:solidFill>
              </a:endParaRPr>
            </a:p>
          </p:txBody>
        </p:sp>
        <p:sp>
          <p:nvSpPr>
            <p:cNvPr id="350251" name="Text Box 43"/>
            <p:cNvSpPr txBox="1">
              <a:spLocks noChangeArrowheads="1"/>
            </p:cNvSpPr>
            <p:nvPr/>
          </p:nvSpPr>
          <p:spPr bwMode="auto">
            <a:xfrm>
              <a:off x="1130" y="926"/>
              <a:ext cx="708"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120</a:t>
              </a:r>
              <a:endParaRPr lang="en-US" altLang="zh-CN" sz="2800"/>
            </a:p>
          </p:txBody>
        </p:sp>
        <p:sp>
          <p:nvSpPr>
            <p:cNvPr id="350252" name="Line 44"/>
            <p:cNvSpPr>
              <a:spLocks noChangeShapeType="1"/>
            </p:cNvSpPr>
            <p:nvPr/>
          </p:nvSpPr>
          <p:spPr bwMode="auto">
            <a:xfrm>
              <a:off x="984" y="875"/>
              <a:ext cx="88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53" name="Line 45"/>
            <p:cNvSpPr>
              <a:spLocks noChangeShapeType="1"/>
            </p:cNvSpPr>
            <p:nvPr/>
          </p:nvSpPr>
          <p:spPr bwMode="auto">
            <a:xfrm>
              <a:off x="983" y="3067"/>
              <a:ext cx="88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54" name="Line 46"/>
            <p:cNvSpPr>
              <a:spLocks noChangeShapeType="1"/>
            </p:cNvSpPr>
            <p:nvPr/>
          </p:nvSpPr>
          <p:spPr bwMode="auto">
            <a:xfrm>
              <a:off x="983" y="3385"/>
              <a:ext cx="88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55" name="Text Box 47"/>
            <p:cNvSpPr txBox="1">
              <a:spLocks noChangeArrowheads="1"/>
            </p:cNvSpPr>
            <p:nvPr/>
          </p:nvSpPr>
          <p:spPr bwMode="auto">
            <a:xfrm>
              <a:off x="1154" y="1698"/>
              <a:ext cx="550"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a:t>
              </a:r>
              <a:endParaRPr lang="en-US" altLang="zh-CN" sz="2800"/>
            </a:p>
          </p:txBody>
        </p:sp>
        <p:sp>
          <p:nvSpPr>
            <p:cNvPr id="350256" name="Text Box 48"/>
            <p:cNvSpPr txBox="1">
              <a:spLocks noChangeArrowheads="1"/>
            </p:cNvSpPr>
            <p:nvPr/>
          </p:nvSpPr>
          <p:spPr bwMode="auto">
            <a:xfrm>
              <a:off x="1131" y="1197"/>
              <a:ext cx="707" cy="32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121</a:t>
              </a:r>
              <a:endParaRPr lang="en-US" altLang="zh-CN" sz="2800"/>
            </a:p>
          </p:txBody>
        </p:sp>
        <p:sp>
          <p:nvSpPr>
            <p:cNvPr id="350257" name="Text Box 49"/>
            <p:cNvSpPr txBox="1">
              <a:spLocks noChangeArrowheads="1"/>
            </p:cNvSpPr>
            <p:nvPr/>
          </p:nvSpPr>
          <p:spPr bwMode="auto">
            <a:xfrm>
              <a:off x="1131" y="1471"/>
              <a:ext cx="707"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122</a:t>
              </a:r>
              <a:endParaRPr lang="en-US" altLang="zh-CN" sz="2800"/>
            </a:p>
          </p:txBody>
        </p:sp>
        <p:sp>
          <p:nvSpPr>
            <p:cNvPr id="350258" name="Text Box 50"/>
            <p:cNvSpPr txBox="1">
              <a:spLocks noChangeArrowheads="1"/>
            </p:cNvSpPr>
            <p:nvPr/>
          </p:nvSpPr>
          <p:spPr bwMode="auto">
            <a:xfrm>
              <a:off x="1108" y="2192"/>
              <a:ext cx="707"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a:t>499</a:t>
              </a:r>
              <a:endParaRPr lang="en-US" altLang="zh-CN" sz="2800" dirty="0"/>
            </a:p>
          </p:txBody>
        </p:sp>
        <p:sp>
          <p:nvSpPr>
            <p:cNvPr id="350259" name="Text Box 51"/>
            <p:cNvSpPr txBox="1">
              <a:spLocks noChangeArrowheads="1"/>
            </p:cNvSpPr>
            <p:nvPr/>
          </p:nvSpPr>
          <p:spPr bwMode="auto">
            <a:xfrm>
              <a:off x="1134" y="2483"/>
              <a:ext cx="707"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a:t>500</a:t>
              </a:r>
              <a:endParaRPr lang="en-US" altLang="zh-CN" sz="2800" dirty="0"/>
            </a:p>
          </p:txBody>
        </p:sp>
        <p:sp>
          <p:nvSpPr>
            <p:cNvPr id="350262" name="Text Box 54"/>
            <p:cNvSpPr txBox="1">
              <a:spLocks noChangeArrowheads="1"/>
            </p:cNvSpPr>
            <p:nvPr/>
          </p:nvSpPr>
          <p:spPr bwMode="auto">
            <a:xfrm>
              <a:off x="1130" y="2704"/>
              <a:ext cx="707"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smtClean="0">
                  <a:solidFill>
                    <a:schemeClr val="accent1"/>
                  </a:solidFill>
                </a:rPr>
                <a:t>600</a:t>
              </a:r>
              <a:endParaRPr lang="en-US" altLang="zh-CN" sz="2800" dirty="0">
                <a:solidFill>
                  <a:schemeClr val="accent1"/>
                </a:solidFill>
              </a:endParaRPr>
            </a:p>
          </p:txBody>
        </p:sp>
      </p:grpSp>
      <p:grpSp>
        <p:nvGrpSpPr>
          <p:cNvPr id="4" name="Group 69"/>
          <p:cNvGrpSpPr/>
          <p:nvPr/>
        </p:nvGrpSpPr>
        <p:grpSpPr bwMode="auto">
          <a:xfrm>
            <a:off x="2987675" y="908050"/>
            <a:ext cx="1411288" cy="4976813"/>
            <a:chOff x="2445" y="436"/>
            <a:chExt cx="889" cy="3135"/>
          </a:xfrm>
        </p:grpSpPr>
        <p:sp>
          <p:nvSpPr>
            <p:cNvPr id="350263" name="Rectangle 55"/>
            <p:cNvSpPr>
              <a:spLocks noChangeArrowheads="1"/>
            </p:cNvSpPr>
            <p:nvPr/>
          </p:nvSpPr>
          <p:spPr bwMode="auto">
            <a:xfrm>
              <a:off x="2445" y="436"/>
              <a:ext cx="886" cy="3135"/>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50264" name="Text Box 56"/>
            <p:cNvSpPr txBox="1">
              <a:spLocks noChangeArrowheads="1"/>
            </p:cNvSpPr>
            <p:nvPr/>
          </p:nvSpPr>
          <p:spPr bwMode="auto">
            <a:xfrm>
              <a:off x="2627" y="518"/>
              <a:ext cx="707"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 </a:t>
              </a:r>
              <a:r>
                <a:rPr lang="en-US" altLang="zh-CN" sz="2800">
                  <a:solidFill>
                    <a:schemeClr val="accent1"/>
                  </a:solidFill>
                </a:rPr>
                <a:t>100</a:t>
              </a:r>
              <a:endParaRPr lang="en-US" altLang="zh-CN" sz="2800">
                <a:solidFill>
                  <a:schemeClr val="accent1"/>
                </a:solidFill>
              </a:endParaRPr>
            </a:p>
          </p:txBody>
        </p:sp>
        <p:sp>
          <p:nvSpPr>
            <p:cNvPr id="350265" name="Text Box 57"/>
            <p:cNvSpPr txBox="1">
              <a:spLocks noChangeArrowheads="1"/>
            </p:cNvSpPr>
            <p:nvPr/>
          </p:nvSpPr>
          <p:spPr bwMode="auto">
            <a:xfrm>
              <a:off x="2592" y="880"/>
              <a:ext cx="708"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120</a:t>
              </a:r>
              <a:endParaRPr lang="en-US" altLang="zh-CN" sz="2800"/>
            </a:p>
          </p:txBody>
        </p:sp>
        <p:sp>
          <p:nvSpPr>
            <p:cNvPr id="350266" name="Line 58"/>
            <p:cNvSpPr>
              <a:spLocks noChangeShapeType="1"/>
            </p:cNvSpPr>
            <p:nvPr/>
          </p:nvSpPr>
          <p:spPr bwMode="auto">
            <a:xfrm>
              <a:off x="2446" y="829"/>
              <a:ext cx="88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67" name="Line 59"/>
            <p:cNvSpPr>
              <a:spLocks noChangeShapeType="1"/>
            </p:cNvSpPr>
            <p:nvPr/>
          </p:nvSpPr>
          <p:spPr bwMode="auto">
            <a:xfrm>
              <a:off x="2445" y="3203"/>
              <a:ext cx="88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68" name="Line 60"/>
            <p:cNvSpPr>
              <a:spLocks noChangeShapeType="1"/>
            </p:cNvSpPr>
            <p:nvPr/>
          </p:nvSpPr>
          <p:spPr bwMode="auto">
            <a:xfrm>
              <a:off x="2445" y="3521"/>
              <a:ext cx="88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69" name="Text Box 61"/>
            <p:cNvSpPr txBox="1">
              <a:spLocks noChangeArrowheads="1"/>
            </p:cNvSpPr>
            <p:nvPr/>
          </p:nvSpPr>
          <p:spPr bwMode="auto">
            <a:xfrm>
              <a:off x="2616" y="1652"/>
              <a:ext cx="550"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a:t>
              </a:r>
              <a:endParaRPr lang="en-US" altLang="zh-CN" sz="2800"/>
            </a:p>
          </p:txBody>
        </p:sp>
        <p:sp>
          <p:nvSpPr>
            <p:cNvPr id="350270" name="Text Box 62"/>
            <p:cNvSpPr txBox="1">
              <a:spLocks noChangeArrowheads="1"/>
            </p:cNvSpPr>
            <p:nvPr/>
          </p:nvSpPr>
          <p:spPr bwMode="auto">
            <a:xfrm>
              <a:off x="2593" y="1151"/>
              <a:ext cx="707" cy="32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121</a:t>
              </a:r>
              <a:endParaRPr lang="en-US" altLang="zh-CN" sz="2800"/>
            </a:p>
          </p:txBody>
        </p:sp>
        <p:sp>
          <p:nvSpPr>
            <p:cNvPr id="350271" name="Text Box 63"/>
            <p:cNvSpPr txBox="1">
              <a:spLocks noChangeArrowheads="1"/>
            </p:cNvSpPr>
            <p:nvPr/>
          </p:nvSpPr>
          <p:spPr bwMode="auto">
            <a:xfrm>
              <a:off x="2593" y="1425"/>
              <a:ext cx="707"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122</a:t>
              </a:r>
              <a:endParaRPr lang="en-US" altLang="zh-CN" sz="2800"/>
            </a:p>
          </p:txBody>
        </p:sp>
        <p:sp>
          <p:nvSpPr>
            <p:cNvPr id="350272" name="Text Box 64"/>
            <p:cNvSpPr txBox="1">
              <a:spLocks noChangeArrowheads="1"/>
            </p:cNvSpPr>
            <p:nvPr/>
          </p:nvSpPr>
          <p:spPr bwMode="auto">
            <a:xfrm>
              <a:off x="2570" y="2146"/>
              <a:ext cx="707"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a:t>499</a:t>
              </a:r>
              <a:endParaRPr lang="en-US" altLang="zh-CN" sz="2800" dirty="0"/>
            </a:p>
          </p:txBody>
        </p:sp>
        <p:sp>
          <p:nvSpPr>
            <p:cNvPr id="350273" name="Text Box 65"/>
            <p:cNvSpPr txBox="1">
              <a:spLocks noChangeArrowheads="1"/>
            </p:cNvSpPr>
            <p:nvPr/>
          </p:nvSpPr>
          <p:spPr bwMode="auto">
            <a:xfrm>
              <a:off x="2596" y="2437"/>
              <a:ext cx="707"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a:t>500</a:t>
              </a:r>
              <a:endParaRPr lang="en-US" altLang="zh-CN" sz="2800" dirty="0"/>
            </a:p>
          </p:txBody>
        </p:sp>
        <p:sp>
          <p:nvSpPr>
            <p:cNvPr id="350274" name="Text Box 66"/>
            <p:cNvSpPr txBox="1">
              <a:spLocks noChangeArrowheads="1"/>
            </p:cNvSpPr>
            <p:nvPr/>
          </p:nvSpPr>
          <p:spPr bwMode="auto">
            <a:xfrm>
              <a:off x="2592" y="2658"/>
              <a:ext cx="707"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smtClean="0">
                  <a:solidFill>
                    <a:schemeClr val="accent1"/>
                  </a:solidFill>
                </a:rPr>
                <a:t>600</a:t>
              </a:r>
              <a:endParaRPr lang="en-US" altLang="zh-CN" sz="2800" dirty="0">
                <a:solidFill>
                  <a:schemeClr val="accent1"/>
                </a:solidFill>
              </a:endParaRPr>
            </a:p>
          </p:txBody>
        </p:sp>
        <p:sp>
          <p:nvSpPr>
            <p:cNvPr id="350276" name="Text Box 68"/>
            <p:cNvSpPr txBox="1">
              <a:spLocks noChangeArrowheads="1"/>
            </p:cNvSpPr>
            <p:nvPr/>
          </p:nvSpPr>
          <p:spPr bwMode="auto">
            <a:xfrm>
              <a:off x="2581" y="2876"/>
              <a:ext cx="707"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smtClean="0">
                  <a:solidFill>
                    <a:schemeClr val="accent1"/>
                  </a:solidFill>
                </a:rPr>
                <a:t>601</a:t>
              </a:r>
              <a:endParaRPr lang="en-US" altLang="zh-CN" sz="2800" dirty="0">
                <a:solidFill>
                  <a:schemeClr val="accent1"/>
                </a:solidFill>
              </a:endParaRPr>
            </a:p>
          </p:txBody>
        </p:sp>
      </p:grpSp>
      <p:grpSp>
        <p:nvGrpSpPr>
          <p:cNvPr id="5" name="Group 79"/>
          <p:cNvGrpSpPr/>
          <p:nvPr/>
        </p:nvGrpSpPr>
        <p:grpSpPr bwMode="auto">
          <a:xfrm>
            <a:off x="5219700" y="981075"/>
            <a:ext cx="1331913" cy="4848225"/>
            <a:chOff x="3424" y="618"/>
            <a:chExt cx="839" cy="3054"/>
          </a:xfrm>
        </p:grpSpPr>
        <p:sp>
          <p:nvSpPr>
            <p:cNvPr id="350280" name="Rectangle 72"/>
            <p:cNvSpPr>
              <a:spLocks noChangeArrowheads="1"/>
            </p:cNvSpPr>
            <p:nvPr/>
          </p:nvSpPr>
          <p:spPr bwMode="auto">
            <a:xfrm>
              <a:off x="3424" y="618"/>
              <a:ext cx="836" cy="3054"/>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50281" name="Text Box 73"/>
            <p:cNvSpPr txBox="1">
              <a:spLocks noChangeArrowheads="1"/>
            </p:cNvSpPr>
            <p:nvPr/>
          </p:nvSpPr>
          <p:spPr bwMode="auto">
            <a:xfrm>
              <a:off x="3595" y="698"/>
              <a:ext cx="668"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solidFill>
                    <a:schemeClr val="accent1"/>
                  </a:solidFill>
                </a:rPr>
                <a:t> 1</a:t>
              </a:r>
              <a:endParaRPr lang="en-US" altLang="zh-CN" sz="2800">
                <a:solidFill>
                  <a:schemeClr val="accent1"/>
                </a:solidFill>
              </a:endParaRPr>
            </a:p>
          </p:txBody>
        </p:sp>
        <p:sp>
          <p:nvSpPr>
            <p:cNvPr id="350282" name="Text Box 74"/>
            <p:cNvSpPr txBox="1">
              <a:spLocks noChangeArrowheads="1"/>
            </p:cNvSpPr>
            <p:nvPr/>
          </p:nvSpPr>
          <p:spPr bwMode="auto">
            <a:xfrm>
              <a:off x="3563" y="1051"/>
              <a:ext cx="668"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smtClean="0">
                  <a:solidFill>
                    <a:schemeClr val="accent1"/>
                  </a:solidFill>
                </a:rPr>
                <a:t>602</a:t>
              </a:r>
              <a:endParaRPr lang="en-US" altLang="zh-CN" sz="2800" dirty="0">
                <a:solidFill>
                  <a:schemeClr val="accent1"/>
                </a:solidFill>
              </a:endParaRPr>
            </a:p>
          </p:txBody>
        </p:sp>
        <p:sp>
          <p:nvSpPr>
            <p:cNvPr id="350283" name="Line 75"/>
            <p:cNvSpPr>
              <a:spLocks noChangeShapeType="1"/>
            </p:cNvSpPr>
            <p:nvPr/>
          </p:nvSpPr>
          <p:spPr bwMode="auto">
            <a:xfrm>
              <a:off x="3424" y="1001"/>
              <a:ext cx="834"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84" name="Line 76"/>
            <p:cNvSpPr>
              <a:spLocks noChangeShapeType="1"/>
            </p:cNvSpPr>
            <p:nvPr/>
          </p:nvSpPr>
          <p:spPr bwMode="auto">
            <a:xfrm>
              <a:off x="3424" y="1389"/>
              <a:ext cx="83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85" name="Line 77"/>
            <p:cNvSpPr>
              <a:spLocks noChangeShapeType="1"/>
            </p:cNvSpPr>
            <p:nvPr/>
          </p:nvSpPr>
          <p:spPr bwMode="auto">
            <a:xfrm>
              <a:off x="3424" y="1714"/>
              <a:ext cx="83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sp>
        <p:nvSpPr>
          <p:cNvPr id="350288" name="Line 80"/>
          <p:cNvSpPr>
            <a:spLocks noChangeShapeType="1"/>
          </p:cNvSpPr>
          <p:nvPr/>
        </p:nvSpPr>
        <p:spPr bwMode="auto">
          <a:xfrm>
            <a:off x="2195513" y="3284538"/>
            <a:ext cx="792162"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89" name="Line 81"/>
          <p:cNvSpPr>
            <a:spLocks noChangeShapeType="1"/>
          </p:cNvSpPr>
          <p:nvPr/>
        </p:nvSpPr>
        <p:spPr bwMode="auto">
          <a:xfrm>
            <a:off x="4427538" y="3141663"/>
            <a:ext cx="792162"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0290" name="Line 82"/>
          <p:cNvSpPr>
            <a:spLocks noChangeShapeType="1"/>
          </p:cNvSpPr>
          <p:nvPr/>
        </p:nvSpPr>
        <p:spPr bwMode="auto">
          <a:xfrm>
            <a:off x="6588125" y="3068638"/>
            <a:ext cx="792163"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Tree>
  </p:cSld>
  <p:clrMapOvr>
    <a:masterClrMapping/>
  </p:clrMapOvr>
  <p:transition>
    <p:fade/>
  </p:transition>
  <p:timing>
    <p:tnLst>
      <p:par>
        <p:cTn id="1" dur="indefinite" restart="never" nodeType="tmRoot"/>
      </p:par>
    </p:tnLst>
    <p:bldLst>
      <p:bldP spid="63490"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zh-CN" altLang="en-US" sz="2800" dirty="0" smtClean="0">
                <a:latin typeface="+mn-ea"/>
                <a:ea typeface="+mn-ea"/>
              </a:rPr>
              <a:t>所分配盘块号：</a:t>
            </a:r>
            <a:r>
              <a:rPr lang="en-US" altLang="zh-CN" sz="2800" dirty="0" smtClean="0"/>
              <a:t> 600</a:t>
            </a:r>
            <a:r>
              <a:rPr lang="zh-CN" altLang="en-US" sz="2800" baseline="30000" dirty="0" smtClean="0"/>
              <a:t>＃</a:t>
            </a:r>
            <a:r>
              <a:rPr lang="zh-CN" altLang="en-US" sz="2800" dirty="0" smtClean="0"/>
              <a:t>、</a:t>
            </a:r>
            <a:r>
              <a:rPr lang="en-US" altLang="zh-CN" sz="2800" dirty="0" smtClean="0"/>
              <a:t>601</a:t>
            </a:r>
            <a:r>
              <a:rPr lang="zh-CN" altLang="en-US" sz="2800" baseline="30000" dirty="0" smtClean="0"/>
              <a:t>＃</a:t>
            </a:r>
            <a:r>
              <a:rPr lang="zh-CN" altLang="en-US" sz="2800" dirty="0" smtClean="0"/>
              <a:t>、</a:t>
            </a:r>
            <a:r>
              <a:rPr lang="en-US" altLang="zh-CN" sz="2800" dirty="0" smtClean="0"/>
              <a:t>602</a:t>
            </a:r>
            <a:r>
              <a:rPr lang="zh-CN" altLang="en-US" sz="2800" baseline="30000" dirty="0" smtClean="0"/>
              <a:t>＃</a:t>
            </a:r>
            <a:r>
              <a:rPr lang="zh-CN" altLang="en-US" sz="2800" dirty="0" smtClean="0"/>
              <a:t>、</a:t>
            </a:r>
            <a:r>
              <a:rPr lang="en-US" altLang="zh-CN" sz="2800" dirty="0" smtClean="0"/>
              <a:t>201</a:t>
            </a:r>
            <a:r>
              <a:rPr lang="zh-CN" altLang="en-US" sz="2800" baseline="30000" dirty="0" smtClean="0"/>
              <a:t>＃、</a:t>
            </a:r>
            <a:r>
              <a:rPr lang="en-US" altLang="zh-CN" sz="2800" dirty="0" smtClean="0"/>
              <a:t>500</a:t>
            </a:r>
            <a:r>
              <a:rPr lang="zh-CN" altLang="en-US" sz="2800" baseline="30000" dirty="0" smtClean="0"/>
              <a:t> ＃</a:t>
            </a:r>
            <a:endParaRPr lang="zh-CN" altLang="zh-CN" sz="2800" dirty="0" smtClean="0"/>
          </a:p>
        </p:txBody>
      </p:sp>
      <p:grpSp>
        <p:nvGrpSpPr>
          <p:cNvPr id="2" name="Group 4"/>
          <p:cNvGrpSpPr/>
          <p:nvPr/>
        </p:nvGrpSpPr>
        <p:grpSpPr bwMode="auto">
          <a:xfrm>
            <a:off x="2484438" y="1052513"/>
            <a:ext cx="3600450" cy="5543550"/>
            <a:chOff x="3061" y="436"/>
            <a:chExt cx="2268" cy="3492"/>
          </a:xfrm>
        </p:grpSpPr>
        <p:sp>
          <p:nvSpPr>
            <p:cNvPr id="351237" name="Text Box 5"/>
            <p:cNvSpPr txBox="1">
              <a:spLocks noChangeArrowheads="1"/>
            </p:cNvSpPr>
            <p:nvPr/>
          </p:nvSpPr>
          <p:spPr bwMode="auto">
            <a:xfrm>
              <a:off x="3934" y="3600"/>
              <a:ext cx="1395" cy="32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sz="2800"/>
                <a:t>空闲盘块栈</a:t>
              </a:r>
              <a:endParaRPr lang="zh-CN" altLang="en-US" sz="2800"/>
            </a:p>
          </p:txBody>
        </p:sp>
        <p:sp>
          <p:nvSpPr>
            <p:cNvPr id="351238" name="Text Box 6"/>
            <p:cNvSpPr txBox="1">
              <a:spLocks noChangeArrowheads="1"/>
            </p:cNvSpPr>
            <p:nvPr/>
          </p:nvSpPr>
          <p:spPr bwMode="auto">
            <a:xfrm>
              <a:off x="3061" y="2296"/>
              <a:ext cx="1043"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S_Free</a:t>
              </a:r>
              <a:endParaRPr lang="en-US" altLang="zh-CN" sz="2800"/>
            </a:p>
          </p:txBody>
        </p:sp>
        <p:sp>
          <p:nvSpPr>
            <p:cNvPr id="351239" name="Rectangle 7"/>
            <p:cNvSpPr>
              <a:spLocks noChangeArrowheads="1"/>
            </p:cNvSpPr>
            <p:nvPr/>
          </p:nvSpPr>
          <p:spPr bwMode="auto">
            <a:xfrm>
              <a:off x="3991" y="436"/>
              <a:ext cx="1197" cy="3135"/>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51240" name="Text Box 8"/>
            <p:cNvSpPr txBox="1">
              <a:spLocks noChangeArrowheads="1"/>
            </p:cNvSpPr>
            <p:nvPr/>
          </p:nvSpPr>
          <p:spPr bwMode="auto">
            <a:xfrm>
              <a:off x="4237" y="518"/>
              <a:ext cx="956"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 97</a:t>
              </a:r>
              <a:endParaRPr lang="en-US" altLang="zh-CN" sz="2800"/>
            </a:p>
          </p:txBody>
        </p:sp>
        <p:sp>
          <p:nvSpPr>
            <p:cNvPr id="351241" name="Text Box 9"/>
            <p:cNvSpPr txBox="1">
              <a:spLocks noChangeArrowheads="1"/>
            </p:cNvSpPr>
            <p:nvPr/>
          </p:nvSpPr>
          <p:spPr bwMode="auto">
            <a:xfrm>
              <a:off x="4190" y="880"/>
              <a:ext cx="957"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120</a:t>
              </a:r>
              <a:endParaRPr lang="en-US" altLang="zh-CN" sz="2800"/>
            </a:p>
          </p:txBody>
        </p:sp>
        <p:sp>
          <p:nvSpPr>
            <p:cNvPr id="351242" name="Line 10"/>
            <p:cNvSpPr>
              <a:spLocks noChangeShapeType="1"/>
            </p:cNvSpPr>
            <p:nvPr/>
          </p:nvSpPr>
          <p:spPr bwMode="auto">
            <a:xfrm>
              <a:off x="3992" y="829"/>
              <a:ext cx="1194"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1243" name="Line 11"/>
            <p:cNvSpPr>
              <a:spLocks noChangeShapeType="1"/>
            </p:cNvSpPr>
            <p:nvPr/>
          </p:nvSpPr>
          <p:spPr bwMode="auto">
            <a:xfrm>
              <a:off x="3991" y="2482"/>
              <a:ext cx="119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1244" name="Line 12"/>
            <p:cNvSpPr>
              <a:spLocks noChangeShapeType="1"/>
            </p:cNvSpPr>
            <p:nvPr/>
          </p:nvSpPr>
          <p:spPr bwMode="auto">
            <a:xfrm>
              <a:off x="3991" y="2816"/>
              <a:ext cx="1193"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1245" name="Text Box 13"/>
            <p:cNvSpPr txBox="1">
              <a:spLocks noChangeArrowheads="1"/>
            </p:cNvSpPr>
            <p:nvPr/>
          </p:nvSpPr>
          <p:spPr bwMode="auto">
            <a:xfrm>
              <a:off x="4222" y="1652"/>
              <a:ext cx="744"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a:t>
              </a:r>
              <a:endParaRPr lang="en-US" altLang="zh-CN" sz="2800"/>
            </a:p>
          </p:txBody>
        </p:sp>
        <p:sp>
          <p:nvSpPr>
            <p:cNvPr id="351246" name="Text Box 14"/>
            <p:cNvSpPr txBox="1">
              <a:spLocks noChangeArrowheads="1"/>
            </p:cNvSpPr>
            <p:nvPr/>
          </p:nvSpPr>
          <p:spPr bwMode="auto">
            <a:xfrm>
              <a:off x="4191" y="1151"/>
              <a:ext cx="956" cy="32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121</a:t>
              </a:r>
              <a:endParaRPr lang="en-US" altLang="zh-CN" sz="2800"/>
            </a:p>
          </p:txBody>
        </p:sp>
        <p:sp>
          <p:nvSpPr>
            <p:cNvPr id="351247" name="Text Box 15"/>
            <p:cNvSpPr txBox="1">
              <a:spLocks noChangeArrowheads="1"/>
            </p:cNvSpPr>
            <p:nvPr/>
          </p:nvSpPr>
          <p:spPr bwMode="auto">
            <a:xfrm>
              <a:off x="4191" y="1425"/>
              <a:ext cx="956" cy="326"/>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122</a:t>
              </a:r>
              <a:endParaRPr lang="en-US" altLang="zh-CN" sz="2800"/>
            </a:p>
          </p:txBody>
        </p:sp>
        <p:sp>
          <p:nvSpPr>
            <p:cNvPr id="351248" name="Text Box 16"/>
            <p:cNvSpPr txBox="1">
              <a:spLocks noChangeArrowheads="1"/>
            </p:cNvSpPr>
            <p:nvPr/>
          </p:nvSpPr>
          <p:spPr bwMode="auto">
            <a:xfrm>
              <a:off x="4160" y="2146"/>
              <a:ext cx="956"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dirty="0"/>
                <a:t>499</a:t>
              </a:r>
              <a:endParaRPr lang="en-US" altLang="zh-CN" sz="2800" dirty="0"/>
            </a:p>
          </p:txBody>
        </p:sp>
        <p:sp>
          <p:nvSpPr>
            <p:cNvPr id="351249" name="Line 17"/>
            <p:cNvSpPr>
              <a:spLocks noChangeShapeType="1"/>
            </p:cNvSpPr>
            <p:nvPr/>
          </p:nvSpPr>
          <p:spPr bwMode="auto">
            <a:xfrm>
              <a:off x="3106" y="2622"/>
              <a:ext cx="862"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51250" name="Text Box 18"/>
            <p:cNvSpPr txBox="1">
              <a:spLocks noChangeArrowheads="1"/>
            </p:cNvSpPr>
            <p:nvPr/>
          </p:nvSpPr>
          <p:spPr bwMode="auto">
            <a:xfrm>
              <a:off x="3061" y="572"/>
              <a:ext cx="861" cy="32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sz="2800"/>
                <a:t>（</a:t>
              </a:r>
              <a:r>
                <a:rPr lang="en-US" altLang="zh-CN" sz="2800"/>
                <a:t>2</a:t>
              </a:r>
              <a:r>
                <a:rPr lang="zh-CN" altLang="en-US" sz="2800"/>
                <a:t>）</a:t>
              </a:r>
              <a:endParaRPr lang="zh-CN" altLang="en-US" sz="280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395536" y="1314634"/>
            <a:ext cx="8496944" cy="5078313"/>
          </a:xfrm>
          <a:prstGeom prst="rect">
            <a:avLst/>
          </a:prstGeom>
          <a:noFill/>
          <a:ln>
            <a:noFill/>
          </a:ln>
          <a:effectLst/>
        </p:spPr>
        <p:txBody>
          <a:bodyPr wrap="square">
            <a:spAutoFit/>
          </a:bodyPr>
          <a:lstStyle/>
          <a:p>
            <a:pPr eaLnBrk="1" hangingPunct="1">
              <a:lnSpc>
                <a:spcPct val="150000"/>
              </a:lnSpc>
              <a:spcBef>
                <a:spcPct val="0"/>
              </a:spcBef>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解决问题：</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如果你想共享另外一个用户的文件该怎么操作？</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rPr>
              <a:t>百</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度网盘上的共享链接是怎么实现的？</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lang="zh-CN" altLang="en-US" sz="2400" dirty="0" smtClean="0"/>
              <a:t>如果你</a:t>
            </a:r>
            <a:r>
              <a:rPr lang="zh-CN" altLang="zh-CN" sz="2400" dirty="0" smtClean="0"/>
              <a:t>希望除</a:t>
            </a:r>
            <a:r>
              <a:rPr lang="zh-CN" altLang="en-US" sz="2400" dirty="0" smtClean="0"/>
              <a:t>你</a:t>
            </a:r>
            <a:r>
              <a:rPr lang="zh-CN" altLang="zh-CN" sz="2400" dirty="0" smtClean="0"/>
              <a:t>的</a:t>
            </a:r>
            <a:r>
              <a:rPr lang="zh-CN" altLang="en-US" sz="2400" dirty="0" smtClean="0"/>
              <a:t>部分</a:t>
            </a:r>
            <a:r>
              <a:rPr lang="zh-CN" altLang="zh-CN" sz="2400" dirty="0" smtClean="0"/>
              <a:t>同事</a:t>
            </a:r>
            <a:r>
              <a:rPr lang="zh-CN" altLang="zh-CN" sz="2400" dirty="0"/>
              <a:t>以外，任何人不能访问他的</a:t>
            </a:r>
            <a:r>
              <a:rPr lang="zh-CN" altLang="zh-CN" sz="2400" dirty="0" smtClean="0"/>
              <a:t>文件</a:t>
            </a:r>
            <a:r>
              <a:rPr lang="zh-CN" altLang="en-US" sz="2400" dirty="0" smtClean="0"/>
              <a:t>，该怎么操作？</a:t>
            </a:r>
            <a:endParaRPr lang="en-US" altLang="zh-CN" sz="2400" dirty="0" smtClean="0"/>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如果你希望公开一些文件给别人读取，但不能修改，该怎么实现？</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为文件设置打开密码是怎么实现的？</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defRPr/>
            </a:pP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1785918" y="500042"/>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395536" y="1314634"/>
            <a:ext cx="8352928" cy="3416320"/>
          </a:xfrm>
          <a:prstGeom prst="rect">
            <a:avLst/>
          </a:prstGeom>
          <a:noFill/>
          <a:ln>
            <a:noFill/>
          </a:ln>
          <a:effectLst/>
        </p:spPr>
        <p:txBody>
          <a:bodyPr wrap="square">
            <a:spAutoFit/>
          </a:bodyPr>
          <a:lstStyle/>
          <a:p>
            <a:pPr eaLnBrk="1" hangingPunct="1">
              <a:lnSpc>
                <a:spcPct val="150000"/>
              </a:lnSpc>
              <a:spcBef>
                <a:spcPct val="0"/>
              </a:spcBef>
              <a:buFont typeface="Wingdings" panose="05000000000000000000" pitchFamily="2" charset="2"/>
              <a:buChar char="l"/>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文件共享</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defRPr/>
            </a:pPr>
            <a:r>
              <a:rPr lang="zh-CN" altLang="en-US" sz="2400" dirty="0" smtClean="0">
                <a:latin typeface="Times New Roman" panose="02020603050405020304" pitchFamily="18" charset="0"/>
              </a:rPr>
              <a:t>     指某一个或某一部分文件可以让事先规定的某些用户共同使用。</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文件保护</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避免文件被破坏</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defRPr/>
            </a:pP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1785918" y="500042"/>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323528" y="1052736"/>
            <a:ext cx="8352928" cy="5595378"/>
          </a:xfrm>
          <a:prstGeom prst="rect">
            <a:avLst/>
          </a:prstGeom>
          <a:noFill/>
          <a:ln>
            <a:noFill/>
          </a:ln>
          <a:effectLst/>
        </p:spPr>
        <p:txBody>
          <a:bodyPr wrap="square">
            <a:spAutoFit/>
          </a:bodyPr>
          <a:lstStyle/>
          <a:p>
            <a:pPr eaLnBrk="1" hangingPunct="1">
              <a:lnSpc>
                <a:spcPct val="120000"/>
              </a:lnSpc>
              <a:spcBef>
                <a:spcPct val="0"/>
              </a:spcBef>
              <a:defRPr/>
            </a:pPr>
            <a:r>
              <a:rPr lang="zh-CN" altLang="en-US" sz="2800" dirty="0" smtClean="0">
                <a:latin typeface="Times New Roman" panose="02020603050405020304" pitchFamily="18" charset="0"/>
              </a:rPr>
              <a:t>课前测试  ：</a:t>
            </a:r>
            <a:endParaRPr lang="en-US" altLang="zh-CN" sz="2800" dirty="0" smtClean="0">
              <a:latin typeface="Times New Roman" panose="02020603050405020304" pitchFamily="18" charset="0"/>
            </a:endParaRPr>
          </a:p>
          <a:p>
            <a:pPr eaLnBrk="1" hangingPunct="1">
              <a:lnSpc>
                <a:spcPct val="120000"/>
              </a:lnSpc>
              <a:spcBef>
                <a:spcPct val="0"/>
              </a:spcBef>
              <a:defRPr/>
            </a:pPr>
            <a:r>
              <a:rPr lang="en-US" altLang="zh-CN" sz="2400" dirty="0" smtClean="0">
                <a:latin typeface="Times New Roman" panose="02020603050405020304" pitchFamily="18" charset="0"/>
              </a:rPr>
              <a:t>1</a:t>
            </a:r>
            <a:r>
              <a:rPr lang="zh-CN" altLang="en-US" sz="2400" dirty="0" smtClean="0">
                <a:latin typeface="Times New Roman" panose="02020603050405020304" pitchFamily="18" charset="0"/>
              </a:rPr>
              <a:t>、文件的保护机制有（  ）（可多选）</a:t>
            </a:r>
            <a:endParaRPr lang="en-US" altLang="zh-CN" sz="2400" dirty="0" smtClean="0">
              <a:latin typeface="Times New Roman" panose="02020603050405020304" pitchFamily="18" charset="0"/>
            </a:endParaRPr>
          </a:p>
          <a:p>
            <a:pPr marL="457200" indent="-457200" eaLnBrk="1" hangingPunct="1">
              <a:lnSpc>
                <a:spcPct val="120000"/>
              </a:lnSpc>
              <a:spcBef>
                <a:spcPct val="0"/>
              </a:spcBef>
              <a:buAutoNum type="alphaUcPeriod"/>
              <a:defRPr/>
            </a:pPr>
            <a:r>
              <a:rPr lang="zh-CN" altLang="en-US" sz="2400" dirty="0" smtClean="0">
                <a:latin typeface="Times New Roman" panose="02020603050405020304" pitchFamily="18" charset="0"/>
              </a:rPr>
              <a:t>增量转存                                       </a:t>
            </a:r>
            <a:r>
              <a:rPr lang="en-US" altLang="zh-CN" sz="2400" dirty="0" smtClean="0">
                <a:latin typeface="Times New Roman" panose="02020603050405020304" pitchFamily="18" charset="0"/>
              </a:rPr>
              <a:t>B. </a:t>
            </a:r>
            <a:r>
              <a:rPr lang="zh-CN" altLang="en-US" sz="2400" dirty="0" smtClean="0">
                <a:latin typeface="Times New Roman" panose="02020603050405020304" pitchFamily="18" charset="0"/>
              </a:rPr>
              <a:t>多级目录</a:t>
            </a:r>
            <a:endParaRPr lang="en-US" altLang="zh-CN" sz="2400" dirty="0" smtClean="0">
              <a:latin typeface="Times New Roman" panose="02020603050405020304" pitchFamily="18" charset="0"/>
            </a:endParaRPr>
          </a:p>
          <a:p>
            <a:pPr marL="457200" indent="-457200" eaLnBrk="1" hangingPunct="1">
              <a:lnSpc>
                <a:spcPct val="120000"/>
              </a:lnSpc>
              <a:spcBef>
                <a:spcPct val="0"/>
              </a:spcBef>
              <a:defRPr/>
            </a:pPr>
            <a:r>
              <a:rPr lang="en-US" altLang="zh-CN" sz="2400" dirty="0" smtClean="0">
                <a:latin typeface="Times New Roman" panose="02020603050405020304" pitchFamily="18" charset="0"/>
              </a:rPr>
              <a:t>C.  </a:t>
            </a:r>
            <a:r>
              <a:rPr lang="zh-CN" altLang="en-US" sz="2400" dirty="0" smtClean="0">
                <a:latin typeface="Times New Roman" panose="02020603050405020304" pitchFamily="18" charset="0"/>
              </a:rPr>
              <a:t>文件访问控制表                            </a:t>
            </a:r>
            <a:r>
              <a:rPr lang="en-US" altLang="zh-CN" sz="2400" dirty="0" smtClean="0">
                <a:latin typeface="Times New Roman" panose="02020603050405020304" pitchFamily="18" charset="0"/>
              </a:rPr>
              <a:t>D. </a:t>
            </a:r>
            <a:r>
              <a:rPr lang="zh-CN" altLang="en-US" sz="2400" dirty="0" smtClean="0">
                <a:latin typeface="Times New Roman" panose="02020603050405020304" pitchFamily="18" charset="0"/>
              </a:rPr>
              <a:t>空闲块成组链接</a:t>
            </a:r>
            <a:endParaRPr lang="en-US" altLang="zh-CN" sz="2400" dirty="0" smtClean="0">
              <a:latin typeface="Times New Roman" panose="02020603050405020304" pitchFamily="18" charset="0"/>
            </a:endParaRPr>
          </a:p>
          <a:p>
            <a:pPr marL="457200" indent="-457200" eaLnBrk="1" hangingPunct="1">
              <a:lnSpc>
                <a:spcPct val="120000"/>
              </a:lnSpc>
              <a:spcBef>
                <a:spcPct val="0"/>
              </a:spcBef>
              <a:defRPr/>
            </a:pPr>
            <a:r>
              <a:rPr lang="en-US" altLang="zh-CN" sz="2400" dirty="0" smtClean="0">
                <a:latin typeface="Times New Roman" panose="02020603050405020304" pitchFamily="18" charset="0"/>
              </a:rPr>
              <a:t>2</a:t>
            </a:r>
            <a:r>
              <a:rPr lang="zh-CN" altLang="en-US" sz="2400" dirty="0" smtClean="0">
                <a:latin typeface="Times New Roman" panose="02020603050405020304" pitchFamily="18" charset="0"/>
              </a:rPr>
              <a:t>、采用共享索引节点法实现文件共享时，对因删除共享文件而造成指针悬空问题的解决方法是</a:t>
            </a:r>
            <a:r>
              <a:rPr lang="en-US" altLang="zh-CN" sz="2400" dirty="0" smtClean="0">
                <a:latin typeface="Times New Roman" panose="02020603050405020304" pitchFamily="18" charset="0"/>
              </a:rPr>
              <a:t>_________</a:t>
            </a:r>
            <a:r>
              <a:rPr lang="zh-CN" altLang="en-US" sz="2400" dirty="0" smtClean="0">
                <a:latin typeface="Times New Roman" panose="02020603050405020304" pitchFamily="18" charset="0"/>
              </a:rPr>
              <a:t>。</a:t>
            </a:r>
            <a:endParaRPr lang="en-US" altLang="zh-CN" sz="2400" dirty="0" smtClean="0">
              <a:latin typeface="Times New Roman" panose="02020603050405020304" pitchFamily="18" charset="0"/>
            </a:endParaRPr>
          </a:p>
          <a:p>
            <a:pPr marL="457200" indent="-457200" eaLnBrk="1" hangingPunct="1">
              <a:lnSpc>
                <a:spcPct val="120000"/>
              </a:lnSpc>
              <a:spcBef>
                <a:spcPct val="0"/>
              </a:spcBef>
              <a:defRPr/>
            </a:pPr>
            <a:r>
              <a:rPr lang="en-US" altLang="zh-CN" sz="2400" dirty="0" smtClean="0">
                <a:latin typeface="Times New Roman" panose="02020603050405020304" pitchFamily="18" charset="0"/>
              </a:rPr>
              <a:t>3</a:t>
            </a:r>
            <a:r>
              <a:rPr lang="zh-CN" altLang="en-US" sz="2400" dirty="0" smtClean="0">
                <a:latin typeface="Times New Roman" panose="02020603050405020304" pitchFamily="18" charset="0"/>
              </a:rPr>
              <a:t>、判断：用户对文件的访问权限将由用户访问表、目录访问权限及文件属性三者共同决定。</a:t>
            </a:r>
            <a:endParaRPr lang="en-US" altLang="zh-CN" sz="2400" dirty="0" smtClean="0">
              <a:latin typeface="Times New Roman" panose="02020603050405020304" pitchFamily="18" charset="0"/>
            </a:endParaRPr>
          </a:p>
          <a:p>
            <a:pPr marL="457200" indent="-457200" eaLnBrk="1" hangingPunct="1">
              <a:lnSpc>
                <a:spcPct val="120000"/>
              </a:lnSpc>
              <a:spcBef>
                <a:spcPct val="0"/>
              </a:spcBef>
              <a:defRPr/>
            </a:pPr>
            <a:r>
              <a:rPr lang="en-US" altLang="zh-CN" sz="2400" dirty="0" smtClean="0">
                <a:latin typeface="Times New Roman" panose="02020603050405020304" pitchFamily="18" charset="0"/>
              </a:rPr>
              <a:t>4</a:t>
            </a:r>
            <a:r>
              <a:rPr lang="zh-CN" altLang="en-US" sz="2400" dirty="0" smtClean="0">
                <a:latin typeface="Times New Roman" panose="02020603050405020304" pitchFamily="18" charset="0"/>
              </a:rPr>
              <a:t>、判断：系统中文件与文件的目录项是一一对应的。</a:t>
            </a:r>
            <a:endParaRPr lang="en-US" altLang="zh-CN" sz="2400" dirty="0" smtClean="0">
              <a:latin typeface="Times New Roman" panose="02020603050405020304" pitchFamily="18" charset="0"/>
            </a:endParaRPr>
          </a:p>
          <a:p>
            <a:pPr marL="457200" indent="-457200" eaLnBrk="1" hangingPunct="1">
              <a:lnSpc>
                <a:spcPct val="120000"/>
              </a:lnSpc>
              <a:spcBef>
                <a:spcPct val="0"/>
              </a:spcBef>
              <a:defRPr/>
            </a:pPr>
            <a:r>
              <a:rPr lang="en-US" altLang="zh-CN" sz="2400" dirty="0" smtClean="0">
                <a:latin typeface="Times New Roman" panose="02020603050405020304" pitchFamily="18" charset="0"/>
              </a:rPr>
              <a:t>5</a:t>
            </a:r>
            <a:r>
              <a:rPr lang="zh-CN" altLang="en-US" sz="2400" dirty="0" smtClean="0">
                <a:latin typeface="Times New Roman" panose="02020603050405020304" pitchFamily="18" charset="0"/>
              </a:rPr>
              <a:t>、判断：使用符号链接共享一个文件时，系统将创建一个新的文件。</a:t>
            </a:r>
            <a:endParaRPr lang="en-US" altLang="zh-CN" sz="2400" dirty="0" smtClean="0">
              <a:latin typeface="Times New Roman" panose="02020603050405020304" pitchFamily="18" charset="0"/>
            </a:endParaRPr>
          </a:p>
          <a:p>
            <a:pPr eaLnBrk="1" hangingPunct="1">
              <a:lnSpc>
                <a:spcPct val="150000"/>
              </a:lnSpc>
              <a:spcBef>
                <a:spcPct val="0"/>
              </a:spcBef>
              <a:defRPr/>
            </a:pP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1979712" y="332656"/>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179512" y="1052736"/>
            <a:ext cx="8820472" cy="3637919"/>
          </a:xfrm>
          <a:prstGeom prst="rect">
            <a:avLst/>
          </a:prstGeom>
          <a:noFill/>
          <a:ln>
            <a:noFill/>
          </a:ln>
          <a:effectLst/>
        </p:spPr>
        <p:txBody>
          <a:bodyPr wrap="square">
            <a:spAutoFit/>
          </a:bodyPr>
          <a:lstStyle/>
          <a:p>
            <a:pPr lvl="0">
              <a:lnSpc>
                <a:spcPct val="150000"/>
              </a:lnSpc>
            </a:pPr>
            <a:r>
              <a:rPr lang="en-US" altLang="zh-CN" sz="2400" dirty="0" smtClean="0">
                <a:latin typeface="Times New Roman" panose="02020603050405020304" pitchFamily="18" charset="0"/>
              </a:rPr>
              <a:t>6</a:t>
            </a:r>
            <a:r>
              <a:rPr lang="zh-CN" altLang="en-US" sz="2400" dirty="0" smtClean="0">
                <a:latin typeface="Times New Roman" panose="02020603050405020304" pitchFamily="18" charset="0"/>
              </a:rPr>
              <a:t>、</a:t>
            </a:r>
            <a:r>
              <a:rPr lang="zh-CN" altLang="zh-CN" sz="2400" dirty="0" smtClean="0"/>
              <a:t>操作系统通常会提供多种文件保护机制，包括用户权限、存取控制表、文件的</a:t>
            </a:r>
            <a:r>
              <a:rPr lang="en-US" altLang="zh-CN" sz="2400" dirty="0" smtClean="0"/>
              <a:t>RWX</a:t>
            </a:r>
            <a:r>
              <a:rPr lang="zh-CN" altLang="zh-CN" sz="2400" dirty="0" smtClean="0"/>
              <a:t>位。请针对下面三种文件使用要求，分别为它们选择合适的文件保护机制：</a:t>
            </a:r>
            <a:endParaRPr lang="zh-CN" altLang="zh-CN" sz="2400" dirty="0" smtClean="0"/>
          </a:p>
          <a:p>
            <a:pPr>
              <a:lnSpc>
                <a:spcPct val="150000"/>
              </a:lnSpc>
            </a:pPr>
            <a:r>
              <a:rPr lang="zh-CN" altLang="zh-CN" sz="2400" dirty="0" smtClean="0"/>
              <a:t>（</a:t>
            </a:r>
            <a:r>
              <a:rPr lang="en-US" altLang="zh-CN" sz="2400" dirty="0" smtClean="0"/>
              <a:t>1</a:t>
            </a:r>
            <a:r>
              <a:rPr lang="zh-CN" altLang="zh-CN" sz="2400" dirty="0" smtClean="0"/>
              <a:t>）甲用户希望除他的同事以外，任何人不能访问他的文件；</a:t>
            </a:r>
            <a:endParaRPr lang="zh-CN" altLang="zh-CN" sz="2400" dirty="0" smtClean="0"/>
          </a:p>
          <a:p>
            <a:pPr>
              <a:lnSpc>
                <a:spcPct val="150000"/>
              </a:lnSpc>
            </a:pPr>
            <a:r>
              <a:rPr lang="zh-CN" altLang="zh-CN" sz="2400" dirty="0" smtClean="0"/>
              <a:t>（</a:t>
            </a:r>
            <a:r>
              <a:rPr lang="en-US" altLang="zh-CN" sz="2400" dirty="0" smtClean="0"/>
              <a:t>2</a:t>
            </a:r>
            <a:r>
              <a:rPr lang="zh-CN" altLang="zh-CN" sz="2400" dirty="0" smtClean="0"/>
              <a:t>）乙用户和丙用户希望共享某些秘密文件；</a:t>
            </a:r>
            <a:endParaRPr lang="zh-CN" altLang="zh-CN" sz="2400" dirty="0" smtClean="0"/>
          </a:p>
          <a:p>
            <a:pPr>
              <a:lnSpc>
                <a:spcPct val="150000"/>
              </a:lnSpc>
            </a:pPr>
            <a:r>
              <a:rPr lang="zh-CN" altLang="zh-CN" sz="2400" dirty="0" smtClean="0"/>
              <a:t>（</a:t>
            </a:r>
            <a:r>
              <a:rPr lang="en-US" altLang="zh-CN" sz="2400" dirty="0" smtClean="0"/>
              <a:t>3</a:t>
            </a:r>
            <a:r>
              <a:rPr lang="zh-CN" altLang="zh-CN" sz="2400" dirty="0" smtClean="0"/>
              <a:t>）丁用户希望公开他的一些文件。</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1979712" y="332656"/>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1714480" y="428604"/>
            <a:ext cx="550072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Rectangle 6"/>
          <p:cNvSpPr>
            <a:spLocks noChangeArrowheads="1"/>
          </p:cNvSpPr>
          <p:nvPr/>
        </p:nvSpPr>
        <p:spPr bwMode="auto">
          <a:xfrm>
            <a:off x="179512" y="1500174"/>
            <a:ext cx="8712968" cy="4339650"/>
          </a:xfrm>
          <a:prstGeom prst="rect">
            <a:avLst/>
          </a:prstGeom>
          <a:noFill/>
          <a:ln>
            <a:noFill/>
          </a:ln>
          <a:effectLst/>
        </p:spPr>
        <p:txBody>
          <a:bodyPr wrap="square">
            <a:spAutoFit/>
          </a:bodyPr>
          <a:lstStyle/>
          <a:p>
            <a:pPr eaLnBrk="1" hangingPunct="1">
              <a:lnSpc>
                <a:spcPct val="150000"/>
              </a:lnSpc>
              <a:spcBef>
                <a:spcPct val="0"/>
              </a:spcBef>
              <a:buFont typeface="Wingdings" panose="05000000000000000000" pitchFamily="2" charset="2"/>
              <a:buChar char="l"/>
              <a:defRPr/>
            </a:pPr>
            <a:r>
              <a:rPr kumimoji="1" lang="en-US" altLang="zh-CN" sz="28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800" dirty="0" smtClean="0">
                <a:effectLst>
                  <a:outerShdw blurRad="38100" dist="38100" dir="2700000" algn="tl">
                    <a:srgbClr val="C0C0C0"/>
                  </a:outerShdw>
                </a:effectLst>
                <a:latin typeface="Times New Roman" panose="02020603050405020304" pitchFamily="18" charset="0"/>
                <a:ea typeface="仿宋" panose="02010609060101010101" charset="-122"/>
              </a:rPr>
              <a:t>研究逻辑结构的目的</a:t>
            </a:r>
            <a:endParaRPr kumimoji="1" lang="en-US" altLang="zh-CN" sz="28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a:buFont typeface="Wingdings" panose="05000000000000000000" pitchFamily="2" charset="2"/>
              <a:buChar char="Ø"/>
              <a:defRPr/>
            </a:pPr>
            <a:r>
              <a:rPr lang="zh-CN" altLang="en-US" sz="2400" dirty="0" smtClean="0"/>
              <a:t>  为用户提供一种逻辑结构清晰、使用简便的逻辑文件形式</a:t>
            </a:r>
            <a:endParaRPr lang="zh-CN" altLang="en-US" sz="2400" dirty="0" smtClean="0"/>
          </a:p>
          <a:p>
            <a:pPr lvl="1">
              <a:buFont typeface="Wingdings" panose="05000000000000000000" pitchFamily="2" charset="2"/>
              <a:buChar char="Ø"/>
              <a:defRPr/>
            </a:pPr>
            <a:r>
              <a:rPr lang="zh-CN" altLang="en-US" sz="2400" dirty="0" smtClean="0"/>
              <a:t>  用户按文件的逻辑结构形式去存储、检索和加工文件中的信息。</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8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800" dirty="0" smtClean="0">
                <a:effectLst>
                  <a:outerShdw blurRad="38100" dist="38100" dir="2700000" algn="tl">
                    <a:srgbClr val="C0C0C0"/>
                  </a:outerShdw>
                </a:effectLst>
                <a:latin typeface="Times New Roman" panose="02020603050405020304" pitchFamily="18" charset="0"/>
                <a:ea typeface="仿宋" panose="02010609060101010101" charset="-122"/>
              </a:rPr>
              <a:t>研究物理结构的目的</a:t>
            </a:r>
            <a:endParaRPr kumimoji="1" lang="en-US" altLang="zh-CN" sz="28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a:buFont typeface="Wingdings" panose="05000000000000000000" pitchFamily="2" charset="2"/>
              <a:buChar char="Ø"/>
              <a:defRPr/>
            </a:pPr>
            <a:r>
              <a:rPr lang="zh-CN" altLang="en-US" sz="2400" dirty="0" smtClean="0"/>
              <a:t>  选择工作性能良好、设备利用率高的物理文件形式。</a:t>
            </a:r>
            <a:endParaRPr lang="zh-CN" altLang="en-US" sz="2400" dirty="0" smtClean="0"/>
          </a:p>
          <a:p>
            <a:pPr lvl="1">
              <a:buFont typeface="Wingdings" panose="05000000000000000000" pitchFamily="2" charset="2"/>
              <a:buChar char="Ø"/>
              <a:defRPr/>
            </a:pPr>
            <a:r>
              <a:rPr lang="zh-CN" altLang="en-US" sz="2400" dirty="0" smtClean="0"/>
              <a:t>  系统按照文件的物理结构形式和外部设备打交道，控制信息的传输。</a:t>
            </a:r>
            <a:endParaRPr lang="zh-CN" altLang="en-US" sz="2400" dirty="0" smtClean="0"/>
          </a:p>
          <a:p>
            <a:pPr lvl="1">
              <a:buFont typeface="Wingdings" panose="05000000000000000000" pitchFamily="2" charset="2"/>
              <a:buChar char="Ø"/>
              <a:defRPr/>
            </a:pP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1000"/>
                                        <p:tgtEl>
                                          <p:spTgt spid="5">
                                            <p:txEl>
                                              <p:pRg st="4" end="4"/>
                                            </p:txEl>
                                          </p:spTgt>
                                        </p:tgtEl>
                                      </p:cBhvr>
                                    </p:animEffect>
                                    <p:anim calcmode="lin" valueType="num">
                                      <p:cBhvr>
                                        <p:cTn id="2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323528" y="980728"/>
            <a:ext cx="7704856" cy="7405104"/>
          </a:xfrm>
          <a:prstGeom prst="rect">
            <a:avLst/>
          </a:prstGeom>
          <a:noFill/>
          <a:ln>
            <a:noFill/>
          </a:ln>
          <a:effectLst/>
        </p:spPr>
        <p:txBody>
          <a:bodyPr wrap="square">
            <a:spAutoFit/>
          </a:bodyPr>
          <a:lstStyle/>
          <a:p>
            <a:pPr eaLnBrk="1" hangingPunct="1">
              <a:lnSpc>
                <a:spcPct val="120000"/>
              </a:lnSpc>
              <a:spcBef>
                <a:spcPct val="0"/>
              </a:spcBef>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一、文件共享两种方式</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buFont typeface="Wingdings" panose="05000000000000000000" pitchFamily="2" charset="2"/>
              <a:buChar char="l"/>
              <a:defRPr/>
            </a:pPr>
            <a:r>
              <a:rPr lang="zh-CN" altLang="en-US" sz="2400" dirty="0" smtClean="0">
                <a:latin typeface="Times New Roman" panose="02020603050405020304" pitchFamily="18" charset="0"/>
              </a:rPr>
              <a:t>     基于索引节点共享：概念、优缺点</a:t>
            </a:r>
            <a:endParaRPr lang="en-US" altLang="zh-CN" sz="2400" dirty="0" smtClean="0">
              <a:latin typeface="Times New Roman" panose="02020603050405020304" pitchFamily="18" charset="0"/>
            </a:endParaRPr>
          </a:p>
          <a:p>
            <a:pPr eaLnBrk="1" hangingPunct="1">
              <a:lnSpc>
                <a:spcPct val="120000"/>
              </a:lnSpc>
              <a:spcBef>
                <a:spcPct val="0"/>
              </a:spcBef>
              <a:buFont typeface="Wingdings" panose="05000000000000000000" pitchFamily="2" charset="2"/>
              <a:buChar char="l"/>
              <a:defRPr/>
            </a:pPr>
            <a:r>
              <a:rPr lang="zh-CN" altLang="en-US" sz="2400" dirty="0" smtClean="0">
                <a:latin typeface="Times New Roman" panose="02020603050405020304" pitchFamily="18" charset="0"/>
              </a:rPr>
              <a:t>     符号链接法共享：概念、优缺点</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硬链接与符号链接的区别</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二、文件保护</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buFont typeface="Wingdings" panose="05000000000000000000" pitchFamily="2" charset="2"/>
              <a:buChar char="l"/>
              <a:defRPr/>
            </a:pPr>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文件备份</a:t>
            </a:r>
            <a:endParaRPr lang="en-US" altLang="zh-CN" sz="2400" dirty="0" smtClean="0">
              <a:latin typeface="Times New Roman" panose="02020603050405020304" pitchFamily="18" charset="0"/>
            </a:endParaRPr>
          </a:p>
          <a:p>
            <a:pPr eaLnBrk="1" hangingPunct="1">
              <a:lnSpc>
                <a:spcPct val="120000"/>
              </a:lnSpc>
              <a:spcBef>
                <a:spcPct val="0"/>
              </a:spcBef>
              <a:buFont typeface="Wingdings" panose="05000000000000000000" pitchFamily="2" charset="2"/>
              <a:buChar char="l"/>
              <a:defRPr/>
            </a:pPr>
            <a:r>
              <a:rPr lang="zh-CN" altLang="en-US" sz="2400" dirty="0" smtClean="0">
                <a:latin typeface="Times New Roman" panose="02020603050405020304" pitchFamily="18" charset="0"/>
              </a:rPr>
              <a:t>      文件访问保护</a:t>
            </a:r>
            <a:endParaRPr lang="en-US" altLang="zh-CN" sz="2400" dirty="0" smtClean="0">
              <a:latin typeface="Times New Roman" panose="02020603050405020304" pitchFamily="18" charset="0"/>
            </a:endParaRPr>
          </a:p>
          <a:p>
            <a:pPr marL="360045" eaLnBrk="1" hangingPunct="1">
              <a:lnSpc>
                <a:spcPct val="120000"/>
              </a:lnSpc>
              <a:spcBef>
                <a:spcPct val="0"/>
              </a:spcBef>
              <a:buFont typeface="Wingdings" panose="05000000000000000000" pitchFamily="2" charset="2"/>
              <a:buChar char="ü"/>
              <a:defRPr/>
            </a:pPr>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口令保护</a:t>
            </a:r>
            <a:endParaRPr lang="en-US" altLang="zh-CN" sz="2400" dirty="0" smtClean="0">
              <a:latin typeface="Times New Roman" panose="02020603050405020304" pitchFamily="18" charset="0"/>
            </a:endParaRPr>
          </a:p>
          <a:p>
            <a:pPr marL="360045" eaLnBrk="1" hangingPunct="1">
              <a:lnSpc>
                <a:spcPct val="120000"/>
              </a:lnSpc>
              <a:spcBef>
                <a:spcPct val="0"/>
              </a:spcBef>
              <a:buFont typeface="Wingdings" panose="05000000000000000000" pitchFamily="2" charset="2"/>
              <a:buChar char="ü"/>
              <a:defRPr/>
            </a:pPr>
            <a:r>
              <a:rPr lang="zh-CN" altLang="en-US" sz="2400" dirty="0" smtClean="0">
                <a:latin typeface="Times New Roman" panose="02020603050405020304" pitchFamily="18" charset="0"/>
              </a:rPr>
              <a:t>     加密保护</a:t>
            </a:r>
            <a:endParaRPr lang="en-US" altLang="zh-CN" sz="2400" dirty="0" smtClean="0">
              <a:latin typeface="Times New Roman" panose="02020603050405020304" pitchFamily="18" charset="0"/>
            </a:endParaRPr>
          </a:p>
          <a:p>
            <a:pPr marL="360045" eaLnBrk="1" hangingPunct="1">
              <a:lnSpc>
                <a:spcPct val="120000"/>
              </a:lnSpc>
              <a:spcBef>
                <a:spcPct val="0"/>
              </a:spcBef>
              <a:buFont typeface="Wingdings" panose="05000000000000000000" pitchFamily="2" charset="2"/>
              <a:buChar char="ü"/>
              <a:defRPr/>
            </a:pPr>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设置文件使用权限：</a:t>
            </a:r>
            <a:endParaRPr lang="en-US" altLang="zh-CN" sz="2400" dirty="0" smtClean="0">
              <a:latin typeface="Times New Roman" panose="02020603050405020304" pitchFamily="18" charset="0"/>
            </a:endParaRPr>
          </a:p>
          <a:p>
            <a:pPr marL="360045" eaLnBrk="1" hangingPunct="1">
              <a:lnSpc>
                <a:spcPct val="120000"/>
              </a:lnSpc>
              <a:spcBef>
                <a:spcPct val="0"/>
              </a:spcBef>
              <a:defRPr/>
            </a:pPr>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访问控制矩阵</a:t>
            </a:r>
            <a:endParaRPr lang="en-US" altLang="zh-CN" sz="2400" dirty="0" smtClean="0">
              <a:latin typeface="Times New Roman" panose="02020603050405020304" pitchFamily="18" charset="0"/>
            </a:endParaRPr>
          </a:p>
          <a:p>
            <a:pPr marL="360045" eaLnBrk="1" hangingPunct="1">
              <a:lnSpc>
                <a:spcPct val="120000"/>
              </a:lnSpc>
              <a:spcBef>
                <a:spcPct val="0"/>
              </a:spcBef>
              <a:defRPr/>
            </a:pPr>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访问控制表：按列简化</a:t>
            </a:r>
            <a:endParaRPr lang="en-US" altLang="zh-CN" sz="2400" dirty="0" smtClean="0">
              <a:latin typeface="Times New Roman" panose="02020603050405020304" pitchFamily="18" charset="0"/>
            </a:endParaRPr>
          </a:p>
          <a:p>
            <a:pPr marL="360045" eaLnBrk="1" hangingPunct="1">
              <a:lnSpc>
                <a:spcPct val="120000"/>
              </a:lnSpc>
              <a:spcBef>
                <a:spcPct val="0"/>
              </a:spcBef>
              <a:defRPr/>
            </a:pPr>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用户权限表：按列简化</a:t>
            </a:r>
            <a:r>
              <a:rPr lang="en-US" altLang="zh-CN" sz="2400" dirty="0" smtClean="0">
                <a:latin typeface="Times New Roman" panose="02020603050405020304" pitchFamily="18" charset="0"/>
              </a:rPr>
              <a:t>          </a:t>
            </a:r>
            <a:endParaRPr lang="en-US" altLang="zh-CN" sz="2400" dirty="0" smtClean="0">
              <a:latin typeface="Times New Roman" panose="02020603050405020304" pitchFamily="18" charset="0"/>
            </a:endParaRPr>
          </a:p>
          <a:p>
            <a:pPr marL="360045" eaLnBrk="1" hangingPunct="1">
              <a:lnSpc>
                <a:spcPct val="120000"/>
              </a:lnSpc>
              <a:spcBef>
                <a:spcPct val="0"/>
              </a:spcBef>
              <a:buFont typeface="Wingdings" panose="05000000000000000000" pitchFamily="2" charset="2"/>
              <a:buChar char="ü"/>
              <a:defRPr/>
            </a:pPr>
            <a:endParaRPr lang="en-US" altLang="zh-CN" sz="2400" dirty="0" smtClean="0">
              <a:latin typeface="Times New Roman" panose="02020603050405020304" pitchFamily="18" charset="0"/>
            </a:endParaRPr>
          </a:p>
          <a:p>
            <a:pPr eaLnBrk="1" hangingPunct="1">
              <a:lnSpc>
                <a:spcPct val="150000"/>
              </a:lnSpc>
              <a:spcBef>
                <a:spcPct val="0"/>
              </a:spcBef>
              <a:defRPr/>
            </a:pP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defRPr/>
            </a:pP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1785918" y="188640"/>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动作按钮: 前进或下一项 4">
            <a:hlinkClick r:id="" action="ppaction://hlinkshowjump?jump=nextslide" highlightClick="1"/>
          </p:cNvPr>
          <p:cNvSpPr/>
          <p:nvPr/>
        </p:nvSpPr>
        <p:spPr bwMode="auto">
          <a:xfrm>
            <a:off x="7236296" y="1556792"/>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动作按钮: 前进或下一项 5">
            <a:hlinkClick r:id="rId1" action="ppaction://hlinksldjump" highlightClick="1"/>
          </p:cNvPr>
          <p:cNvSpPr/>
          <p:nvPr/>
        </p:nvSpPr>
        <p:spPr bwMode="auto">
          <a:xfrm>
            <a:off x="7236296" y="1988840"/>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动作按钮: 前进或下一项 6">
            <a:hlinkClick r:id="rId2" action="ppaction://hlinksldjump" highlightClick="1"/>
          </p:cNvPr>
          <p:cNvSpPr/>
          <p:nvPr/>
        </p:nvSpPr>
        <p:spPr bwMode="auto">
          <a:xfrm>
            <a:off x="5868144" y="5013176"/>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动作按钮: 前进或下一项 7">
            <a:hlinkClick r:id="rId3" action="ppaction://hlinksldjump" highlightClick="1"/>
          </p:cNvPr>
          <p:cNvSpPr/>
          <p:nvPr/>
        </p:nvSpPr>
        <p:spPr bwMode="auto">
          <a:xfrm>
            <a:off x="5868144" y="5445224"/>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动作按钮: 前进或下一项 8">
            <a:hlinkClick r:id="rId4" action="ppaction://hlinksldjump" highlightClick="1"/>
          </p:cNvPr>
          <p:cNvSpPr/>
          <p:nvPr/>
        </p:nvSpPr>
        <p:spPr bwMode="auto">
          <a:xfrm>
            <a:off x="5868144" y="5877272"/>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动作按钮: 前进或下一项 9">
            <a:hlinkClick r:id="rId5" action="ppaction://hlinksldjump" highlightClick="1"/>
          </p:cNvPr>
          <p:cNvSpPr/>
          <p:nvPr/>
        </p:nvSpPr>
        <p:spPr bwMode="auto">
          <a:xfrm>
            <a:off x="7236296" y="2492896"/>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4"/>
          <p:cNvSpPr txBox="1">
            <a:spLocks noChangeArrowheads="1"/>
          </p:cNvSpPr>
          <p:nvPr/>
        </p:nvSpPr>
        <p:spPr bwMode="auto">
          <a:xfrm>
            <a:off x="2267744" y="118591"/>
            <a:ext cx="5616302" cy="646113"/>
          </a:xfrm>
          <a:prstGeom prst="rect">
            <a:avLst/>
          </a:prstGeom>
          <a:noFill/>
          <a:ln w="9525">
            <a:noFill/>
            <a:miter lim="800000"/>
          </a:ln>
        </p:spPr>
        <p:txBody>
          <a:bodyPr wrap="square">
            <a:spAutoFit/>
          </a:bodyPr>
          <a:lstStyle/>
          <a:p>
            <a:pPr eaLnBrk="1" hangingPunct="1"/>
            <a:r>
              <a:rPr kumimoji="1" lang="en-US" altLang="zh-CN" sz="3600" dirty="0" smtClean="0">
                <a:solidFill>
                  <a:schemeClr val="tx2"/>
                </a:solidFill>
                <a:latin typeface="黑体" panose="02010609060101010101" pitchFamily="49" charset="-122"/>
                <a:ea typeface="黑体" panose="02010609060101010101" pitchFamily="49" charset="-122"/>
              </a:rPr>
              <a:t>6.5 </a:t>
            </a:r>
            <a:r>
              <a:rPr kumimoji="1" lang="zh-CN" altLang="en-US" sz="3600" dirty="0" smtClean="0">
                <a:solidFill>
                  <a:schemeClr val="tx2"/>
                </a:solidFill>
                <a:latin typeface="黑体" panose="02010609060101010101" pitchFamily="49" charset="-122"/>
                <a:ea typeface="黑体" panose="02010609060101010101" pitchFamily="49" charset="-122"/>
              </a:rPr>
              <a:t>文件</a:t>
            </a:r>
            <a:r>
              <a:rPr kumimoji="1" lang="zh-CN" altLang="en-US" sz="3600" dirty="0">
                <a:solidFill>
                  <a:schemeClr val="tx2"/>
                </a:solidFill>
                <a:latin typeface="黑体" panose="02010609060101010101" pitchFamily="49" charset="-122"/>
                <a:ea typeface="黑体" panose="02010609060101010101" pitchFamily="49" charset="-122"/>
              </a:rPr>
              <a:t>共享与文件保护</a:t>
            </a:r>
            <a:endParaRPr kumimoji="1" lang="zh-CN" altLang="en-US" sz="3600" dirty="0">
              <a:solidFill>
                <a:schemeClr val="tx2"/>
              </a:solidFill>
              <a:latin typeface="黑体" panose="02010609060101010101" pitchFamily="49" charset="-122"/>
              <a:ea typeface="黑体" panose="02010609060101010101" pitchFamily="49" charset="-122"/>
            </a:endParaRPr>
          </a:p>
        </p:txBody>
      </p:sp>
      <p:sp>
        <p:nvSpPr>
          <p:cNvPr id="67591" name="Text Box 7"/>
          <p:cNvSpPr txBox="1">
            <a:spLocks noChangeArrowheads="1"/>
          </p:cNvSpPr>
          <p:nvPr/>
        </p:nvSpPr>
        <p:spPr bwMode="auto">
          <a:xfrm>
            <a:off x="250825" y="889556"/>
            <a:ext cx="3385071" cy="523220"/>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eaLnBrk="1" hangingPunct="1">
              <a:spcBef>
                <a:spcPct val="50000"/>
              </a:spcBef>
              <a:buClr>
                <a:schemeClr val="tx1"/>
              </a:buClr>
              <a:defRPr/>
            </a:pPr>
            <a:r>
              <a:rPr lang="en-US" altLang="zh-CN" sz="2800" dirty="0" smtClean="0">
                <a:solidFill>
                  <a:srgbClr val="3333FF"/>
                </a:solidFill>
              </a:rPr>
              <a:t>6.5.1.</a:t>
            </a:r>
            <a:r>
              <a:rPr lang="zh-CN" altLang="en-US" sz="2800" dirty="0">
                <a:solidFill>
                  <a:srgbClr val="3333FF"/>
                </a:solidFill>
              </a:rPr>
              <a:t>文件共享</a:t>
            </a:r>
            <a:r>
              <a:rPr lang="zh-CN" altLang="en-US" sz="2800" dirty="0" smtClean="0">
                <a:solidFill>
                  <a:srgbClr val="3333FF"/>
                </a:solidFill>
              </a:rPr>
              <a:t>：</a:t>
            </a:r>
            <a:endParaRPr lang="en-US" altLang="zh-CN" sz="2800" dirty="0">
              <a:solidFill>
                <a:srgbClr val="3333FF"/>
              </a:solidFill>
            </a:endParaRPr>
          </a:p>
        </p:txBody>
      </p:sp>
      <p:sp>
        <p:nvSpPr>
          <p:cNvPr id="67645" name="Rectangle 61"/>
          <p:cNvSpPr>
            <a:spLocks noChangeArrowheads="1"/>
          </p:cNvSpPr>
          <p:nvPr/>
        </p:nvSpPr>
        <p:spPr bwMode="auto">
          <a:xfrm>
            <a:off x="3711575" y="1268760"/>
            <a:ext cx="1943100" cy="863600"/>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46" name="Line 62"/>
          <p:cNvSpPr>
            <a:spLocks noChangeShapeType="1"/>
          </p:cNvSpPr>
          <p:nvPr/>
        </p:nvSpPr>
        <p:spPr bwMode="auto">
          <a:xfrm>
            <a:off x="4359275" y="1268760"/>
            <a:ext cx="0" cy="86360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47" name="Line 63"/>
          <p:cNvSpPr>
            <a:spLocks noChangeShapeType="1"/>
          </p:cNvSpPr>
          <p:nvPr/>
        </p:nvSpPr>
        <p:spPr bwMode="auto">
          <a:xfrm>
            <a:off x="5006975" y="1268760"/>
            <a:ext cx="0" cy="86360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48" name="Text Box 64"/>
          <p:cNvSpPr txBox="1">
            <a:spLocks noChangeArrowheads="1"/>
          </p:cNvSpPr>
          <p:nvPr/>
        </p:nvSpPr>
        <p:spPr bwMode="auto">
          <a:xfrm>
            <a:off x="3783013" y="1340198"/>
            <a:ext cx="433387"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a:t>A</a:t>
            </a:r>
            <a:endParaRPr lang="en-US" altLang="zh-CN" sz="2000"/>
          </a:p>
        </p:txBody>
      </p:sp>
      <p:sp>
        <p:nvSpPr>
          <p:cNvPr id="67650" name="Text Box 66"/>
          <p:cNvSpPr txBox="1">
            <a:spLocks noChangeArrowheads="1"/>
          </p:cNvSpPr>
          <p:nvPr/>
        </p:nvSpPr>
        <p:spPr bwMode="auto">
          <a:xfrm>
            <a:off x="4502150" y="1340198"/>
            <a:ext cx="433388"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a:t>B</a:t>
            </a:r>
            <a:endParaRPr lang="en-US" altLang="zh-CN" sz="2000"/>
          </a:p>
        </p:txBody>
      </p:sp>
      <p:sp>
        <p:nvSpPr>
          <p:cNvPr id="67651" name="Text Box 67"/>
          <p:cNvSpPr txBox="1">
            <a:spLocks noChangeArrowheads="1"/>
          </p:cNvSpPr>
          <p:nvPr/>
        </p:nvSpPr>
        <p:spPr bwMode="auto">
          <a:xfrm>
            <a:off x="5149850" y="1340198"/>
            <a:ext cx="433388"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a:t>C</a:t>
            </a:r>
            <a:endParaRPr lang="en-US" altLang="zh-CN" sz="2000"/>
          </a:p>
        </p:txBody>
      </p:sp>
      <p:sp>
        <p:nvSpPr>
          <p:cNvPr id="67652" name="Text Box 68"/>
          <p:cNvSpPr txBox="1">
            <a:spLocks noChangeArrowheads="1"/>
          </p:cNvSpPr>
          <p:nvPr/>
        </p:nvSpPr>
        <p:spPr bwMode="auto">
          <a:xfrm>
            <a:off x="5727700" y="1340198"/>
            <a:ext cx="122555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sz="2000"/>
              <a:t>根目录</a:t>
            </a:r>
            <a:endParaRPr lang="zh-CN" altLang="en-US" sz="2000"/>
          </a:p>
        </p:txBody>
      </p:sp>
      <p:sp>
        <p:nvSpPr>
          <p:cNvPr id="67653" name="Line 69"/>
          <p:cNvSpPr>
            <a:spLocks noChangeShapeType="1"/>
          </p:cNvSpPr>
          <p:nvPr/>
        </p:nvSpPr>
        <p:spPr bwMode="auto">
          <a:xfrm>
            <a:off x="3711575" y="1845023"/>
            <a:ext cx="1943100"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54" name="Rectangle 70"/>
          <p:cNvSpPr>
            <a:spLocks noChangeArrowheads="1"/>
          </p:cNvSpPr>
          <p:nvPr/>
        </p:nvSpPr>
        <p:spPr bwMode="auto">
          <a:xfrm>
            <a:off x="1120775" y="2637185"/>
            <a:ext cx="1222375" cy="863600"/>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55" name="Line 71"/>
          <p:cNvSpPr>
            <a:spLocks noChangeShapeType="1"/>
          </p:cNvSpPr>
          <p:nvPr/>
        </p:nvSpPr>
        <p:spPr bwMode="auto">
          <a:xfrm>
            <a:off x="1768475" y="2637185"/>
            <a:ext cx="0" cy="86360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57" name="Text Box 73"/>
          <p:cNvSpPr txBox="1">
            <a:spLocks noChangeArrowheads="1"/>
          </p:cNvSpPr>
          <p:nvPr/>
        </p:nvSpPr>
        <p:spPr bwMode="auto">
          <a:xfrm>
            <a:off x="1187450" y="2708623"/>
            <a:ext cx="650875" cy="366712"/>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A1</a:t>
            </a:r>
            <a:endParaRPr lang="en-US" altLang="zh-CN" sz="1800"/>
          </a:p>
        </p:txBody>
      </p:sp>
      <p:sp>
        <p:nvSpPr>
          <p:cNvPr id="67658" name="Text Box 74"/>
          <p:cNvSpPr txBox="1">
            <a:spLocks noChangeArrowheads="1"/>
          </p:cNvSpPr>
          <p:nvPr/>
        </p:nvSpPr>
        <p:spPr bwMode="auto">
          <a:xfrm>
            <a:off x="1838325" y="2708623"/>
            <a:ext cx="863600" cy="366712"/>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A2</a:t>
            </a:r>
            <a:endParaRPr lang="en-US" altLang="zh-CN" sz="1800"/>
          </a:p>
        </p:txBody>
      </p:sp>
      <p:sp>
        <p:nvSpPr>
          <p:cNvPr id="67660" name="Line 76"/>
          <p:cNvSpPr>
            <a:spLocks noChangeShapeType="1"/>
          </p:cNvSpPr>
          <p:nvPr/>
        </p:nvSpPr>
        <p:spPr bwMode="auto">
          <a:xfrm flipV="1">
            <a:off x="1120775" y="3211860"/>
            <a:ext cx="1222375" cy="1588"/>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61" name="Oval 77"/>
          <p:cNvSpPr>
            <a:spLocks noChangeArrowheads="1"/>
          </p:cNvSpPr>
          <p:nvPr/>
        </p:nvSpPr>
        <p:spPr bwMode="auto">
          <a:xfrm>
            <a:off x="758825" y="4364385"/>
            <a:ext cx="503238" cy="504825"/>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62" name="Text Box 78"/>
          <p:cNvSpPr txBox="1">
            <a:spLocks noChangeArrowheads="1"/>
          </p:cNvSpPr>
          <p:nvPr/>
        </p:nvSpPr>
        <p:spPr bwMode="auto">
          <a:xfrm>
            <a:off x="755650" y="4431060"/>
            <a:ext cx="650875" cy="3667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A1</a:t>
            </a:r>
            <a:endParaRPr lang="en-US" altLang="zh-CN" sz="1800"/>
          </a:p>
        </p:txBody>
      </p:sp>
      <p:sp>
        <p:nvSpPr>
          <p:cNvPr id="67665" name="Oval 81"/>
          <p:cNvSpPr>
            <a:spLocks noChangeArrowheads="1"/>
          </p:cNvSpPr>
          <p:nvPr/>
        </p:nvSpPr>
        <p:spPr bwMode="auto">
          <a:xfrm>
            <a:off x="1695450" y="4364385"/>
            <a:ext cx="503238" cy="504825"/>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66" name="Text Box 82"/>
          <p:cNvSpPr txBox="1">
            <a:spLocks noChangeArrowheads="1"/>
          </p:cNvSpPr>
          <p:nvPr/>
        </p:nvSpPr>
        <p:spPr bwMode="auto">
          <a:xfrm>
            <a:off x="1692275" y="4431060"/>
            <a:ext cx="650875" cy="3667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A2</a:t>
            </a:r>
            <a:endParaRPr lang="en-US" altLang="zh-CN" sz="1800"/>
          </a:p>
        </p:txBody>
      </p:sp>
      <p:sp>
        <p:nvSpPr>
          <p:cNvPr id="67667" name="Rectangle 83"/>
          <p:cNvSpPr>
            <a:spLocks noChangeArrowheads="1"/>
          </p:cNvSpPr>
          <p:nvPr/>
        </p:nvSpPr>
        <p:spPr bwMode="auto">
          <a:xfrm>
            <a:off x="3497263" y="2637185"/>
            <a:ext cx="1222375" cy="863600"/>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68" name="Line 84"/>
          <p:cNvSpPr>
            <a:spLocks noChangeShapeType="1"/>
          </p:cNvSpPr>
          <p:nvPr/>
        </p:nvSpPr>
        <p:spPr bwMode="auto">
          <a:xfrm>
            <a:off x="4144963" y="2637185"/>
            <a:ext cx="0" cy="86360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69" name="Text Box 85"/>
          <p:cNvSpPr txBox="1">
            <a:spLocks noChangeArrowheads="1"/>
          </p:cNvSpPr>
          <p:nvPr/>
        </p:nvSpPr>
        <p:spPr bwMode="auto">
          <a:xfrm>
            <a:off x="3563938" y="2708623"/>
            <a:ext cx="650875" cy="366712"/>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B1</a:t>
            </a:r>
            <a:endParaRPr lang="en-US" altLang="zh-CN" sz="1800"/>
          </a:p>
        </p:txBody>
      </p:sp>
      <p:sp>
        <p:nvSpPr>
          <p:cNvPr id="67670" name="Text Box 86"/>
          <p:cNvSpPr txBox="1">
            <a:spLocks noChangeArrowheads="1"/>
          </p:cNvSpPr>
          <p:nvPr/>
        </p:nvSpPr>
        <p:spPr bwMode="auto">
          <a:xfrm>
            <a:off x="4214813" y="2708623"/>
            <a:ext cx="863600" cy="366712"/>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B2</a:t>
            </a:r>
            <a:endParaRPr lang="en-US" altLang="zh-CN" sz="1800"/>
          </a:p>
        </p:txBody>
      </p:sp>
      <p:sp>
        <p:nvSpPr>
          <p:cNvPr id="67671" name="Line 87"/>
          <p:cNvSpPr>
            <a:spLocks noChangeShapeType="1"/>
          </p:cNvSpPr>
          <p:nvPr/>
        </p:nvSpPr>
        <p:spPr bwMode="auto">
          <a:xfrm flipV="1">
            <a:off x="3497263" y="3211860"/>
            <a:ext cx="1222375" cy="1588"/>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72" name="Rectangle 88"/>
          <p:cNvSpPr>
            <a:spLocks noChangeArrowheads="1"/>
          </p:cNvSpPr>
          <p:nvPr/>
        </p:nvSpPr>
        <p:spPr bwMode="auto">
          <a:xfrm>
            <a:off x="5945188" y="2637185"/>
            <a:ext cx="1222375" cy="863600"/>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73" name="Line 89"/>
          <p:cNvSpPr>
            <a:spLocks noChangeShapeType="1"/>
          </p:cNvSpPr>
          <p:nvPr/>
        </p:nvSpPr>
        <p:spPr bwMode="auto">
          <a:xfrm>
            <a:off x="6592888" y="2637185"/>
            <a:ext cx="0" cy="86360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74" name="Text Box 90"/>
          <p:cNvSpPr txBox="1">
            <a:spLocks noChangeArrowheads="1"/>
          </p:cNvSpPr>
          <p:nvPr/>
        </p:nvSpPr>
        <p:spPr bwMode="auto">
          <a:xfrm>
            <a:off x="6011863" y="2708623"/>
            <a:ext cx="650875" cy="366712"/>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C2</a:t>
            </a:r>
            <a:endParaRPr lang="en-US" altLang="zh-CN" sz="1800"/>
          </a:p>
        </p:txBody>
      </p:sp>
      <p:sp>
        <p:nvSpPr>
          <p:cNvPr id="67675" name="Text Box 91"/>
          <p:cNvSpPr txBox="1">
            <a:spLocks noChangeArrowheads="1"/>
          </p:cNvSpPr>
          <p:nvPr/>
        </p:nvSpPr>
        <p:spPr bwMode="auto">
          <a:xfrm>
            <a:off x="6662738" y="2708623"/>
            <a:ext cx="863600" cy="366712"/>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C1</a:t>
            </a:r>
            <a:endParaRPr lang="en-US" altLang="zh-CN" sz="1800"/>
          </a:p>
        </p:txBody>
      </p:sp>
      <p:sp>
        <p:nvSpPr>
          <p:cNvPr id="67676" name="Line 92"/>
          <p:cNvSpPr>
            <a:spLocks noChangeShapeType="1"/>
          </p:cNvSpPr>
          <p:nvPr/>
        </p:nvSpPr>
        <p:spPr bwMode="auto">
          <a:xfrm flipV="1">
            <a:off x="5945188" y="3211860"/>
            <a:ext cx="1222375" cy="1588"/>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77" name="Oval 93"/>
          <p:cNvSpPr>
            <a:spLocks noChangeArrowheads="1"/>
          </p:cNvSpPr>
          <p:nvPr/>
        </p:nvSpPr>
        <p:spPr bwMode="auto">
          <a:xfrm>
            <a:off x="4575175" y="4292948"/>
            <a:ext cx="503238" cy="504825"/>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78" name="Text Box 94"/>
          <p:cNvSpPr txBox="1">
            <a:spLocks noChangeArrowheads="1"/>
          </p:cNvSpPr>
          <p:nvPr/>
        </p:nvSpPr>
        <p:spPr bwMode="auto">
          <a:xfrm>
            <a:off x="4572000" y="4359623"/>
            <a:ext cx="650875" cy="366712"/>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dirty="0" smtClean="0"/>
              <a:t>B2</a:t>
            </a:r>
            <a:endParaRPr lang="en-US" altLang="zh-CN" sz="1800" dirty="0"/>
          </a:p>
        </p:txBody>
      </p:sp>
      <p:sp>
        <p:nvSpPr>
          <p:cNvPr id="67679" name="Oval 95"/>
          <p:cNvSpPr>
            <a:spLocks noChangeArrowheads="1"/>
          </p:cNvSpPr>
          <p:nvPr/>
        </p:nvSpPr>
        <p:spPr bwMode="auto">
          <a:xfrm>
            <a:off x="5657850" y="5445473"/>
            <a:ext cx="503238" cy="504825"/>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80" name="Text Box 96"/>
          <p:cNvSpPr txBox="1">
            <a:spLocks noChangeArrowheads="1"/>
          </p:cNvSpPr>
          <p:nvPr/>
        </p:nvSpPr>
        <p:spPr bwMode="auto">
          <a:xfrm>
            <a:off x="5654675" y="5512148"/>
            <a:ext cx="650875" cy="366712"/>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C21</a:t>
            </a:r>
            <a:endParaRPr lang="en-US" altLang="zh-CN" sz="1800"/>
          </a:p>
        </p:txBody>
      </p:sp>
      <p:sp>
        <p:nvSpPr>
          <p:cNvPr id="67681" name="Oval 97"/>
          <p:cNvSpPr>
            <a:spLocks noChangeArrowheads="1"/>
          </p:cNvSpPr>
          <p:nvPr/>
        </p:nvSpPr>
        <p:spPr bwMode="auto">
          <a:xfrm>
            <a:off x="7458075" y="4297710"/>
            <a:ext cx="503238" cy="504825"/>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82" name="Text Box 98"/>
          <p:cNvSpPr txBox="1">
            <a:spLocks noChangeArrowheads="1"/>
          </p:cNvSpPr>
          <p:nvPr/>
        </p:nvSpPr>
        <p:spPr bwMode="auto">
          <a:xfrm>
            <a:off x="7454900" y="4364385"/>
            <a:ext cx="650875" cy="3667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C1</a:t>
            </a:r>
            <a:endParaRPr lang="en-US" altLang="zh-CN" sz="1800"/>
          </a:p>
        </p:txBody>
      </p:sp>
      <p:sp>
        <p:nvSpPr>
          <p:cNvPr id="67683" name="Rectangle 99"/>
          <p:cNvSpPr>
            <a:spLocks noChangeArrowheads="1"/>
          </p:cNvSpPr>
          <p:nvPr/>
        </p:nvSpPr>
        <p:spPr bwMode="auto">
          <a:xfrm>
            <a:off x="5657850" y="4077048"/>
            <a:ext cx="1222375" cy="863600"/>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84" name="Line 100"/>
          <p:cNvSpPr>
            <a:spLocks noChangeShapeType="1"/>
          </p:cNvSpPr>
          <p:nvPr/>
        </p:nvSpPr>
        <p:spPr bwMode="auto">
          <a:xfrm>
            <a:off x="6305550" y="4077048"/>
            <a:ext cx="0" cy="86360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85" name="Text Box 101"/>
          <p:cNvSpPr txBox="1">
            <a:spLocks noChangeArrowheads="1"/>
          </p:cNvSpPr>
          <p:nvPr/>
        </p:nvSpPr>
        <p:spPr bwMode="auto">
          <a:xfrm>
            <a:off x="5724525" y="4148485"/>
            <a:ext cx="650875" cy="3667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C21</a:t>
            </a:r>
            <a:endParaRPr lang="en-US" altLang="zh-CN" sz="1800"/>
          </a:p>
        </p:txBody>
      </p:sp>
      <p:sp>
        <p:nvSpPr>
          <p:cNvPr id="67686" name="Text Box 102"/>
          <p:cNvSpPr txBox="1">
            <a:spLocks noChangeArrowheads="1"/>
          </p:cNvSpPr>
          <p:nvPr/>
        </p:nvSpPr>
        <p:spPr bwMode="auto">
          <a:xfrm>
            <a:off x="6303963" y="4148485"/>
            <a:ext cx="863600" cy="3667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C22</a:t>
            </a:r>
            <a:endParaRPr lang="en-US" altLang="zh-CN" sz="1800"/>
          </a:p>
        </p:txBody>
      </p:sp>
      <p:sp>
        <p:nvSpPr>
          <p:cNvPr id="67687" name="Line 103"/>
          <p:cNvSpPr>
            <a:spLocks noChangeShapeType="1"/>
          </p:cNvSpPr>
          <p:nvPr/>
        </p:nvSpPr>
        <p:spPr bwMode="auto">
          <a:xfrm flipV="1">
            <a:off x="5657850" y="4651723"/>
            <a:ext cx="1222375" cy="1587"/>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88" name="Oval 104"/>
          <p:cNvSpPr>
            <a:spLocks noChangeArrowheads="1"/>
          </p:cNvSpPr>
          <p:nvPr/>
        </p:nvSpPr>
        <p:spPr bwMode="auto">
          <a:xfrm>
            <a:off x="6523038" y="5443885"/>
            <a:ext cx="503237" cy="504825"/>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89" name="Text Box 105"/>
          <p:cNvSpPr txBox="1">
            <a:spLocks noChangeArrowheads="1"/>
          </p:cNvSpPr>
          <p:nvPr/>
        </p:nvSpPr>
        <p:spPr bwMode="auto">
          <a:xfrm>
            <a:off x="6519863" y="5510560"/>
            <a:ext cx="650875" cy="3667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C22</a:t>
            </a:r>
            <a:endParaRPr lang="en-US" altLang="zh-CN" sz="1800"/>
          </a:p>
        </p:txBody>
      </p:sp>
      <p:sp>
        <p:nvSpPr>
          <p:cNvPr id="67690" name="Rectangle 106"/>
          <p:cNvSpPr>
            <a:spLocks noChangeArrowheads="1"/>
          </p:cNvSpPr>
          <p:nvPr/>
        </p:nvSpPr>
        <p:spPr bwMode="auto">
          <a:xfrm>
            <a:off x="2633663" y="4150073"/>
            <a:ext cx="644525" cy="863600"/>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692" name="Text Box 108"/>
          <p:cNvSpPr txBox="1">
            <a:spLocks noChangeArrowheads="1"/>
          </p:cNvSpPr>
          <p:nvPr/>
        </p:nvSpPr>
        <p:spPr bwMode="auto">
          <a:xfrm>
            <a:off x="2700338" y="4221510"/>
            <a:ext cx="650875" cy="3667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B11</a:t>
            </a:r>
            <a:endParaRPr lang="en-US" altLang="zh-CN" sz="1800"/>
          </a:p>
        </p:txBody>
      </p:sp>
      <p:sp>
        <p:nvSpPr>
          <p:cNvPr id="67694" name="Line 110"/>
          <p:cNvSpPr>
            <a:spLocks noChangeShapeType="1"/>
          </p:cNvSpPr>
          <p:nvPr/>
        </p:nvSpPr>
        <p:spPr bwMode="auto">
          <a:xfrm flipV="1">
            <a:off x="2633663" y="4724748"/>
            <a:ext cx="644525" cy="1587"/>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95" name="Line 111"/>
          <p:cNvSpPr>
            <a:spLocks noChangeShapeType="1"/>
          </p:cNvSpPr>
          <p:nvPr/>
        </p:nvSpPr>
        <p:spPr bwMode="auto">
          <a:xfrm flipH="1">
            <a:off x="1766888" y="1989485"/>
            <a:ext cx="2232025" cy="64770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96" name="Line 112"/>
          <p:cNvSpPr>
            <a:spLocks noChangeShapeType="1"/>
          </p:cNvSpPr>
          <p:nvPr/>
        </p:nvSpPr>
        <p:spPr bwMode="auto">
          <a:xfrm flipH="1">
            <a:off x="4143375" y="1989485"/>
            <a:ext cx="431800" cy="64770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97" name="Line 113"/>
          <p:cNvSpPr>
            <a:spLocks noChangeShapeType="1"/>
          </p:cNvSpPr>
          <p:nvPr/>
        </p:nvSpPr>
        <p:spPr bwMode="auto">
          <a:xfrm>
            <a:off x="5438775" y="1989485"/>
            <a:ext cx="1152525" cy="64770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699" name="Text Box 115"/>
          <p:cNvSpPr txBox="1">
            <a:spLocks noChangeArrowheads="1"/>
          </p:cNvSpPr>
          <p:nvPr/>
        </p:nvSpPr>
        <p:spPr bwMode="auto">
          <a:xfrm>
            <a:off x="1119188" y="2132360"/>
            <a:ext cx="107950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a:t>A</a:t>
            </a:r>
            <a:r>
              <a:rPr lang="zh-CN" altLang="en-US" sz="2000"/>
              <a:t>用户</a:t>
            </a:r>
            <a:endParaRPr lang="zh-CN" altLang="en-US" sz="2000"/>
          </a:p>
        </p:txBody>
      </p:sp>
      <p:sp>
        <p:nvSpPr>
          <p:cNvPr id="67700" name="Text Box 116"/>
          <p:cNvSpPr txBox="1">
            <a:spLocks noChangeArrowheads="1"/>
          </p:cNvSpPr>
          <p:nvPr/>
        </p:nvSpPr>
        <p:spPr bwMode="auto">
          <a:xfrm>
            <a:off x="4503738" y="2240310"/>
            <a:ext cx="107950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a:t>B</a:t>
            </a:r>
            <a:r>
              <a:rPr lang="zh-CN" altLang="en-US" sz="2000"/>
              <a:t>用户</a:t>
            </a:r>
            <a:endParaRPr lang="zh-CN" altLang="en-US" sz="2000"/>
          </a:p>
        </p:txBody>
      </p:sp>
      <p:sp>
        <p:nvSpPr>
          <p:cNvPr id="67701" name="Text Box 117"/>
          <p:cNvSpPr txBox="1">
            <a:spLocks noChangeArrowheads="1"/>
          </p:cNvSpPr>
          <p:nvPr/>
        </p:nvSpPr>
        <p:spPr bwMode="auto">
          <a:xfrm>
            <a:off x="6519863" y="2167285"/>
            <a:ext cx="107950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a:t>C</a:t>
            </a:r>
            <a:r>
              <a:rPr lang="zh-CN" altLang="en-US" sz="2000"/>
              <a:t>用户</a:t>
            </a:r>
            <a:endParaRPr lang="zh-CN" altLang="en-US" sz="2000"/>
          </a:p>
        </p:txBody>
      </p:sp>
      <p:sp>
        <p:nvSpPr>
          <p:cNvPr id="67702" name="Line 118"/>
          <p:cNvSpPr>
            <a:spLocks noChangeShapeType="1"/>
          </p:cNvSpPr>
          <p:nvPr/>
        </p:nvSpPr>
        <p:spPr bwMode="auto">
          <a:xfrm flipH="1">
            <a:off x="974725" y="3356323"/>
            <a:ext cx="431800" cy="1008062"/>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703" name="Line 119"/>
          <p:cNvSpPr>
            <a:spLocks noChangeShapeType="1"/>
          </p:cNvSpPr>
          <p:nvPr/>
        </p:nvSpPr>
        <p:spPr bwMode="auto">
          <a:xfrm flipH="1">
            <a:off x="1982788" y="3356323"/>
            <a:ext cx="71437" cy="1008062"/>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704" name="Line 120"/>
          <p:cNvSpPr>
            <a:spLocks noChangeShapeType="1"/>
          </p:cNvSpPr>
          <p:nvPr/>
        </p:nvSpPr>
        <p:spPr bwMode="auto">
          <a:xfrm flipH="1">
            <a:off x="2990850" y="3356323"/>
            <a:ext cx="792163" cy="792162"/>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705" name="Line 121"/>
          <p:cNvSpPr>
            <a:spLocks noChangeShapeType="1"/>
          </p:cNvSpPr>
          <p:nvPr/>
        </p:nvSpPr>
        <p:spPr bwMode="auto">
          <a:xfrm>
            <a:off x="4502150" y="3356323"/>
            <a:ext cx="288925" cy="936625"/>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706" name="Line 122"/>
          <p:cNvSpPr>
            <a:spLocks noChangeShapeType="1"/>
          </p:cNvSpPr>
          <p:nvPr/>
        </p:nvSpPr>
        <p:spPr bwMode="auto">
          <a:xfrm flipH="1">
            <a:off x="6015038" y="3356323"/>
            <a:ext cx="215900" cy="720725"/>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707" name="Line 123"/>
          <p:cNvSpPr>
            <a:spLocks noChangeShapeType="1"/>
          </p:cNvSpPr>
          <p:nvPr/>
        </p:nvSpPr>
        <p:spPr bwMode="auto">
          <a:xfrm>
            <a:off x="6878638" y="3356323"/>
            <a:ext cx="865187" cy="936625"/>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708" name="Line 124"/>
          <p:cNvSpPr>
            <a:spLocks noChangeShapeType="1"/>
          </p:cNvSpPr>
          <p:nvPr/>
        </p:nvSpPr>
        <p:spPr bwMode="auto">
          <a:xfrm flipH="1">
            <a:off x="5870575" y="4797773"/>
            <a:ext cx="144463" cy="64770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709" name="Line 125"/>
          <p:cNvSpPr>
            <a:spLocks noChangeShapeType="1"/>
          </p:cNvSpPr>
          <p:nvPr/>
        </p:nvSpPr>
        <p:spPr bwMode="auto">
          <a:xfrm>
            <a:off x="6662738" y="4797773"/>
            <a:ext cx="73025" cy="64770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7710" name="Oval 126"/>
          <p:cNvSpPr>
            <a:spLocks noChangeArrowheads="1"/>
          </p:cNvSpPr>
          <p:nvPr/>
        </p:nvSpPr>
        <p:spPr bwMode="auto">
          <a:xfrm>
            <a:off x="2630488" y="5372448"/>
            <a:ext cx="503237" cy="504825"/>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67711" name="Text Box 127"/>
          <p:cNvSpPr txBox="1">
            <a:spLocks noChangeArrowheads="1"/>
          </p:cNvSpPr>
          <p:nvPr/>
        </p:nvSpPr>
        <p:spPr bwMode="auto">
          <a:xfrm>
            <a:off x="2630488" y="5443885"/>
            <a:ext cx="650875" cy="3667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B11</a:t>
            </a:r>
            <a:endParaRPr lang="en-US" altLang="zh-CN" sz="1800"/>
          </a:p>
        </p:txBody>
      </p:sp>
      <p:sp>
        <p:nvSpPr>
          <p:cNvPr id="67712" name="Line 128"/>
          <p:cNvSpPr>
            <a:spLocks noChangeShapeType="1"/>
          </p:cNvSpPr>
          <p:nvPr/>
        </p:nvSpPr>
        <p:spPr bwMode="auto">
          <a:xfrm>
            <a:off x="2917825" y="4869210"/>
            <a:ext cx="1588" cy="503238"/>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4" name="椭圆形标注 63"/>
          <p:cNvSpPr/>
          <p:nvPr/>
        </p:nvSpPr>
        <p:spPr bwMode="auto">
          <a:xfrm>
            <a:off x="3563938" y="5013673"/>
            <a:ext cx="1944687" cy="561975"/>
          </a:xfrm>
          <a:prstGeom prst="wedgeEllipseCallout">
            <a:avLst>
              <a:gd name="adj1" fmla="val -27182"/>
              <a:gd name="adj2" fmla="val 41742"/>
            </a:avLst>
          </a:prstGeom>
          <a:noFill/>
          <a:ln w="19050">
            <a:solidFill>
              <a:srgbClr val="FF0000"/>
            </a:solid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dirty="0"/>
              <a:t>/B/B1/B12</a:t>
            </a:r>
            <a:endParaRPr lang="zh-CN" alt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ox(in)">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8"/>
          <p:cNvSpPr>
            <a:spLocks noChangeArrowheads="1"/>
          </p:cNvSpPr>
          <p:nvPr/>
        </p:nvSpPr>
        <p:spPr bwMode="auto">
          <a:xfrm>
            <a:off x="960438" y="2230438"/>
            <a:ext cx="1601787"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899" name="Rectangle 9"/>
          <p:cNvSpPr>
            <a:spLocks noChangeArrowheads="1"/>
          </p:cNvSpPr>
          <p:nvPr/>
        </p:nvSpPr>
        <p:spPr bwMode="auto">
          <a:xfrm>
            <a:off x="2562225" y="2230438"/>
            <a:ext cx="785813"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00" name="Rectangle 11"/>
          <p:cNvSpPr>
            <a:spLocks noChangeArrowheads="1"/>
          </p:cNvSpPr>
          <p:nvPr/>
        </p:nvSpPr>
        <p:spPr bwMode="auto">
          <a:xfrm>
            <a:off x="1619250" y="1763713"/>
            <a:ext cx="15335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a:solidFill>
                  <a:srgbClr val="000000"/>
                </a:solidFill>
                <a:latin typeface="宋体" panose="02010600030101010101" pitchFamily="2" charset="-122"/>
              </a:rPr>
              <a:t>C2</a:t>
            </a:r>
            <a:r>
              <a:rPr lang="zh-CN" altLang="en-US">
                <a:solidFill>
                  <a:srgbClr val="000000"/>
                </a:solidFill>
                <a:latin typeface="宋体" panose="02010600030101010101" pitchFamily="2" charset="-122"/>
              </a:rPr>
              <a:t>目录文件</a:t>
            </a:r>
            <a:endParaRPr lang="zh-CN" altLang="en-US"/>
          </a:p>
        </p:txBody>
      </p:sp>
      <p:sp>
        <p:nvSpPr>
          <p:cNvPr id="80901" name="Rectangle 12"/>
          <p:cNvSpPr>
            <a:spLocks noChangeArrowheads="1"/>
          </p:cNvSpPr>
          <p:nvPr/>
        </p:nvSpPr>
        <p:spPr bwMode="auto">
          <a:xfrm>
            <a:off x="960438" y="2630488"/>
            <a:ext cx="1601787" cy="401637"/>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02" name="Rectangle 13"/>
          <p:cNvSpPr>
            <a:spLocks noChangeArrowheads="1"/>
          </p:cNvSpPr>
          <p:nvPr/>
        </p:nvSpPr>
        <p:spPr bwMode="auto">
          <a:xfrm>
            <a:off x="2562225" y="2630488"/>
            <a:ext cx="785813" cy="401637"/>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03" name="Rectangle 14"/>
          <p:cNvSpPr>
            <a:spLocks noChangeArrowheads="1"/>
          </p:cNvSpPr>
          <p:nvPr/>
        </p:nvSpPr>
        <p:spPr bwMode="auto">
          <a:xfrm>
            <a:off x="960438" y="3032125"/>
            <a:ext cx="1601787"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04" name="Rectangle 15"/>
          <p:cNvSpPr>
            <a:spLocks noChangeArrowheads="1"/>
          </p:cNvSpPr>
          <p:nvPr/>
        </p:nvSpPr>
        <p:spPr bwMode="auto">
          <a:xfrm>
            <a:off x="1547813" y="3059113"/>
            <a:ext cx="560387"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C22</a:t>
            </a:r>
            <a:endParaRPr lang="en-US" altLang="zh-CN"/>
          </a:p>
        </p:txBody>
      </p:sp>
      <p:sp>
        <p:nvSpPr>
          <p:cNvPr id="80905" name="Rectangle 16"/>
          <p:cNvSpPr>
            <a:spLocks noChangeArrowheads="1"/>
          </p:cNvSpPr>
          <p:nvPr/>
        </p:nvSpPr>
        <p:spPr bwMode="auto">
          <a:xfrm>
            <a:off x="2562225" y="3032125"/>
            <a:ext cx="785813"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zh-CN"/>
          </a:p>
        </p:txBody>
      </p:sp>
      <p:sp>
        <p:nvSpPr>
          <p:cNvPr id="80906" name="Rectangle 17"/>
          <p:cNvSpPr>
            <a:spLocks noChangeArrowheads="1"/>
          </p:cNvSpPr>
          <p:nvPr/>
        </p:nvSpPr>
        <p:spPr bwMode="auto">
          <a:xfrm>
            <a:off x="960438" y="3432175"/>
            <a:ext cx="1601787" cy="41910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07" name="Rectangle 18"/>
          <p:cNvSpPr>
            <a:spLocks noChangeArrowheads="1"/>
          </p:cNvSpPr>
          <p:nvPr/>
        </p:nvSpPr>
        <p:spPr bwMode="auto">
          <a:xfrm>
            <a:off x="2562225" y="3432175"/>
            <a:ext cx="785813" cy="41910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r>
              <a:rPr lang="en-US" altLang="zh-CN"/>
              <a:t>15</a:t>
            </a:r>
            <a:endParaRPr lang="en-US" altLang="zh-CN"/>
          </a:p>
        </p:txBody>
      </p:sp>
      <p:sp>
        <p:nvSpPr>
          <p:cNvPr id="80908" name="Rectangle 19"/>
          <p:cNvSpPr>
            <a:spLocks noChangeArrowheads="1"/>
          </p:cNvSpPr>
          <p:nvPr/>
        </p:nvSpPr>
        <p:spPr bwMode="auto">
          <a:xfrm>
            <a:off x="960438" y="4583113"/>
            <a:ext cx="1601787" cy="401637"/>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09" name="Rectangle 20"/>
          <p:cNvSpPr>
            <a:spLocks noChangeArrowheads="1"/>
          </p:cNvSpPr>
          <p:nvPr/>
        </p:nvSpPr>
        <p:spPr bwMode="auto">
          <a:xfrm>
            <a:off x="2562225" y="4583113"/>
            <a:ext cx="785813" cy="401637"/>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10" name="Rectangle 22"/>
          <p:cNvSpPr>
            <a:spLocks noChangeArrowheads="1"/>
          </p:cNvSpPr>
          <p:nvPr/>
        </p:nvSpPr>
        <p:spPr bwMode="auto">
          <a:xfrm>
            <a:off x="1474788" y="4211638"/>
            <a:ext cx="15335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a:solidFill>
                  <a:srgbClr val="000000"/>
                </a:solidFill>
                <a:latin typeface="宋体" panose="02010600030101010101" pitchFamily="2" charset="-122"/>
              </a:rPr>
              <a:t>B1</a:t>
            </a:r>
            <a:r>
              <a:rPr lang="zh-CN" altLang="en-US">
                <a:solidFill>
                  <a:srgbClr val="000000"/>
                </a:solidFill>
                <a:latin typeface="宋体" panose="02010600030101010101" pitchFamily="2" charset="-122"/>
              </a:rPr>
              <a:t>目录文件</a:t>
            </a:r>
            <a:endParaRPr lang="zh-CN" altLang="en-US"/>
          </a:p>
        </p:txBody>
      </p:sp>
      <p:sp>
        <p:nvSpPr>
          <p:cNvPr id="80911" name="Rectangle 23"/>
          <p:cNvSpPr>
            <a:spLocks noChangeArrowheads="1"/>
          </p:cNvSpPr>
          <p:nvPr/>
        </p:nvSpPr>
        <p:spPr bwMode="auto">
          <a:xfrm>
            <a:off x="960438" y="4984750"/>
            <a:ext cx="1601787"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12" name="Rectangle 24"/>
          <p:cNvSpPr>
            <a:spLocks noChangeArrowheads="1"/>
          </p:cNvSpPr>
          <p:nvPr/>
        </p:nvSpPr>
        <p:spPr bwMode="auto">
          <a:xfrm>
            <a:off x="2562225" y="4984750"/>
            <a:ext cx="785813"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13" name="Rectangle 25"/>
          <p:cNvSpPr>
            <a:spLocks noChangeArrowheads="1"/>
          </p:cNvSpPr>
          <p:nvPr/>
        </p:nvSpPr>
        <p:spPr bwMode="auto">
          <a:xfrm>
            <a:off x="960438" y="5384800"/>
            <a:ext cx="1601787" cy="401638"/>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14" name="Rectangle 26"/>
          <p:cNvSpPr>
            <a:spLocks noChangeArrowheads="1"/>
          </p:cNvSpPr>
          <p:nvPr/>
        </p:nvSpPr>
        <p:spPr bwMode="auto">
          <a:xfrm>
            <a:off x="1423988" y="5427663"/>
            <a:ext cx="5429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B11</a:t>
            </a:r>
            <a:endParaRPr lang="en-US" altLang="zh-CN"/>
          </a:p>
        </p:txBody>
      </p:sp>
      <p:sp>
        <p:nvSpPr>
          <p:cNvPr id="80915" name="Rectangle 27"/>
          <p:cNvSpPr>
            <a:spLocks noChangeArrowheads="1"/>
          </p:cNvSpPr>
          <p:nvPr/>
        </p:nvSpPr>
        <p:spPr bwMode="auto">
          <a:xfrm>
            <a:off x="2562225" y="5384800"/>
            <a:ext cx="785813" cy="401638"/>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16" name="Rectangle 32"/>
          <p:cNvSpPr>
            <a:spLocks noChangeArrowheads="1"/>
          </p:cNvSpPr>
          <p:nvPr/>
        </p:nvSpPr>
        <p:spPr bwMode="auto">
          <a:xfrm>
            <a:off x="4789488" y="2597150"/>
            <a:ext cx="1938337" cy="1984375"/>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0917" name="Rectangle 34"/>
          <p:cNvSpPr>
            <a:spLocks noChangeArrowheads="1"/>
          </p:cNvSpPr>
          <p:nvPr/>
        </p:nvSpPr>
        <p:spPr bwMode="auto">
          <a:xfrm>
            <a:off x="4856163" y="3013075"/>
            <a:ext cx="18383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zh-CN" altLang="en-US">
                <a:solidFill>
                  <a:srgbClr val="000000"/>
                </a:solidFill>
                <a:latin typeface="宋体" panose="02010600030101010101" pitchFamily="2" charset="-122"/>
              </a:rPr>
              <a:t>文件物理地址</a:t>
            </a:r>
            <a:endParaRPr lang="zh-CN" altLang="en-US"/>
          </a:p>
        </p:txBody>
      </p:sp>
      <p:sp>
        <p:nvSpPr>
          <p:cNvPr id="80918" name="Rectangle 37"/>
          <p:cNvSpPr>
            <a:spLocks noChangeArrowheads="1"/>
          </p:cNvSpPr>
          <p:nvPr/>
        </p:nvSpPr>
        <p:spPr bwMode="auto">
          <a:xfrm>
            <a:off x="4932363" y="2149475"/>
            <a:ext cx="13811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a:solidFill>
                  <a:srgbClr val="000000"/>
                </a:solidFill>
                <a:latin typeface="宋体" panose="02010600030101010101" pitchFamily="2" charset="-122"/>
              </a:rPr>
              <a:t>15</a:t>
            </a:r>
            <a:r>
              <a:rPr lang="zh-CN" altLang="en-US">
                <a:solidFill>
                  <a:srgbClr val="000000"/>
                </a:solidFill>
                <a:latin typeface="宋体" panose="02010600030101010101" pitchFamily="2" charset="-122"/>
              </a:rPr>
              <a:t>号</a:t>
            </a:r>
            <a:r>
              <a:rPr lang="en-US" altLang="zh-CN">
                <a:solidFill>
                  <a:srgbClr val="000000"/>
                </a:solidFill>
                <a:latin typeface="宋体" panose="02010600030101010101" pitchFamily="2" charset="-122"/>
              </a:rPr>
              <a:t>i</a:t>
            </a:r>
            <a:r>
              <a:rPr lang="zh-CN" altLang="en-US">
                <a:solidFill>
                  <a:srgbClr val="000000"/>
                </a:solidFill>
                <a:latin typeface="宋体" panose="02010600030101010101" pitchFamily="2" charset="-122"/>
              </a:rPr>
              <a:t>结点</a:t>
            </a:r>
            <a:endParaRPr lang="zh-CN" altLang="en-US"/>
          </a:p>
        </p:txBody>
      </p:sp>
      <p:sp>
        <p:nvSpPr>
          <p:cNvPr id="80919" name="Freeform 40"/>
          <p:cNvSpPr/>
          <p:nvPr/>
        </p:nvSpPr>
        <p:spPr bwMode="auto">
          <a:xfrm>
            <a:off x="7669213" y="2941638"/>
            <a:ext cx="719137" cy="647700"/>
          </a:xfrm>
          <a:custGeom>
            <a:avLst/>
            <a:gdLst>
              <a:gd name="T0" fmla="*/ 0 w 371"/>
              <a:gd name="T1" fmla="*/ 2147483647 h 385"/>
              <a:gd name="T2" fmla="*/ 2147483647 w 371"/>
              <a:gd name="T3" fmla="*/ 2147483647 h 385"/>
              <a:gd name="T4" fmla="*/ 2147483647 w 371"/>
              <a:gd name="T5" fmla="*/ 2147483647 h 385"/>
              <a:gd name="T6" fmla="*/ 2147483647 w 371"/>
              <a:gd name="T7" fmla="*/ 0 h 385"/>
              <a:gd name="T8" fmla="*/ 2147483647 w 371"/>
              <a:gd name="T9" fmla="*/ 2147483647 h 385"/>
              <a:gd name="T10" fmla="*/ 2147483647 w 371"/>
              <a:gd name="T11" fmla="*/ 2147483647 h 385"/>
              <a:gd name="T12" fmla="*/ 2147483647 w 371"/>
              <a:gd name="T13" fmla="*/ 2147483647 h 385"/>
              <a:gd name="T14" fmla="*/ 2147483647 w 371"/>
              <a:gd name="T15" fmla="*/ 2147483647 h 385"/>
              <a:gd name="T16" fmla="*/ 2147483647 w 371"/>
              <a:gd name="T17" fmla="*/ 2147483647 h 385"/>
              <a:gd name="T18" fmla="*/ 2147483647 w 371"/>
              <a:gd name="T19" fmla="*/ 2147483647 h 385"/>
              <a:gd name="T20" fmla="*/ 2147483647 w 371"/>
              <a:gd name="T21" fmla="*/ 2147483647 h 385"/>
              <a:gd name="T22" fmla="*/ 2147483647 w 371"/>
              <a:gd name="T23" fmla="*/ 2147483647 h 385"/>
              <a:gd name="T24" fmla="*/ 0 w 371"/>
              <a:gd name="T25" fmla="*/ 2147483647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1"/>
              <a:gd name="T40" fmla="*/ 0 h 385"/>
              <a:gd name="T41" fmla="*/ 371 w 371"/>
              <a:gd name="T42" fmla="*/ 385 h 3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1" h="385">
                <a:moveTo>
                  <a:pt x="0" y="199"/>
                </a:moveTo>
                <a:lnTo>
                  <a:pt x="26" y="106"/>
                </a:lnTo>
                <a:lnTo>
                  <a:pt x="93" y="27"/>
                </a:lnTo>
                <a:lnTo>
                  <a:pt x="185" y="0"/>
                </a:lnTo>
                <a:lnTo>
                  <a:pt x="278" y="27"/>
                </a:lnTo>
                <a:lnTo>
                  <a:pt x="345" y="106"/>
                </a:lnTo>
                <a:lnTo>
                  <a:pt x="371" y="199"/>
                </a:lnTo>
                <a:lnTo>
                  <a:pt x="345" y="292"/>
                </a:lnTo>
                <a:lnTo>
                  <a:pt x="278" y="359"/>
                </a:lnTo>
                <a:lnTo>
                  <a:pt x="185" y="385"/>
                </a:lnTo>
                <a:lnTo>
                  <a:pt x="93" y="359"/>
                </a:lnTo>
                <a:lnTo>
                  <a:pt x="26" y="292"/>
                </a:lnTo>
                <a:lnTo>
                  <a:pt x="0" y="199"/>
                </a:lnTo>
                <a:close/>
              </a:path>
            </a:pathLst>
          </a:custGeom>
          <a:solidFill>
            <a:srgbClr val="CCFFCC"/>
          </a:solidFill>
          <a:ln w="20701">
            <a:solidFill>
              <a:srgbClr val="000000"/>
            </a:solidFill>
            <a:prstDash val="solid"/>
            <a:round/>
          </a:ln>
        </p:spPr>
        <p:txBody>
          <a:bodyPr/>
          <a:lstStyle/>
          <a:p>
            <a:endParaRPr lang="zh-CN" altLang="en-US"/>
          </a:p>
        </p:txBody>
      </p:sp>
      <p:sp>
        <p:nvSpPr>
          <p:cNvPr id="80920" name="Rectangle 43"/>
          <p:cNvSpPr>
            <a:spLocks noChangeArrowheads="1"/>
          </p:cNvSpPr>
          <p:nvPr/>
        </p:nvSpPr>
        <p:spPr bwMode="auto">
          <a:xfrm>
            <a:off x="7740650" y="3079750"/>
            <a:ext cx="720725" cy="365125"/>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C21</a:t>
            </a:r>
            <a:endParaRPr lang="en-US" altLang="zh-CN"/>
          </a:p>
        </p:txBody>
      </p:sp>
      <p:sp>
        <p:nvSpPr>
          <p:cNvPr id="66605" name="Text Box 45"/>
          <p:cNvSpPr txBox="1">
            <a:spLocks noChangeArrowheads="1"/>
          </p:cNvSpPr>
          <p:nvPr/>
        </p:nvSpPr>
        <p:spPr bwMode="auto">
          <a:xfrm>
            <a:off x="250825" y="260350"/>
            <a:ext cx="4609207" cy="1292662"/>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eaLnBrk="1" hangingPunct="1">
              <a:spcBef>
                <a:spcPct val="50000"/>
              </a:spcBef>
              <a:buClr>
                <a:schemeClr val="tx1"/>
              </a:buClr>
              <a:defRPr/>
            </a:pPr>
            <a:r>
              <a:rPr lang="en-US" altLang="zh-CN" sz="3600" dirty="0" smtClean="0">
                <a:solidFill>
                  <a:srgbClr val="3333FF"/>
                </a:solidFill>
              </a:rPr>
              <a:t>6.5.1</a:t>
            </a:r>
            <a:r>
              <a:rPr lang="zh-CN" altLang="en-US" sz="2800" dirty="0" smtClean="0">
                <a:solidFill>
                  <a:schemeClr val="accent1"/>
                </a:solidFill>
              </a:rPr>
              <a:t> 文件共享</a:t>
            </a:r>
            <a:endParaRPr lang="en-US" altLang="zh-CN" sz="2800" dirty="0" smtClean="0">
              <a:solidFill>
                <a:schemeClr val="accent1"/>
              </a:solidFill>
            </a:endParaRPr>
          </a:p>
          <a:p>
            <a:pPr eaLnBrk="1" hangingPunct="1">
              <a:spcBef>
                <a:spcPct val="50000"/>
              </a:spcBef>
              <a:buClr>
                <a:schemeClr val="tx1"/>
              </a:buClr>
              <a:defRPr/>
            </a:pPr>
            <a:r>
              <a:rPr lang="en-US" altLang="zh-CN" sz="2800" dirty="0" smtClean="0">
                <a:solidFill>
                  <a:schemeClr val="accent1"/>
                </a:solidFill>
              </a:rPr>
              <a:t>1</a:t>
            </a:r>
            <a:r>
              <a:rPr lang="en-US" altLang="zh-CN" sz="2800" dirty="0">
                <a:solidFill>
                  <a:schemeClr val="accent1"/>
                </a:solidFill>
              </a:rPr>
              <a:t>. </a:t>
            </a:r>
            <a:r>
              <a:rPr lang="zh-CN" altLang="en-US" sz="2800" dirty="0">
                <a:solidFill>
                  <a:schemeClr val="accent1"/>
                </a:solidFill>
              </a:rPr>
              <a:t>共享索引节点法：</a:t>
            </a:r>
            <a:endParaRPr lang="zh-CN" altLang="en-US" sz="2800" dirty="0">
              <a:solidFill>
                <a:schemeClr val="accent1"/>
              </a:solidFill>
            </a:endParaRPr>
          </a:p>
        </p:txBody>
      </p:sp>
      <p:sp>
        <p:nvSpPr>
          <p:cNvPr id="80922" name="Rectangle 47"/>
          <p:cNvSpPr>
            <a:spLocks noChangeArrowheads="1"/>
          </p:cNvSpPr>
          <p:nvPr/>
        </p:nvSpPr>
        <p:spPr bwMode="auto">
          <a:xfrm>
            <a:off x="1690688" y="2127250"/>
            <a:ext cx="112712" cy="487363"/>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80923" name="Rectangle 48"/>
          <p:cNvSpPr>
            <a:spLocks noChangeArrowheads="1"/>
          </p:cNvSpPr>
          <p:nvPr/>
        </p:nvSpPr>
        <p:spPr bwMode="auto">
          <a:xfrm>
            <a:off x="1690688" y="2484438"/>
            <a:ext cx="503237" cy="487362"/>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80924" name="Rectangle 49"/>
          <p:cNvSpPr>
            <a:spLocks noChangeArrowheads="1"/>
          </p:cNvSpPr>
          <p:nvPr/>
        </p:nvSpPr>
        <p:spPr bwMode="auto">
          <a:xfrm>
            <a:off x="1547813" y="3492500"/>
            <a:ext cx="560387"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C21</a:t>
            </a:r>
            <a:endParaRPr lang="en-US" altLang="zh-CN"/>
          </a:p>
        </p:txBody>
      </p:sp>
      <p:sp>
        <p:nvSpPr>
          <p:cNvPr id="66613" name="Line 53"/>
          <p:cNvSpPr>
            <a:spLocks noChangeShapeType="1"/>
          </p:cNvSpPr>
          <p:nvPr/>
        </p:nvSpPr>
        <p:spPr bwMode="auto">
          <a:xfrm flipV="1">
            <a:off x="3132138" y="2708275"/>
            <a:ext cx="1655762" cy="938213"/>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nvGrpSpPr>
          <p:cNvPr id="2" name="Group 57"/>
          <p:cNvGrpSpPr/>
          <p:nvPr/>
        </p:nvGrpSpPr>
        <p:grpSpPr bwMode="auto">
          <a:xfrm>
            <a:off x="971550" y="5795963"/>
            <a:ext cx="2376488" cy="369887"/>
            <a:chOff x="2517" y="3748"/>
            <a:chExt cx="1497" cy="233"/>
          </a:xfrm>
        </p:grpSpPr>
        <p:sp>
          <p:nvSpPr>
            <p:cNvPr id="80932" name="Rectangle 28"/>
            <p:cNvSpPr>
              <a:spLocks noChangeArrowheads="1"/>
            </p:cNvSpPr>
            <p:nvPr/>
          </p:nvSpPr>
          <p:spPr bwMode="auto">
            <a:xfrm>
              <a:off x="2517" y="3748"/>
              <a:ext cx="1009" cy="233"/>
            </a:xfrm>
            <a:prstGeom prst="rect">
              <a:avLst/>
            </a:prstGeom>
            <a:solidFill>
              <a:srgbClr val="FF99CC"/>
            </a:solidFill>
            <a:ln w="20701">
              <a:solidFill>
                <a:srgbClr val="000000"/>
              </a:solidFill>
              <a:miter lim="800000"/>
            </a:ln>
          </p:spPr>
          <p:txBody>
            <a:bodyPr/>
            <a:lstStyle/>
            <a:p>
              <a:pPr eaLnBrk="1" hangingPunct="1">
                <a:spcBef>
                  <a:spcPct val="50000"/>
                </a:spcBef>
                <a:buClr>
                  <a:schemeClr val="tx1"/>
                </a:buClr>
              </a:pPr>
              <a:endParaRPr lang="zh-CN" altLang="en-US"/>
            </a:p>
          </p:txBody>
        </p:sp>
        <p:sp>
          <p:nvSpPr>
            <p:cNvPr id="80933" name="Rectangle 29"/>
            <p:cNvSpPr>
              <a:spLocks noChangeArrowheads="1"/>
            </p:cNvSpPr>
            <p:nvPr/>
          </p:nvSpPr>
          <p:spPr bwMode="auto">
            <a:xfrm>
              <a:off x="3515" y="3748"/>
              <a:ext cx="499" cy="233"/>
            </a:xfrm>
            <a:prstGeom prst="rect">
              <a:avLst/>
            </a:prstGeom>
            <a:solidFill>
              <a:srgbClr val="FF99CC"/>
            </a:solidFill>
            <a:ln w="20701">
              <a:solidFill>
                <a:srgbClr val="000000"/>
              </a:solidFill>
              <a:miter lim="800000"/>
            </a:ln>
          </p:spPr>
          <p:txBody>
            <a:bodyPr/>
            <a:lstStyle/>
            <a:p>
              <a:pPr eaLnBrk="1" hangingPunct="1">
                <a:spcBef>
                  <a:spcPct val="50000"/>
                </a:spcBef>
                <a:buClr>
                  <a:schemeClr val="tx1"/>
                </a:buClr>
              </a:pPr>
              <a:endParaRPr lang="zh-CN" altLang="en-US"/>
            </a:p>
          </p:txBody>
        </p:sp>
        <p:sp>
          <p:nvSpPr>
            <p:cNvPr id="80934" name="Rectangle 54"/>
            <p:cNvSpPr>
              <a:spLocks noChangeArrowheads="1"/>
            </p:cNvSpPr>
            <p:nvPr/>
          </p:nvSpPr>
          <p:spPr bwMode="auto">
            <a:xfrm>
              <a:off x="2789" y="3748"/>
              <a:ext cx="342" cy="230"/>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B12</a:t>
              </a:r>
              <a:endParaRPr lang="en-US" altLang="zh-CN"/>
            </a:p>
          </p:txBody>
        </p:sp>
        <p:sp>
          <p:nvSpPr>
            <p:cNvPr id="80935" name="Rectangle 56"/>
            <p:cNvSpPr>
              <a:spLocks noChangeArrowheads="1"/>
            </p:cNvSpPr>
            <p:nvPr/>
          </p:nvSpPr>
          <p:spPr bwMode="auto">
            <a:xfrm>
              <a:off x="3606" y="3748"/>
              <a:ext cx="214" cy="230"/>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15</a:t>
              </a:r>
              <a:endParaRPr lang="en-US" altLang="zh-CN"/>
            </a:p>
          </p:txBody>
        </p:sp>
      </p:grpSp>
      <p:sp>
        <p:nvSpPr>
          <p:cNvPr id="66618" name="Line 58"/>
          <p:cNvSpPr>
            <a:spLocks noChangeShapeType="1"/>
          </p:cNvSpPr>
          <p:nvPr/>
        </p:nvSpPr>
        <p:spPr bwMode="auto">
          <a:xfrm flipV="1">
            <a:off x="3203575" y="3068638"/>
            <a:ext cx="1584325" cy="2879725"/>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66619" name="Line 59"/>
          <p:cNvSpPr>
            <a:spLocks noChangeShapeType="1"/>
          </p:cNvSpPr>
          <p:nvPr/>
        </p:nvSpPr>
        <p:spPr bwMode="auto">
          <a:xfrm flipV="1">
            <a:off x="6732588" y="3228975"/>
            <a:ext cx="936625"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80929" name="Rectangle 60"/>
          <p:cNvSpPr>
            <a:spLocks noChangeArrowheads="1"/>
          </p:cNvSpPr>
          <p:nvPr/>
        </p:nvSpPr>
        <p:spPr bwMode="auto">
          <a:xfrm>
            <a:off x="1547813" y="4797425"/>
            <a:ext cx="503237" cy="487363"/>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80930" name="Rectangle 61"/>
          <p:cNvSpPr>
            <a:spLocks noChangeArrowheads="1"/>
          </p:cNvSpPr>
          <p:nvPr/>
        </p:nvSpPr>
        <p:spPr bwMode="auto">
          <a:xfrm>
            <a:off x="1619250" y="4437063"/>
            <a:ext cx="503238" cy="487362"/>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66623" name="Text Box 63"/>
          <p:cNvSpPr txBox="1">
            <a:spLocks noChangeArrowheads="1"/>
          </p:cNvSpPr>
          <p:nvPr/>
        </p:nvSpPr>
        <p:spPr bwMode="auto">
          <a:xfrm>
            <a:off x="3851275" y="404813"/>
            <a:ext cx="4968875" cy="82232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dirty="0"/>
              <a:t>假设</a:t>
            </a:r>
            <a:r>
              <a:rPr lang="en-US" altLang="zh-CN" dirty="0"/>
              <a:t>B</a:t>
            </a:r>
            <a:r>
              <a:rPr lang="zh-CN" altLang="en-US" dirty="0"/>
              <a:t>用户想使用“</a:t>
            </a:r>
            <a:r>
              <a:rPr lang="en-US" altLang="zh-CN" dirty="0"/>
              <a:t>/B/B1/B12”</a:t>
            </a:r>
            <a:r>
              <a:rPr lang="zh-CN" altLang="en-US" dirty="0"/>
              <a:t>文件名访问共享文件</a:t>
            </a:r>
            <a:r>
              <a:rPr lang="en-US" altLang="zh-CN" dirty="0"/>
              <a:t>C21</a:t>
            </a:r>
            <a:r>
              <a:rPr lang="zh-CN" altLang="en-US" dirty="0"/>
              <a:t>。</a:t>
            </a:r>
            <a:endParaRPr lang="zh-CN" altLang="en-US" dirty="0"/>
          </a:p>
        </p:txBody>
      </p:sp>
      <p:sp>
        <p:nvSpPr>
          <p:cNvPr id="40" name="动作按钮: 前进或下一项 39">
            <a:hlinkClick r:id="rId1" action="ppaction://hlinksldjump" highlightClick="1"/>
          </p:cNvPr>
          <p:cNvSpPr/>
          <p:nvPr/>
        </p:nvSpPr>
        <p:spPr bwMode="auto">
          <a:xfrm>
            <a:off x="8316416" y="5949280"/>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1" name="动作按钮: 后退或前一项 40">
            <a:hlinkClick r:id="rId2" action="ppaction://hlinksldjump" highlightClick="1"/>
          </p:cNvPr>
          <p:cNvSpPr/>
          <p:nvPr/>
        </p:nvSpPr>
        <p:spPr bwMode="auto">
          <a:xfrm>
            <a:off x="8316416" y="5373216"/>
            <a:ext cx="504056" cy="288032"/>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6618"/>
                                        </p:tgtEl>
                                        <p:attrNameLst>
                                          <p:attrName>style.visibility</p:attrName>
                                        </p:attrNameLst>
                                      </p:cBhvr>
                                      <p:to>
                                        <p:strVal val="visible"/>
                                      </p:to>
                                    </p:set>
                                    <p:animEffect transition="in" filter="box(in)">
                                      <p:cBhvr>
                                        <p:cTn id="12" dur="500"/>
                                        <p:tgtEl>
                                          <p:spTgt spid="66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7"/>
          <p:cNvGrpSpPr/>
          <p:nvPr/>
        </p:nvGrpSpPr>
        <p:grpSpPr bwMode="auto">
          <a:xfrm>
            <a:off x="250825" y="1268413"/>
            <a:ext cx="7777163" cy="4824412"/>
            <a:chOff x="250825" y="404813"/>
            <a:chExt cx="8281988" cy="5688012"/>
          </a:xfrm>
        </p:grpSpPr>
        <p:sp>
          <p:nvSpPr>
            <p:cNvPr id="272388" name="Rectangle 4"/>
            <p:cNvSpPr>
              <a:spLocks noChangeArrowheads="1"/>
            </p:cNvSpPr>
            <p:nvPr/>
          </p:nvSpPr>
          <p:spPr bwMode="auto">
            <a:xfrm>
              <a:off x="3581202" y="404813"/>
              <a:ext cx="2189258" cy="1050008"/>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389" name="Line 5"/>
            <p:cNvSpPr>
              <a:spLocks noChangeShapeType="1"/>
            </p:cNvSpPr>
            <p:nvPr/>
          </p:nvSpPr>
          <p:spPr bwMode="auto">
            <a:xfrm>
              <a:off x="4311518" y="404813"/>
              <a:ext cx="1691" cy="1050008"/>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390" name="Line 6"/>
            <p:cNvSpPr>
              <a:spLocks noChangeShapeType="1"/>
            </p:cNvSpPr>
            <p:nvPr/>
          </p:nvSpPr>
          <p:spPr bwMode="auto">
            <a:xfrm>
              <a:off x="5041834" y="404813"/>
              <a:ext cx="1691" cy="1050008"/>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391" name="Text Box 7"/>
            <p:cNvSpPr txBox="1">
              <a:spLocks noChangeArrowheads="1"/>
            </p:cNvSpPr>
            <p:nvPr/>
          </p:nvSpPr>
          <p:spPr bwMode="auto">
            <a:xfrm>
              <a:off x="3662348" y="492781"/>
              <a:ext cx="486877"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A</a:t>
              </a:r>
              <a:endParaRPr lang="en-US" altLang="zh-CN"/>
            </a:p>
          </p:txBody>
        </p:sp>
        <p:sp>
          <p:nvSpPr>
            <p:cNvPr id="272392" name="Text Box 8"/>
            <p:cNvSpPr txBox="1">
              <a:spLocks noChangeArrowheads="1"/>
            </p:cNvSpPr>
            <p:nvPr/>
          </p:nvSpPr>
          <p:spPr bwMode="auto">
            <a:xfrm>
              <a:off x="4472120" y="492781"/>
              <a:ext cx="488567"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B</a:t>
              </a:r>
              <a:endParaRPr lang="en-US" altLang="zh-CN"/>
            </a:p>
          </p:txBody>
        </p:sp>
        <p:sp>
          <p:nvSpPr>
            <p:cNvPr id="272393" name="Text Box 9"/>
            <p:cNvSpPr txBox="1">
              <a:spLocks noChangeArrowheads="1"/>
            </p:cNvSpPr>
            <p:nvPr/>
          </p:nvSpPr>
          <p:spPr bwMode="auto">
            <a:xfrm>
              <a:off x="5202436" y="492781"/>
              <a:ext cx="488567"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C</a:t>
              </a:r>
              <a:endParaRPr lang="en-US" altLang="zh-CN"/>
            </a:p>
          </p:txBody>
        </p:sp>
        <p:sp>
          <p:nvSpPr>
            <p:cNvPr id="272394" name="Text Box 10"/>
            <p:cNvSpPr txBox="1">
              <a:spLocks noChangeArrowheads="1"/>
            </p:cNvSpPr>
            <p:nvPr/>
          </p:nvSpPr>
          <p:spPr bwMode="auto">
            <a:xfrm>
              <a:off x="5853296" y="492781"/>
              <a:ext cx="1381177"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a:t>根目录</a:t>
              </a:r>
              <a:endParaRPr lang="zh-CN" altLang="en-US"/>
            </a:p>
          </p:txBody>
        </p:sp>
        <p:sp>
          <p:nvSpPr>
            <p:cNvPr id="272395" name="Line 11"/>
            <p:cNvSpPr>
              <a:spLocks noChangeShapeType="1"/>
            </p:cNvSpPr>
            <p:nvPr/>
          </p:nvSpPr>
          <p:spPr bwMode="auto">
            <a:xfrm>
              <a:off x="3581202" y="1104818"/>
              <a:ext cx="2189258" cy="1871"/>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396" name="Rectangle 12"/>
            <p:cNvSpPr>
              <a:spLocks noChangeArrowheads="1"/>
            </p:cNvSpPr>
            <p:nvPr/>
          </p:nvSpPr>
          <p:spPr bwMode="auto">
            <a:xfrm>
              <a:off x="661628" y="2066858"/>
              <a:ext cx="1377795" cy="1050008"/>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397" name="Line 13"/>
            <p:cNvSpPr>
              <a:spLocks noChangeShapeType="1"/>
            </p:cNvSpPr>
            <p:nvPr/>
          </p:nvSpPr>
          <p:spPr bwMode="auto">
            <a:xfrm>
              <a:off x="1391944" y="2066858"/>
              <a:ext cx="1690" cy="1050008"/>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398" name="Text Box 14"/>
            <p:cNvSpPr txBox="1">
              <a:spLocks noChangeArrowheads="1"/>
            </p:cNvSpPr>
            <p:nvPr/>
          </p:nvSpPr>
          <p:spPr bwMode="auto">
            <a:xfrm>
              <a:off x="736012" y="2154826"/>
              <a:ext cx="733697"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A1</a:t>
              </a:r>
              <a:endParaRPr lang="en-US" altLang="zh-CN"/>
            </a:p>
          </p:txBody>
        </p:sp>
        <p:sp>
          <p:nvSpPr>
            <p:cNvPr id="272399" name="Text Box 15"/>
            <p:cNvSpPr txBox="1">
              <a:spLocks noChangeArrowheads="1"/>
            </p:cNvSpPr>
            <p:nvPr/>
          </p:nvSpPr>
          <p:spPr bwMode="auto">
            <a:xfrm>
              <a:off x="1469710" y="2154826"/>
              <a:ext cx="973755"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A2</a:t>
              </a:r>
              <a:endParaRPr lang="en-US" altLang="zh-CN"/>
            </a:p>
          </p:txBody>
        </p:sp>
        <p:sp>
          <p:nvSpPr>
            <p:cNvPr id="272400" name="Line 16"/>
            <p:cNvSpPr>
              <a:spLocks noChangeShapeType="1"/>
            </p:cNvSpPr>
            <p:nvPr/>
          </p:nvSpPr>
          <p:spPr bwMode="auto">
            <a:xfrm flipV="1">
              <a:off x="661628" y="2764991"/>
              <a:ext cx="1377795" cy="1872"/>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01" name="Oval 17"/>
            <p:cNvSpPr>
              <a:spLocks noChangeArrowheads="1"/>
            </p:cNvSpPr>
            <p:nvPr/>
          </p:nvSpPr>
          <p:spPr bwMode="auto">
            <a:xfrm>
              <a:off x="254206" y="4165002"/>
              <a:ext cx="566334" cy="613909"/>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02" name="Text Box 18"/>
            <p:cNvSpPr txBox="1">
              <a:spLocks noChangeArrowheads="1"/>
            </p:cNvSpPr>
            <p:nvPr/>
          </p:nvSpPr>
          <p:spPr bwMode="auto">
            <a:xfrm>
              <a:off x="250825" y="4247356"/>
              <a:ext cx="733697"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A1</a:t>
              </a:r>
              <a:endParaRPr lang="en-US" altLang="zh-CN"/>
            </a:p>
          </p:txBody>
        </p:sp>
        <p:sp>
          <p:nvSpPr>
            <p:cNvPr id="272403" name="Oval 19"/>
            <p:cNvSpPr>
              <a:spLocks noChangeArrowheads="1"/>
            </p:cNvSpPr>
            <p:nvPr/>
          </p:nvSpPr>
          <p:spPr bwMode="auto">
            <a:xfrm>
              <a:off x="1309107" y="4165002"/>
              <a:ext cx="568024" cy="613909"/>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04" name="Text Box 20"/>
            <p:cNvSpPr txBox="1">
              <a:spLocks noChangeArrowheads="1"/>
            </p:cNvSpPr>
            <p:nvPr/>
          </p:nvSpPr>
          <p:spPr bwMode="auto">
            <a:xfrm>
              <a:off x="1305726" y="4247356"/>
              <a:ext cx="733697"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A2</a:t>
              </a:r>
              <a:endParaRPr lang="en-US" altLang="zh-CN"/>
            </a:p>
          </p:txBody>
        </p:sp>
        <p:sp>
          <p:nvSpPr>
            <p:cNvPr id="272405" name="Rectangle 21"/>
            <p:cNvSpPr>
              <a:spLocks noChangeArrowheads="1"/>
            </p:cNvSpPr>
            <p:nvPr/>
          </p:nvSpPr>
          <p:spPr bwMode="auto">
            <a:xfrm>
              <a:off x="3339454" y="2066858"/>
              <a:ext cx="1377795" cy="1050008"/>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06" name="Line 22"/>
            <p:cNvSpPr>
              <a:spLocks noChangeShapeType="1"/>
            </p:cNvSpPr>
            <p:nvPr/>
          </p:nvSpPr>
          <p:spPr bwMode="auto">
            <a:xfrm>
              <a:off x="4069770" y="2066858"/>
              <a:ext cx="1690" cy="1050008"/>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07" name="Text Box 23"/>
            <p:cNvSpPr txBox="1">
              <a:spLocks noChangeArrowheads="1"/>
            </p:cNvSpPr>
            <p:nvPr/>
          </p:nvSpPr>
          <p:spPr bwMode="auto">
            <a:xfrm>
              <a:off x="3415528" y="2154826"/>
              <a:ext cx="732007"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B1</a:t>
              </a:r>
              <a:endParaRPr lang="en-US" altLang="zh-CN"/>
            </a:p>
          </p:txBody>
        </p:sp>
        <p:sp>
          <p:nvSpPr>
            <p:cNvPr id="272408" name="Text Box 24"/>
            <p:cNvSpPr txBox="1">
              <a:spLocks noChangeArrowheads="1"/>
            </p:cNvSpPr>
            <p:nvPr/>
          </p:nvSpPr>
          <p:spPr bwMode="auto">
            <a:xfrm>
              <a:off x="4147535" y="2154826"/>
              <a:ext cx="973755"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B2</a:t>
              </a:r>
              <a:endParaRPr lang="en-US" altLang="zh-CN"/>
            </a:p>
          </p:txBody>
        </p:sp>
        <p:sp>
          <p:nvSpPr>
            <p:cNvPr id="272409" name="Line 25"/>
            <p:cNvSpPr>
              <a:spLocks noChangeShapeType="1"/>
            </p:cNvSpPr>
            <p:nvPr/>
          </p:nvSpPr>
          <p:spPr bwMode="auto">
            <a:xfrm flipV="1">
              <a:off x="3339454" y="2764991"/>
              <a:ext cx="1377795" cy="1872"/>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10" name="Rectangle 26"/>
            <p:cNvSpPr>
              <a:spLocks noChangeArrowheads="1"/>
            </p:cNvSpPr>
            <p:nvPr/>
          </p:nvSpPr>
          <p:spPr bwMode="auto">
            <a:xfrm>
              <a:off x="6098426" y="2066858"/>
              <a:ext cx="1377795" cy="1050008"/>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11" name="Line 27"/>
            <p:cNvSpPr>
              <a:spLocks noChangeShapeType="1"/>
            </p:cNvSpPr>
            <p:nvPr/>
          </p:nvSpPr>
          <p:spPr bwMode="auto">
            <a:xfrm>
              <a:off x="6827051" y="2066858"/>
              <a:ext cx="1691" cy="1050008"/>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12" name="Text Box 28"/>
            <p:cNvSpPr txBox="1">
              <a:spLocks noChangeArrowheads="1"/>
            </p:cNvSpPr>
            <p:nvPr/>
          </p:nvSpPr>
          <p:spPr bwMode="auto">
            <a:xfrm>
              <a:off x="6174500" y="2154826"/>
              <a:ext cx="732007"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C2</a:t>
              </a:r>
              <a:endParaRPr lang="en-US" altLang="zh-CN"/>
            </a:p>
          </p:txBody>
        </p:sp>
        <p:sp>
          <p:nvSpPr>
            <p:cNvPr id="272413" name="Text Box 29"/>
            <p:cNvSpPr txBox="1">
              <a:spLocks noChangeArrowheads="1"/>
            </p:cNvSpPr>
            <p:nvPr/>
          </p:nvSpPr>
          <p:spPr bwMode="auto">
            <a:xfrm>
              <a:off x="6906507" y="2154826"/>
              <a:ext cx="973755"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C1</a:t>
              </a:r>
              <a:endParaRPr lang="en-US" altLang="zh-CN"/>
            </a:p>
          </p:txBody>
        </p:sp>
        <p:sp>
          <p:nvSpPr>
            <p:cNvPr id="272414" name="Line 30"/>
            <p:cNvSpPr>
              <a:spLocks noChangeShapeType="1"/>
            </p:cNvSpPr>
            <p:nvPr/>
          </p:nvSpPr>
          <p:spPr bwMode="auto">
            <a:xfrm flipV="1">
              <a:off x="6098426" y="2764991"/>
              <a:ext cx="1377795" cy="1872"/>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15" name="Oval 31"/>
            <p:cNvSpPr>
              <a:spLocks noChangeArrowheads="1"/>
            </p:cNvSpPr>
            <p:nvPr/>
          </p:nvSpPr>
          <p:spPr bwMode="auto">
            <a:xfrm>
              <a:off x="4554956" y="4078905"/>
              <a:ext cx="566334" cy="613909"/>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16" name="Text Box 32"/>
            <p:cNvSpPr txBox="1">
              <a:spLocks noChangeArrowheads="1"/>
            </p:cNvSpPr>
            <p:nvPr/>
          </p:nvSpPr>
          <p:spPr bwMode="auto">
            <a:xfrm>
              <a:off x="4551575" y="4159388"/>
              <a:ext cx="733697"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B2</a:t>
              </a:r>
              <a:endParaRPr lang="en-US" altLang="zh-CN"/>
            </a:p>
          </p:txBody>
        </p:sp>
        <p:sp>
          <p:nvSpPr>
            <p:cNvPr id="272417" name="Oval 33"/>
            <p:cNvSpPr>
              <a:spLocks noChangeArrowheads="1"/>
            </p:cNvSpPr>
            <p:nvPr/>
          </p:nvSpPr>
          <p:spPr bwMode="auto">
            <a:xfrm>
              <a:off x="5579428" y="5478916"/>
              <a:ext cx="762437" cy="613909"/>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18" name="Text Box 34"/>
            <p:cNvSpPr txBox="1">
              <a:spLocks noChangeArrowheads="1"/>
            </p:cNvSpPr>
            <p:nvPr/>
          </p:nvSpPr>
          <p:spPr bwMode="auto">
            <a:xfrm>
              <a:off x="5581119" y="5518222"/>
              <a:ext cx="934872"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C21</a:t>
              </a:r>
              <a:endParaRPr lang="en-US" altLang="zh-CN"/>
            </a:p>
          </p:txBody>
        </p:sp>
        <p:sp>
          <p:nvSpPr>
            <p:cNvPr id="272419" name="Oval 35"/>
            <p:cNvSpPr>
              <a:spLocks noChangeArrowheads="1"/>
            </p:cNvSpPr>
            <p:nvPr/>
          </p:nvSpPr>
          <p:spPr bwMode="auto">
            <a:xfrm>
              <a:off x="7802497" y="4084521"/>
              <a:ext cx="566333" cy="612036"/>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20" name="Text Box 36"/>
            <p:cNvSpPr txBox="1">
              <a:spLocks noChangeArrowheads="1"/>
            </p:cNvSpPr>
            <p:nvPr/>
          </p:nvSpPr>
          <p:spPr bwMode="auto">
            <a:xfrm>
              <a:off x="7799116" y="4165002"/>
              <a:ext cx="733697" cy="45856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C1</a:t>
              </a:r>
              <a:endParaRPr lang="en-US" altLang="zh-CN"/>
            </a:p>
          </p:txBody>
        </p:sp>
        <p:sp>
          <p:nvSpPr>
            <p:cNvPr id="272421" name="Rectangle 37"/>
            <p:cNvSpPr>
              <a:spLocks noChangeArrowheads="1"/>
            </p:cNvSpPr>
            <p:nvPr/>
          </p:nvSpPr>
          <p:spPr bwMode="auto">
            <a:xfrm>
              <a:off x="5775531" y="3816871"/>
              <a:ext cx="1460632" cy="1048137"/>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22" name="Line 38"/>
            <p:cNvSpPr>
              <a:spLocks noChangeShapeType="1"/>
            </p:cNvSpPr>
            <p:nvPr/>
          </p:nvSpPr>
          <p:spPr bwMode="auto">
            <a:xfrm>
              <a:off x="6504157" y="3816871"/>
              <a:ext cx="1690" cy="1048137"/>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23" name="Text Box 39"/>
            <p:cNvSpPr txBox="1">
              <a:spLocks noChangeArrowheads="1"/>
            </p:cNvSpPr>
            <p:nvPr/>
          </p:nvSpPr>
          <p:spPr bwMode="auto">
            <a:xfrm>
              <a:off x="5728196" y="3902968"/>
              <a:ext cx="931492" cy="45856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C21</a:t>
              </a:r>
              <a:endParaRPr lang="en-US" altLang="zh-CN"/>
            </a:p>
          </p:txBody>
        </p:sp>
        <p:sp>
          <p:nvSpPr>
            <p:cNvPr id="272424" name="Text Box 40"/>
            <p:cNvSpPr txBox="1">
              <a:spLocks noChangeArrowheads="1"/>
            </p:cNvSpPr>
            <p:nvPr/>
          </p:nvSpPr>
          <p:spPr bwMode="auto">
            <a:xfrm>
              <a:off x="6502466" y="3902968"/>
              <a:ext cx="973755" cy="45856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C22</a:t>
              </a:r>
              <a:endParaRPr lang="en-US" altLang="zh-CN"/>
            </a:p>
          </p:txBody>
        </p:sp>
        <p:sp>
          <p:nvSpPr>
            <p:cNvPr id="272425" name="Line 41"/>
            <p:cNvSpPr>
              <a:spLocks noChangeShapeType="1"/>
            </p:cNvSpPr>
            <p:nvPr/>
          </p:nvSpPr>
          <p:spPr bwMode="auto">
            <a:xfrm flipV="1">
              <a:off x="5795818" y="4509390"/>
              <a:ext cx="1440346" cy="7487"/>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26" name="Oval 42"/>
            <p:cNvSpPr>
              <a:spLocks noChangeArrowheads="1"/>
            </p:cNvSpPr>
            <p:nvPr/>
          </p:nvSpPr>
          <p:spPr bwMode="auto">
            <a:xfrm>
              <a:off x="6749286" y="5445226"/>
              <a:ext cx="846964" cy="612037"/>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27" name="Text Box 43"/>
            <p:cNvSpPr txBox="1">
              <a:spLocks noChangeArrowheads="1"/>
            </p:cNvSpPr>
            <p:nvPr/>
          </p:nvSpPr>
          <p:spPr bwMode="auto">
            <a:xfrm>
              <a:off x="6732380" y="5518222"/>
              <a:ext cx="923038"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C22</a:t>
              </a:r>
              <a:endParaRPr lang="en-US" altLang="zh-CN"/>
            </a:p>
          </p:txBody>
        </p:sp>
        <p:sp>
          <p:nvSpPr>
            <p:cNvPr id="272428" name="Rectangle 44"/>
            <p:cNvSpPr>
              <a:spLocks noChangeArrowheads="1"/>
            </p:cNvSpPr>
            <p:nvPr/>
          </p:nvSpPr>
          <p:spPr bwMode="auto">
            <a:xfrm>
              <a:off x="2367389" y="3904840"/>
              <a:ext cx="725245" cy="1050008"/>
            </a:xfrm>
            <a:prstGeom prst="rect">
              <a:avLst/>
            </a:prstGeom>
            <a:solidFill>
              <a:srgbClr val="FFCC00"/>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29" name="Text Box 45"/>
            <p:cNvSpPr txBox="1">
              <a:spLocks noChangeArrowheads="1"/>
            </p:cNvSpPr>
            <p:nvPr/>
          </p:nvSpPr>
          <p:spPr bwMode="auto">
            <a:xfrm>
              <a:off x="2296386" y="3992809"/>
              <a:ext cx="907824"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B11</a:t>
              </a:r>
              <a:endParaRPr lang="en-US" altLang="zh-CN"/>
            </a:p>
          </p:txBody>
        </p:sp>
        <p:sp>
          <p:nvSpPr>
            <p:cNvPr id="272430" name="Line 46"/>
            <p:cNvSpPr>
              <a:spLocks noChangeShapeType="1"/>
            </p:cNvSpPr>
            <p:nvPr/>
          </p:nvSpPr>
          <p:spPr bwMode="auto">
            <a:xfrm flipV="1">
              <a:off x="2367389" y="4602974"/>
              <a:ext cx="725245" cy="1872"/>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31" name="Line 47"/>
            <p:cNvSpPr>
              <a:spLocks noChangeShapeType="1"/>
            </p:cNvSpPr>
            <p:nvPr/>
          </p:nvSpPr>
          <p:spPr bwMode="auto">
            <a:xfrm flipH="1">
              <a:off x="1390253" y="1280756"/>
              <a:ext cx="2515533" cy="786102"/>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32" name="Line 48"/>
            <p:cNvSpPr>
              <a:spLocks noChangeShapeType="1"/>
            </p:cNvSpPr>
            <p:nvPr/>
          </p:nvSpPr>
          <p:spPr bwMode="auto">
            <a:xfrm flipH="1">
              <a:off x="4068079" y="1280756"/>
              <a:ext cx="486877" cy="786102"/>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33" name="Line 49"/>
            <p:cNvSpPr>
              <a:spLocks noChangeShapeType="1"/>
            </p:cNvSpPr>
            <p:nvPr/>
          </p:nvSpPr>
          <p:spPr bwMode="auto">
            <a:xfrm>
              <a:off x="5527021" y="1280756"/>
              <a:ext cx="1300030" cy="786102"/>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34" name="Text Box 50"/>
            <p:cNvSpPr txBox="1">
              <a:spLocks noChangeArrowheads="1"/>
            </p:cNvSpPr>
            <p:nvPr/>
          </p:nvSpPr>
          <p:spPr bwMode="auto">
            <a:xfrm>
              <a:off x="659937" y="1454821"/>
              <a:ext cx="1217194"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A</a:t>
              </a:r>
              <a:r>
                <a:rPr lang="zh-CN" altLang="en-US"/>
                <a:t>用户</a:t>
              </a:r>
              <a:endParaRPr lang="zh-CN" altLang="en-US"/>
            </a:p>
          </p:txBody>
        </p:sp>
        <p:sp>
          <p:nvSpPr>
            <p:cNvPr id="272435" name="Text Box 51"/>
            <p:cNvSpPr txBox="1">
              <a:spLocks noChangeArrowheads="1"/>
            </p:cNvSpPr>
            <p:nvPr/>
          </p:nvSpPr>
          <p:spPr bwMode="auto">
            <a:xfrm>
              <a:off x="4473810" y="1583967"/>
              <a:ext cx="1217194"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B</a:t>
              </a:r>
              <a:r>
                <a:rPr lang="zh-CN" altLang="en-US"/>
                <a:t>用户</a:t>
              </a:r>
              <a:endParaRPr lang="zh-CN" altLang="en-US"/>
            </a:p>
          </p:txBody>
        </p:sp>
        <p:sp>
          <p:nvSpPr>
            <p:cNvPr id="272436" name="Text Box 52"/>
            <p:cNvSpPr txBox="1">
              <a:spLocks noChangeArrowheads="1"/>
            </p:cNvSpPr>
            <p:nvPr/>
          </p:nvSpPr>
          <p:spPr bwMode="auto">
            <a:xfrm>
              <a:off x="6745905" y="1497870"/>
              <a:ext cx="1217194"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C</a:t>
              </a:r>
              <a:r>
                <a:rPr lang="zh-CN" altLang="en-US"/>
                <a:t>用户</a:t>
              </a:r>
              <a:endParaRPr lang="zh-CN" altLang="en-US"/>
            </a:p>
          </p:txBody>
        </p:sp>
        <p:sp>
          <p:nvSpPr>
            <p:cNvPr id="272437" name="Line 53"/>
            <p:cNvSpPr>
              <a:spLocks noChangeShapeType="1"/>
            </p:cNvSpPr>
            <p:nvPr/>
          </p:nvSpPr>
          <p:spPr bwMode="auto">
            <a:xfrm flipH="1">
              <a:off x="497645" y="2940929"/>
              <a:ext cx="486877" cy="1224074"/>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38" name="Line 54"/>
            <p:cNvSpPr>
              <a:spLocks noChangeShapeType="1"/>
            </p:cNvSpPr>
            <p:nvPr/>
          </p:nvSpPr>
          <p:spPr bwMode="auto">
            <a:xfrm flipH="1">
              <a:off x="1633692" y="2940929"/>
              <a:ext cx="81146" cy="1224074"/>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39" name="Line 55"/>
            <p:cNvSpPr>
              <a:spLocks noChangeShapeType="1"/>
            </p:cNvSpPr>
            <p:nvPr/>
          </p:nvSpPr>
          <p:spPr bwMode="auto">
            <a:xfrm flipH="1">
              <a:off x="2769739" y="2940929"/>
              <a:ext cx="892609" cy="96204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40" name="Line 56"/>
            <p:cNvSpPr>
              <a:spLocks noChangeShapeType="1"/>
            </p:cNvSpPr>
            <p:nvPr/>
          </p:nvSpPr>
          <p:spPr bwMode="auto">
            <a:xfrm>
              <a:off x="4472120" y="2940929"/>
              <a:ext cx="324585" cy="1137977"/>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41" name="Line 57"/>
            <p:cNvSpPr>
              <a:spLocks noChangeShapeType="1"/>
            </p:cNvSpPr>
            <p:nvPr/>
          </p:nvSpPr>
          <p:spPr bwMode="auto">
            <a:xfrm flipH="1">
              <a:off x="6176191" y="2940929"/>
              <a:ext cx="243439" cy="875943"/>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42" name="Line 58"/>
            <p:cNvSpPr>
              <a:spLocks noChangeShapeType="1"/>
            </p:cNvSpPr>
            <p:nvPr/>
          </p:nvSpPr>
          <p:spPr bwMode="auto">
            <a:xfrm>
              <a:off x="7149946" y="2940929"/>
              <a:ext cx="975445" cy="1137977"/>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43" name="Line 59"/>
            <p:cNvSpPr>
              <a:spLocks noChangeShapeType="1"/>
            </p:cNvSpPr>
            <p:nvPr/>
          </p:nvSpPr>
          <p:spPr bwMode="auto">
            <a:xfrm flipH="1">
              <a:off x="6013899" y="4692814"/>
              <a:ext cx="162292" cy="786102"/>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44" name="Line 60"/>
            <p:cNvSpPr>
              <a:spLocks noChangeShapeType="1"/>
            </p:cNvSpPr>
            <p:nvPr/>
          </p:nvSpPr>
          <p:spPr bwMode="auto">
            <a:xfrm>
              <a:off x="6906507" y="4692814"/>
              <a:ext cx="82836" cy="786102"/>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45" name="Oval 61"/>
            <p:cNvSpPr>
              <a:spLocks noChangeArrowheads="1"/>
            </p:cNvSpPr>
            <p:nvPr/>
          </p:nvSpPr>
          <p:spPr bwMode="auto">
            <a:xfrm>
              <a:off x="2364008" y="5389076"/>
              <a:ext cx="767508" cy="632625"/>
            </a:xfrm>
            <a:prstGeom prst="ellipse">
              <a:avLst/>
            </a:prstGeom>
            <a:solidFill>
              <a:srgbClr val="CCFFCC"/>
            </a:solid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46" name="Text Box 62"/>
            <p:cNvSpPr txBox="1">
              <a:spLocks noChangeArrowheads="1"/>
            </p:cNvSpPr>
            <p:nvPr/>
          </p:nvSpPr>
          <p:spPr bwMode="auto">
            <a:xfrm>
              <a:off x="2364008" y="5445226"/>
              <a:ext cx="840202"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B11</a:t>
              </a:r>
              <a:endParaRPr lang="en-US" altLang="zh-CN"/>
            </a:p>
          </p:txBody>
        </p:sp>
        <p:sp>
          <p:nvSpPr>
            <p:cNvPr id="272447" name="Line 63"/>
            <p:cNvSpPr>
              <a:spLocks noChangeShapeType="1"/>
            </p:cNvSpPr>
            <p:nvPr/>
          </p:nvSpPr>
          <p:spPr bwMode="auto">
            <a:xfrm>
              <a:off x="2686903" y="4778911"/>
              <a:ext cx="1690" cy="610165"/>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2448" name="Rectangle 64"/>
            <p:cNvSpPr>
              <a:spLocks noChangeArrowheads="1"/>
            </p:cNvSpPr>
            <p:nvPr/>
          </p:nvSpPr>
          <p:spPr bwMode="auto">
            <a:xfrm>
              <a:off x="3092634" y="3902968"/>
              <a:ext cx="726935" cy="1050009"/>
            </a:xfrm>
            <a:prstGeom prst="rect">
              <a:avLst/>
            </a:prstGeom>
            <a:solidFill>
              <a:srgbClr val="FF99CC"/>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72449" name="Text Box 65"/>
            <p:cNvSpPr txBox="1">
              <a:spLocks noChangeArrowheads="1"/>
            </p:cNvSpPr>
            <p:nvPr/>
          </p:nvSpPr>
          <p:spPr bwMode="auto">
            <a:xfrm>
              <a:off x="3089253" y="3992809"/>
              <a:ext cx="906133" cy="4566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B12</a:t>
              </a:r>
              <a:endParaRPr lang="en-US" altLang="zh-CN"/>
            </a:p>
          </p:txBody>
        </p:sp>
        <p:sp>
          <p:nvSpPr>
            <p:cNvPr id="272450" name="Line 66"/>
            <p:cNvSpPr>
              <a:spLocks noChangeShapeType="1"/>
            </p:cNvSpPr>
            <p:nvPr/>
          </p:nvSpPr>
          <p:spPr bwMode="auto">
            <a:xfrm flipV="1">
              <a:off x="3092634" y="4601103"/>
              <a:ext cx="726935" cy="1871"/>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83011" name="Line 67"/>
            <p:cNvSpPr>
              <a:spLocks noChangeShapeType="1"/>
            </p:cNvSpPr>
            <p:nvPr/>
          </p:nvSpPr>
          <p:spPr bwMode="auto">
            <a:xfrm>
              <a:off x="3494984" y="4865008"/>
              <a:ext cx="2084443" cy="868456"/>
            </a:xfrm>
            <a:prstGeom prst="line">
              <a:avLst/>
            </a:prstGeom>
            <a:noFill/>
            <a:ln w="12700">
              <a:solidFill>
                <a:srgbClr val="FF00FF"/>
              </a:solidFill>
              <a:round/>
              <a:tailEnd type="triangle" w="med" len="med"/>
            </a:ln>
            <a:effectLst>
              <a:outerShdw dist="17961" dir="2700000" algn="ctr" rotWithShape="0">
                <a:srgbClr val="990099">
                  <a:alpha val="50000"/>
                </a:srgbClr>
              </a:outerShdw>
            </a:effectLst>
          </p:spPr>
          <p:txBody>
            <a:bodyPr>
              <a:spAutoFit/>
            </a:bodyPr>
            <a:lstStyle/>
            <a:p>
              <a:pPr>
                <a:defRPr/>
              </a:pPr>
              <a:endParaRPr lang="zh-CN" altLang="en-US"/>
            </a:p>
          </p:txBody>
        </p:sp>
      </p:grpSp>
      <p:sp>
        <p:nvSpPr>
          <p:cNvPr id="81923" name="矩形 66"/>
          <p:cNvSpPr>
            <a:spLocks noChangeArrowheads="1"/>
          </p:cNvSpPr>
          <p:nvPr/>
        </p:nvSpPr>
        <p:spPr bwMode="auto">
          <a:xfrm>
            <a:off x="107950" y="260350"/>
            <a:ext cx="3468688" cy="523875"/>
          </a:xfrm>
          <a:prstGeom prst="rect">
            <a:avLst/>
          </a:prstGeom>
          <a:noFill/>
          <a:ln w="9525">
            <a:noFill/>
            <a:miter lim="800000"/>
          </a:ln>
        </p:spPr>
        <p:txBody>
          <a:bodyPr wrap="none">
            <a:spAutoFit/>
          </a:bodyPr>
          <a:lstStyle/>
          <a:p>
            <a:pPr eaLnBrk="1" hangingPunct="1">
              <a:spcBef>
                <a:spcPct val="50000"/>
              </a:spcBef>
              <a:buClr>
                <a:schemeClr val="tx1"/>
              </a:buClr>
            </a:pPr>
            <a:r>
              <a:rPr lang="en-US" altLang="zh-CN" sz="2800">
                <a:solidFill>
                  <a:srgbClr val="FF0000"/>
                </a:solidFill>
              </a:rPr>
              <a:t>1. </a:t>
            </a:r>
            <a:r>
              <a:rPr lang="zh-CN" altLang="en-US" sz="2800">
                <a:solidFill>
                  <a:srgbClr val="FF0000"/>
                </a:solidFill>
              </a:rPr>
              <a:t>共享索引节点法：</a:t>
            </a:r>
            <a:endParaRPr lang="zh-CN" altLang="en-US" sz="2800">
              <a:solidFill>
                <a:srgbClr val="FF0000"/>
              </a:solidFill>
            </a:endParaRPr>
          </a:p>
        </p:txBody>
      </p:sp>
    </p:spTree>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312738" y="1879600"/>
            <a:ext cx="1601787"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71" name="Rectangle 3"/>
          <p:cNvSpPr>
            <a:spLocks noChangeArrowheads="1"/>
          </p:cNvSpPr>
          <p:nvPr/>
        </p:nvSpPr>
        <p:spPr bwMode="auto">
          <a:xfrm>
            <a:off x="1914525" y="1879600"/>
            <a:ext cx="785813"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72" name="Rectangle 4"/>
          <p:cNvSpPr>
            <a:spLocks noChangeArrowheads="1"/>
          </p:cNvSpPr>
          <p:nvPr/>
        </p:nvSpPr>
        <p:spPr bwMode="auto">
          <a:xfrm>
            <a:off x="827088" y="1412875"/>
            <a:ext cx="15335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a:solidFill>
                  <a:srgbClr val="000000"/>
                </a:solidFill>
                <a:latin typeface="宋体" panose="02010600030101010101" pitchFamily="2" charset="-122"/>
              </a:rPr>
              <a:t>C2</a:t>
            </a:r>
            <a:r>
              <a:rPr lang="zh-CN" altLang="en-US">
                <a:solidFill>
                  <a:srgbClr val="000000"/>
                </a:solidFill>
                <a:latin typeface="宋体" panose="02010600030101010101" pitchFamily="2" charset="-122"/>
              </a:rPr>
              <a:t>目录文件</a:t>
            </a:r>
            <a:endParaRPr lang="zh-CN" altLang="en-US"/>
          </a:p>
        </p:txBody>
      </p:sp>
      <p:sp>
        <p:nvSpPr>
          <p:cNvPr id="83973" name="Rectangle 5"/>
          <p:cNvSpPr>
            <a:spLocks noChangeArrowheads="1"/>
          </p:cNvSpPr>
          <p:nvPr/>
        </p:nvSpPr>
        <p:spPr bwMode="auto">
          <a:xfrm>
            <a:off x="312738" y="2279650"/>
            <a:ext cx="1601787" cy="401638"/>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74" name="Rectangle 6"/>
          <p:cNvSpPr>
            <a:spLocks noChangeArrowheads="1"/>
          </p:cNvSpPr>
          <p:nvPr/>
        </p:nvSpPr>
        <p:spPr bwMode="auto">
          <a:xfrm>
            <a:off x="1914525" y="2279650"/>
            <a:ext cx="785813" cy="401638"/>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75" name="Rectangle 7"/>
          <p:cNvSpPr>
            <a:spLocks noChangeArrowheads="1"/>
          </p:cNvSpPr>
          <p:nvPr/>
        </p:nvSpPr>
        <p:spPr bwMode="auto">
          <a:xfrm>
            <a:off x="312738" y="2681288"/>
            <a:ext cx="1601787"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76" name="Rectangle 8"/>
          <p:cNvSpPr>
            <a:spLocks noChangeArrowheads="1"/>
          </p:cNvSpPr>
          <p:nvPr/>
        </p:nvSpPr>
        <p:spPr bwMode="auto">
          <a:xfrm>
            <a:off x="900113" y="2708275"/>
            <a:ext cx="560387"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C22</a:t>
            </a:r>
            <a:endParaRPr lang="en-US" altLang="zh-CN"/>
          </a:p>
        </p:txBody>
      </p:sp>
      <p:sp>
        <p:nvSpPr>
          <p:cNvPr id="83977" name="Rectangle 9"/>
          <p:cNvSpPr>
            <a:spLocks noChangeArrowheads="1"/>
          </p:cNvSpPr>
          <p:nvPr/>
        </p:nvSpPr>
        <p:spPr bwMode="auto">
          <a:xfrm>
            <a:off x="1914525" y="2681288"/>
            <a:ext cx="785813"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zh-CN"/>
          </a:p>
        </p:txBody>
      </p:sp>
      <p:sp>
        <p:nvSpPr>
          <p:cNvPr id="83978" name="Rectangle 10"/>
          <p:cNvSpPr>
            <a:spLocks noChangeArrowheads="1"/>
          </p:cNvSpPr>
          <p:nvPr/>
        </p:nvSpPr>
        <p:spPr bwMode="auto">
          <a:xfrm>
            <a:off x="312738" y="3081338"/>
            <a:ext cx="1601787" cy="41910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79" name="Rectangle 11"/>
          <p:cNvSpPr>
            <a:spLocks noChangeArrowheads="1"/>
          </p:cNvSpPr>
          <p:nvPr/>
        </p:nvSpPr>
        <p:spPr bwMode="auto">
          <a:xfrm>
            <a:off x="1914525" y="3081338"/>
            <a:ext cx="785813" cy="41910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r>
              <a:rPr lang="en-US" altLang="zh-CN"/>
              <a:t>15</a:t>
            </a:r>
            <a:endParaRPr lang="en-US" altLang="zh-CN"/>
          </a:p>
        </p:txBody>
      </p:sp>
      <p:sp>
        <p:nvSpPr>
          <p:cNvPr id="83980" name="Rectangle 12"/>
          <p:cNvSpPr>
            <a:spLocks noChangeArrowheads="1"/>
          </p:cNvSpPr>
          <p:nvPr/>
        </p:nvSpPr>
        <p:spPr bwMode="auto">
          <a:xfrm>
            <a:off x="312738" y="4232275"/>
            <a:ext cx="1601787" cy="401638"/>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81" name="Rectangle 13"/>
          <p:cNvSpPr>
            <a:spLocks noChangeArrowheads="1"/>
          </p:cNvSpPr>
          <p:nvPr/>
        </p:nvSpPr>
        <p:spPr bwMode="auto">
          <a:xfrm>
            <a:off x="1914525" y="4232275"/>
            <a:ext cx="785813" cy="401638"/>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82" name="Rectangle 14"/>
          <p:cNvSpPr>
            <a:spLocks noChangeArrowheads="1"/>
          </p:cNvSpPr>
          <p:nvPr/>
        </p:nvSpPr>
        <p:spPr bwMode="auto">
          <a:xfrm>
            <a:off x="827088" y="3860800"/>
            <a:ext cx="15335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a:solidFill>
                  <a:srgbClr val="000000"/>
                </a:solidFill>
                <a:latin typeface="宋体" panose="02010600030101010101" pitchFamily="2" charset="-122"/>
              </a:rPr>
              <a:t>B1</a:t>
            </a:r>
            <a:r>
              <a:rPr lang="zh-CN" altLang="en-US">
                <a:solidFill>
                  <a:srgbClr val="000000"/>
                </a:solidFill>
                <a:latin typeface="宋体" panose="02010600030101010101" pitchFamily="2" charset="-122"/>
              </a:rPr>
              <a:t>目录文件</a:t>
            </a:r>
            <a:endParaRPr lang="zh-CN" altLang="en-US"/>
          </a:p>
        </p:txBody>
      </p:sp>
      <p:sp>
        <p:nvSpPr>
          <p:cNvPr id="83983" name="Rectangle 15"/>
          <p:cNvSpPr>
            <a:spLocks noChangeArrowheads="1"/>
          </p:cNvSpPr>
          <p:nvPr/>
        </p:nvSpPr>
        <p:spPr bwMode="auto">
          <a:xfrm>
            <a:off x="312738" y="4633913"/>
            <a:ext cx="1601787"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84" name="Rectangle 16"/>
          <p:cNvSpPr>
            <a:spLocks noChangeArrowheads="1"/>
          </p:cNvSpPr>
          <p:nvPr/>
        </p:nvSpPr>
        <p:spPr bwMode="auto">
          <a:xfrm>
            <a:off x="1914525" y="4633913"/>
            <a:ext cx="785813"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85" name="Rectangle 17"/>
          <p:cNvSpPr>
            <a:spLocks noChangeArrowheads="1"/>
          </p:cNvSpPr>
          <p:nvPr/>
        </p:nvSpPr>
        <p:spPr bwMode="auto">
          <a:xfrm>
            <a:off x="312738" y="5033963"/>
            <a:ext cx="1601787" cy="401637"/>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86" name="Rectangle 18"/>
          <p:cNvSpPr>
            <a:spLocks noChangeArrowheads="1"/>
          </p:cNvSpPr>
          <p:nvPr/>
        </p:nvSpPr>
        <p:spPr bwMode="auto">
          <a:xfrm>
            <a:off x="776288" y="5076825"/>
            <a:ext cx="5429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B11</a:t>
            </a:r>
            <a:endParaRPr lang="en-US" altLang="zh-CN"/>
          </a:p>
        </p:txBody>
      </p:sp>
      <p:sp>
        <p:nvSpPr>
          <p:cNvPr id="83987" name="Rectangle 19"/>
          <p:cNvSpPr>
            <a:spLocks noChangeArrowheads="1"/>
          </p:cNvSpPr>
          <p:nvPr/>
        </p:nvSpPr>
        <p:spPr bwMode="auto">
          <a:xfrm>
            <a:off x="1914525" y="5033963"/>
            <a:ext cx="785813" cy="401637"/>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88" name="Rectangle 20"/>
          <p:cNvSpPr>
            <a:spLocks noChangeArrowheads="1"/>
          </p:cNvSpPr>
          <p:nvPr/>
        </p:nvSpPr>
        <p:spPr bwMode="auto">
          <a:xfrm>
            <a:off x="3924300" y="2220913"/>
            <a:ext cx="2087563" cy="2144712"/>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83989" name="Rectangle 21"/>
          <p:cNvSpPr>
            <a:spLocks noChangeArrowheads="1"/>
          </p:cNvSpPr>
          <p:nvPr/>
        </p:nvSpPr>
        <p:spPr bwMode="auto">
          <a:xfrm>
            <a:off x="3990975" y="2636838"/>
            <a:ext cx="18383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zh-CN" altLang="en-US">
                <a:solidFill>
                  <a:srgbClr val="000000"/>
                </a:solidFill>
                <a:latin typeface="宋体" panose="02010600030101010101" pitchFamily="2" charset="-122"/>
              </a:rPr>
              <a:t>文件物理地址</a:t>
            </a:r>
            <a:endParaRPr lang="zh-CN" altLang="en-US"/>
          </a:p>
        </p:txBody>
      </p:sp>
      <p:sp>
        <p:nvSpPr>
          <p:cNvPr id="83990" name="Rectangle 22"/>
          <p:cNvSpPr>
            <a:spLocks noChangeArrowheads="1"/>
          </p:cNvSpPr>
          <p:nvPr/>
        </p:nvSpPr>
        <p:spPr bwMode="auto">
          <a:xfrm>
            <a:off x="4067175" y="1773238"/>
            <a:ext cx="13811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a:solidFill>
                  <a:srgbClr val="000000"/>
                </a:solidFill>
                <a:latin typeface="宋体" panose="02010600030101010101" pitchFamily="2" charset="-122"/>
              </a:rPr>
              <a:t>15</a:t>
            </a:r>
            <a:r>
              <a:rPr lang="zh-CN" altLang="en-US">
                <a:solidFill>
                  <a:srgbClr val="000000"/>
                </a:solidFill>
                <a:latin typeface="宋体" panose="02010600030101010101" pitchFamily="2" charset="-122"/>
              </a:rPr>
              <a:t>号</a:t>
            </a:r>
            <a:r>
              <a:rPr lang="en-US" altLang="zh-CN">
                <a:solidFill>
                  <a:srgbClr val="000000"/>
                </a:solidFill>
                <a:latin typeface="宋体" panose="02010600030101010101" pitchFamily="2" charset="-122"/>
              </a:rPr>
              <a:t>i</a:t>
            </a:r>
            <a:r>
              <a:rPr lang="zh-CN" altLang="en-US">
                <a:solidFill>
                  <a:srgbClr val="000000"/>
                </a:solidFill>
                <a:latin typeface="宋体" panose="02010600030101010101" pitchFamily="2" charset="-122"/>
              </a:rPr>
              <a:t>结点</a:t>
            </a:r>
            <a:endParaRPr lang="zh-CN" altLang="en-US"/>
          </a:p>
        </p:txBody>
      </p:sp>
      <p:sp>
        <p:nvSpPr>
          <p:cNvPr id="83991" name="Freeform 23"/>
          <p:cNvSpPr/>
          <p:nvPr/>
        </p:nvSpPr>
        <p:spPr bwMode="auto">
          <a:xfrm>
            <a:off x="6804025" y="2565400"/>
            <a:ext cx="792163" cy="647700"/>
          </a:xfrm>
          <a:custGeom>
            <a:avLst/>
            <a:gdLst>
              <a:gd name="T0" fmla="*/ 0 w 371"/>
              <a:gd name="T1" fmla="*/ 2147483647 h 385"/>
              <a:gd name="T2" fmla="*/ 2147483647 w 371"/>
              <a:gd name="T3" fmla="*/ 2147483647 h 385"/>
              <a:gd name="T4" fmla="*/ 2147483647 w 371"/>
              <a:gd name="T5" fmla="*/ 2147483647 h 385"/>
              <a:gd name="T6" fmla="*/ 2147483647 w 371"/>
              <a:gd name="T7" fmla="*/ 0 h 385"/>
              <a:gd name="T8" fmla="*/ 2147483647 w 371"/>
              <a:gd name="T9" fmla="*/ 2147483647 h 385"/>
              <a:gd name="T10" fmla="*/ 2147483647 w 371"/>
              <a:gd name="T11" fmla="*/ 2147483647 h 385"/>
              <a:gd name="T12" fmla="*/ 2147483647 w 371"/>
              <a:gd name="T13" fmla="*/ 2147483647 h 385"/>
              <a:gd name="T14" fmla="*/ 2147483647 w 371"/>
              <a:gd name="T15" fmla="*/ 2147483647 h 385"/>
              <a:gd name="T16" fmla="*/ 2147483647 w 371"/>
              <a:gd name="T17" fmla="*/ 2147483647 h 385"/>
              <a:gd name="T18" fmla="*/ 2147483647 w 371"/>
              <a:gd name="T19" fmla="*/ 2147483647 h 385"/>
              <a:gd name="T20" fmla="*/ 2147483647 w 371"/>
              <a:gd name="T21" fmla="*/ 2147483647 h 385"/>
              <a:gd name="T22" fmla="*/ 2147483647 w 371"/>
              <a:gd name="T23" fmla="*/ 2147483647 h 385"/>
              <a:gd name="T24" fmla="*/ 0 w 371"/>
              <a:gd name="T25" fmla="*/ 2147483647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1"/>
              <a:gd name="T40" fmla="*/ 0 h 385"/>
              <a:gd name="T41" fmla="*/ 371 w 371"/>
              <a:gd name="T42" fmla="*/ 385 h 3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1" h="385">
                <a:moveTo>
                  <a:pt x="0" y="199"/>
                </a:moveTo>
                <a:lnTo>
                  <a:pt x="26" y="106"/>
                </a:lnTo>
                <a:lnTo>
                  <a:pt x="93" y="27"/>
                </a:lnTo>
                <a:lnTo>
                  <a:pt x="185" y="0"/>
                </a:lnTo>
                <a:lnTo>
                  <a:pt x="278" y="27"/>
                </a:lnTo>
                <a:lnTo>
                  <a:pt x="345" y="106"/>
                </a:lnTo>
                <a:lnTo>
                  <a:pt x="371" y="199"/>
                </a:lnTo>
                <a:lnTo>
                  <a:pt x="345" y="292"/>
                </a:lnTo>
                <a:lnTo>
                  <a:pt x="278" y="359"/>
                </a:lnTo>
                <a:lnTo>
                  <a:pt x="185" y="385"/>
                </a:lnTo>
                <a:lnTo>
                  <a:pt x="93" y="359"/>
                </a:lnTo>
                <a:lnTo>
                  <a:pt x="26" y="292"/>
                </a:lnTo>
                <a:lnTo>
                  <a:pt x="0" y="199"/>
                </a:lnTo>
                <a:close/>
              </a:path>
            </a:pathLst>
          </a:custGeom>
          <a:solidFill>
            <a:srgbClr val="CCFFCC"/>
          </a:solidFill>
          <a:ln w="20701">
            <a:solidFill>
              <a:srgbClr val="000000"/>
            </a:solidFill>
            <a:prstDash val="solid"/>
            <a:round/>
          </a:ln>
        </p:spPr>
        <p:txBody>
          <a:bodyPr/>
          <a:lstStyle/>
          <a:p>
            <a:endParaRPr lang="zh-CN" altLang="en-US"/>
          </a:p>
        </p:txBody>
      </p:sp>
      <p:sp>
        <p:nvSpPr>
          <p:cNvPr id="83992" name="Rectangle 24"/>
          <p:cNvSpPr>
            <a:spLocks noChangeArrowheads="1"/>
          </p:cNvSpPr>
          <p:nvPr/>
        </p:nvSpPr>
        <p:spPr bwMode="auto">
          <a:xfrm>
            <a:off x="6948488" y="2763838"/>
            <a:ext cx="792162" cy="365125"/>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C21</a:t>
            </a:r>
            <a:endParaRPr lang="en-US" altLang="zh-CN"/>
          </a:p>
        </p:txBody>
      </p:sp>
      <p:sp>
        <p:nvSpPr>
          <p:cNvPr id="275481" name="Text Box 25"/>
          <p:cNvSpPr txBox="1">
            <a:spLocks noChangeArrowheads="1"/>
          </p:cNvSpPr>
          <p:nvPr/>
        </p:nvSpPr>
        <p:spPr bwMode="auto">
          <a:xfrm>
            <a:off x="2627784" y="44624"/>
            <a:ext cx="4248472" cy="1282700"/>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eaLnBrk="1" hangingPunct="1">
              <a:spcBef>
                <a:spcPct val="50000"/>
              </a:spcBef>
              <a:buClr>
                <a:schemeClr val="tx1"/>
              </a:buClr>
              <a:defRPr/>
            </a:pPr>
            <a:r>
              <a:rPr lang="en-US" altLang="zh-CN" sz="3600" dirty="0" smtClean="0">
                <a:solidFill>
                  <a:srgbClr val="3333FF"/>
                </a:solidFill>
              </a:rPr>
              <a:t>6.5.1</a:t>
            </a:r>
            <a:r>
              <a:rPr lang="zh-CN" altLang="en-US" sz="3600" dirty="0" smtClean="0">
                <a:solidFill>
                  <a:srgbClr val="3333FF"/>
                </a:solidFill>
              </a:rPr>
              <a:t>文件</a:t>
            </a:r>
            <a:r>
              <a:rPr lang="zh-CN" altLang="en-US" sz="3600" dirty="0">
                <a:solidFill>
                  <a:srgbClr val="3333FF"/>
                </a:solidFill>
              </a:rPr>
              <a:t>共享</a:t>
            </a:r>
            <a:endParaRPr lang="zh-CN" altLang="en-US" sz="3600" dirty="0">
              <a:solidFill>
                <a:srgbClr val="3333FF"/>
              </a:solidFill>
            </a:endParaRPr>
          </a:p>
          <a:p>
            <a:pPr eaLnBrk="1" hangingPunct="1">
              <a:spcBef>
                <a:spcPct val="50000"/>
              </a:spcBef>
              <a:buClr>
                <a:schemeClr val="tx1"/>
              </a:buClr>
              <a:defRPr/>
            </a:pPr>
            <a:r>
              <a:rPr lang="zh-CN" altLang="en-US" sz="2800" dirty="0">
                <a:solidFill>
                  <a:schemeClr val="accent1"/>
                </a:solidFill>
              </a:rPr>
              <a:t> </a:t>
            </a:r>
            <a:r>
              <a:rPr lang="en-US" altLang="zh-CN" sz="2800" dirty="0">
                <a:solidFill>
                  <a:schemeClr val="accent1"/>
                </a:solidFill>
              </a:rPr>
              <a:t>1. </a:t>
            </a:r>
            <a:r>
              <a:rPr lang="zh-CN" altLang="en-US" sz="2800" dirty="0">
                <a:solidFill>
                  <a:schemeClr val="accent1"/>
                </a:solidFill>
              </a:rPr>
              <a:t>共享索引节点法：</a:t>
            </a:r>
            <a:endParaRPr lang="zh-CN" altLang="en-US" sz="2800" dirty="0">
              <a:solidFill>
                <a:schemeClr val="accent1"/>
              </a:solidFill>
            </a:endParaRPr>
          </a:p>
        </p:txBody>
      </p:sp>
      <p:sp>
        <p:nvSpPr>
          <p:cNvPr id="83994" name="Rectangle 26"/>
          <p:cNvSpPr>
            <a:spLocks noChangeArrowheads="1"/>
          </p:cNvSpPr>
          <p:nvPr/>
        </p:nvSpPr>
        <p:spPr bwMode="auto">
          <a:xfrm>
            <a:off x="1042988" y="1700213"/>
            <a:ext cx="112712" cy="487362"/>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83995" name="Rectangle 27"/>
          <p:cNvSpPr>
            <a:spLocks noChangeArrowheads="1"/>
          </p:cNvSpPr>
          <p:nvPr/>
        </p:nvSpPr>
        <p:spPr bwMode="auto">
          <a:xfrm>
            <a:off x="1042988" y="2133600"/>
            <a:ext cx="503237" cy="487363"/>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83996" name="Rectangle 28"/>
          <p:cNvSpPr>
            <a:spLocks noChangeArrowheads="1"/>
          </p:cNvSpPr>
          <p:nvPr/>
        </p:nvSpPr>
        <p:spPr bwMode="auto">
          <a:xfrm>
            <a:off x="900113" y="3141663"/>
            <a:ext cx="560387"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C21</a:t>
            </a:r>
            <a:endParaRPr lang="en-US" altLang="zh-CN"/>
          </a:p>
        </p:txBody>
      </p:sp>
      <p:sp>
        <p:nvSpPr>
          <p:cNvPr id="275487" name="Line 31"/>
          <p:cNvSpPr>
            <a:spLocks noChangeShapeType="1"/>
          </p:cNvSpPr>
          <p:nvPr/>
        </p:nvSpPr>
        <p:spPr bwMode="auto">
          <a:xfrm flipV="1">
            <a:off x="2411413" y="2276475"/>
            <a:ext cx="1512887" cy="1081088"/>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nvGrpSpPr>
          <p:cNvPr id="2" name="Group 32"/>
          <p:cNvGrpSpPr/>
          <p:nvPr/>
        </p:nvGrpSpPr>
        <p:grpSpPr bwMode="auto">
          <a:xfrm>
            <a:off x="323850" y="5445125"/>
            <a:ext cx="2376488" cy="369888"/>
            <a:chOff x="2517" y="3748"/>
            <a:chExt cx="1497" cy="233"/>
          </a:xfrm>
        </p:grpSpPr>
        <p:sp>
          <p:nvSpPr>
            <p:cNvPr id="84005" name="Rectangle 33"/>
            <p:cNvSpPr>
              <a:spLocks noChangeArrowheads="1"/>
            </p:cNvSpPr>
            <p:nvPr/>
          </p:nvSpPr>
          <p:spPr bwMode="auto">
            <a:xfrm>
              <a:off x="2517" y="3748"/>
              <a:ext cx="1009" cy="233"/>
            </a:xfrm>
            <a:prstGeom prst="rect">
              <a:avLst/>
            </a:prstGeom>
            <a:solidFill>
              <a:srgbClr val="FF99CC"/>
            </a:solidFill>
            <a:ln w="20701">
              <a:solidFill>
                <a:srgbClr val="000000"/>
              </a:solidFill>
              <a:miter lim="800000"/>
            </a:ln>
          </p:spPr>
          <p:txBody>
            <a:bodyPr/>
            <a:lstStyle/>
            <a:p>
              <a:pPr eaLnBrk="1" hangingPunct="1">
                <a:spcBef>
                  <a:spcPct val="50000"/>
                </a:spcBef>
                <a:buClr>
                  <a:schemeClr val="tx1"/>
                </a:buClr>
              </a:pPr>
              <a:endParaRPr lang="zh-CN" altLang="en-US"/>
            </a:p>
          </p:txBody>
        </p:sp>
        <p:sp>
          <p:nvSpPr>
            <p:cNvPr id="84006" name="Rectangle 34"/>
            <p:cNvSpPr>
              <a:spLocks noChangeArrowheads="1"/>
            </p:cNvSpPr>
            <p:nvPr/>
          </p:nvSpPr>
          <p:spPr bwMode="auto">
            <a:xfrm>
              <a:off x="3515" y="3748"/>
              <a:ext cx="499" cy="233"/>
            </a:xfrm>
            <a:prstGeom prst="rect">
              <a:avLst/>
            </a:prstGeom>
            <a:solidFill>
              <a:srgbClr val="FF99CC"/>
            </a:solidFill>
            <a:ln w="20701">
              <a:solidFill>
                <a:srgbClr val="000000"/>
              </a:solidFill>
              <a:miter lim="800000"/>
            </a:ln>
          </p:spPr>
          <p:txBody>
            <a:bodyPr/>
            <a:lstStyle/>
            <a:p>
              <a:pPr eaLnBrk="1" hangingPunct="1">
                <a:spcBef>
                  <a:spcPct val="50000"/>
                </a:spcBef>
                <a:buClr>
                  <a:schemeClr val="tx1"/>
                </a:buClr>
              </a:pPr>
              <a:endParaRPr lang="zh-CN" altLang="en-US"/>
            </a:p>
          </p:txBody>
        </p:sp>
        <p:sp>
          <p:nvSpPr>
            <p:cNvPr id="84007" name="Rectangle 35"/>
            <p:cNvSpPr>
              <a:spLocks noChangeArrowheads="1"/>
            </p:cNvSpPr>
            <p:nvPr/>
          </p:nvSpPr>
          <p:spPr bwMode="auto">
            <a:xfrm>
              <a:off x="2789" y="3748"/>
              <a:ext cx="342" cy="230"/>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B12</a:t>
              </a:r>
              <a:endParaRPr lang="en-US" altLang="zh-CN"/>
            </a:p>
          </p:txBody>
        </p:sp>
        <p:sp>
          <p:nvSpPr>
            <p:cNvPr id="84008" name="Rectangle 36"/>
            <p:cNvSpPr>
              <a:spLocks noChangeArrowheads="1"/>
            </p:cNvSpPr>
            <p:nvPr/>
          </p:nvSpPr>
          <p:spPr bwMode="auto">
            <a:xfrm>
              <a:off x="3606" y="3748"/>
              <a:ext cx="214" cy="230"/>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15</a:t>
              </a:r>
              <a:endParaRPr lang="en-US" altLang="zh-CN"/>
            </a:p>
          </p:txBody>
        </p:sp>
      </p:grpSp>
      <p:sp>
        <p:nvSpPr>
          <p:cNvPr id="275493" name="Line 37"/>
          <p:cNvSpPr>
            <a:spLocks noChangeShapeType="1"/>
          </p:cNvSpPr>
          <p:nvPr/>
        </p:nvSpPr>
        <p:spPr bwMode="auto">
          <a:xfrm flipV="1">
            <a:off x="2627313" y="2420938"/>
            <a:ext cx="1296987" cy="3240087"/>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5494" name="Line 38"/>
          <p:cNvSpPr>
            <a:spLocks noChangeShapeType="1"/>
          </p:cNvSpPr>
          <p:nvPr/>
        </p:nvSpPr>
        <p:spPr bwMode="auto">
          <a:xfrm flipV="1">
            <a:off x="6011863" y="2852738"/>
            <a:ext cx="792162"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75495" name="Rectangle 39"/>
          <p:cNvSpPr>
            <a:spLocks noChangeArrowheads="1"/>
          </p:cNvSpPr>
          <p:nvPr/>
        </p:nvSpPr>
        <p:spPr bwMode="auto">
          <a:xfrm>
            <a:off x="4211638" y="3284538"/>
            <a:ext cx="1584325" cy="365125"/>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a:solidFill>
                  <a:srgbClr val="000000"/>
                </a:solidFill>
                <a:latin typeface="Times New Roman" panose="02020603050405020304" pitchFamily="18" charset="0"/>
              </a:rPr>
              <a:t>Count=2</a:t>
            </a:r>
            <a:endParaRPr lang="en-US" altLang="zh-CN"/>
          </a:p>
        </p:txBody>
      </p:sp>
      <p:sp>
        <p:nvSpPr>
          <p:cNvPr id="275496" name="Text Box 40"/>
          <p:cNvSpPr txBox="1">
            <a:spLocks noChangeArrowheads="1"/>
          </p:cNvSpPr>
          <p:nvPr/>
        </p:nvSpPr>
        <p:spPr bwMode="auto">
          <a:xfrm>
            <a:off x="3779838" y="4581525"/>
            <a:ext cx="4392612" cy="18018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800"/>
              <a:t>  Linux</a:t>
            </a:r>
            <a:r>
              <a:rPr lang="zh-CN" altLang="en-US" sz="2800"/>
              <a:t>：又称为硬链接</a:t>
            </a:r>
            <a:endParaRPr lang="zh-CN" altLang="en-US" sz="2800"/>
          </a:p>
          <a:p>
            <a:pPr eaLnBrk="1" hangingPunct="1">
              <a:spcBef>
                <a:spcPct val="50000"/>
              </a:spcBef>
              <a:buClr>
                <a:schemeClr val="tx1"/>
              </a:buClr>
              <a:defRPr/>
            </a:pPr>
            <a:r>
              <a:rPr lang="en-US" altLang="zh-CN" sz="2800">
                <a:solidFill>
                  <a:schemeClr val="tx2"/>
                </a:solidFill>
              </a:rPr>
              <a:t>ln </a:t>
            </a:r>
            <a:r>
              <a:rPr lang="zh-CN" altLang="en-US" sz="2800">
                <a:solidFill>
                  <a:schemeClr val="tx2"/>
                </a:solidFill>
              </a:rPr>
              <a:t>共享文件名  新文件名</a:t>
            </a:r>
            <a:endParaRPr lang="zh-CN" altLang="en-US" sz="2800">
              <a:solidFill>
                <a:schemeClr val="tx2"/>
              </a:solidFill>
            </a:endParaRPr>
          </a:p>
          <a:p>
            <a:pPr eaLnBrk="1" hangingPunct="1">
              <a:spcBef>
                <a:spcPct val="50000"/>
              </a:spcBef>
              <a:buClr>
                <a:schemeClr val="tx1"/>
              </a:buClr>
              <a:defRPr/>
            </a:pPr>
            <a:r>
              <a:rPr lang="en-US" altLang="zh-CN" sz="2800"/>
              <a:t>ln /C/C2/C21  /B/B1/B12</a:t>
            </a:r>
            <a:endParaRPr lang="en-US" altLang="zh-CN" sz="2800"/>
          </a:p>
        </p:txBody>
      </p:sp>
      <p:sp>
        <p:nvSpPr>
          <p:cNvPr id="84003" name="Rectangle 41"/>
          <p:cNvSpPr>
            <a:spLocks noChangeArrowheads="1"/>
          </p:cNvSpPr>
          <p:nvPr/>
        </p:nvSpPr>
        <p:spPr bwMode="auto">
          <a:xfrm>
            <a:off x="1042988" y="4076700"/>
            <a:ext cx="112712" cy="487363"/>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84004" name="Rectangle 42"/>
          <p:cNvSpPr>
            <a:spLocks noChangeArrowheads="1"/>
          </p:cNvSpPr>
          <p:nvPr/>
        </p:nvSpPr>
        <p:spPr bwMode="auto">
          <a:xfrm>
            <a:off x="971550" y="4454525"/>
            <a:ext cx="503238" cy="487363"/>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41" name="动作按钮: 后退或前一项 40">
            <a:hlinkClick r:id="rId1" action="ppaction://hlinksldjump" highlightClick="1"/>
          </p:cNvPr>
          <p:cNvSpPr/>
          <p:nvPr/>
        </p:nvSpPr>
        <p:spPr bwMode="auto">
          <a:xfrm>
            <a:off x="8316416" y="260648"/>
            <a:ext cx="504056" cy="288032"/>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5495"/>
                                        </p:tgtEl>
                                        <p:attrNameLst>
                                          <p:attrName>style.visibility</p:attrName>
                                        </p:attrNameLst>
                                      </p:cBhvr>
                                      <p:to>
                                        <p:strVal val="visible"/>
                                      </p:to>
                                    </p:set>
                                    <p:animEffect transition="in" filter="box(in)">
                                      <p:cBhvr>
                                        <p:cTn id="7" dur="500"/>
                                        <p:tgtEl>
                                          <p:spTgt spid="27549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75496"/>
                                        </p:tgtEl>
                                        <p:attrNameLst>
                                          <p:attrName>style.visibility</p:attrName>
                                        </p:attrNameLst>
                                      </p:cBhvr>
                                      <p:to>
                                        <p:strVal val="visible"/>
                                      </p:to>
                                    </p:set>
                                    <p:animEffect transition="in" filter="box(in)">
                                      <p:cBhvr>
                                        <p:cTn id="12" dur="500"/>
                                        <p:tgtEl>
                                          <p:spTgt spid="275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95" grpId="0"/>
      <p:bldP spid="27549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Text Box 3"/>
          <p:cNvSpPr txBox="1">
            <a:spLocks noChangeArrowheads="1"/>
          </p:cNvSpPr>
          <p:nvPr/>
        </p:nvSpPr>
        <p:spPr bwMode="auto">
          <a:xfrm>
            <a:off x="179388" y="2132831"/>
            <a:ext cx="8713787" cy="15525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dirty="0">
                <a:solidFill>
                  <a:schemeClr val="tx2"/>
                </a:solidFill>
              </a:rPr>
              <a:t> $ </a:t>
            </a:r>
            <a:r>
              <a:rPr lang="en-US" altLang="zh-CN" dirty="0" err="1">
                <a:solidFill>
                  <a:schemeClr val="tx2"/>
                </a:solidFill>
              </a:rPr>
              <a:t>ls</a:t>
            </a:r>
            <a:r>
              <a:rPr lang="en-US" altLang="zh-CN" dirty="0">
                <a:solidFill>
                  <a:schemeClr val="tx2"/>
                </a:solidFill>
              </a:rPr>
              <a:t> –</a:t>
            </a:r>
            <a:r>
              <a:rPr lang="en-US" altLang="zh-CN" dirty="0" err="1">
                <a:solidFill>
                  <a:schemeClr val="tx2"/>
                </a:solidFill>
              </a:rPr>
              <a:t>il</a:t>
            </a:r>
            <a:endParaRPr lang="en-US" altLang="zh-CN" dirty="0">
              <a:solidFill>
                <a:schemeClr val="tx2"/>
              </a:solidFill>
            </a:endParaRPr>
          </a:p>
          <a:p>
            <a:pPr>
              <a:defRPr/>
            </a:pPr>
            <a:r>
              <a:rPr lang="en-US" altLang="zh-CN" dirty="0"/>
              <a:t> 13058  -</a:t>
            </a:r>
            <a:r>
              <a:rPr lang="en-US" altLang="zh-CN" dirty="0" err="1"/>
              <a:t>rwxrwx</a:t>
            </a:r>
            <a:r>
              <a:rPr lang="en-US" altLang="zh-CN" dirty="0"/>
              <a:t> - - -   1     </a:t>
            </a:r>
            <a:r>
              <a:rPr lang="en-US" altLang="zh-CN" dirty="0" err="1"/>
              <a:t>zwh</a:t>
            </a:r>
            <a:r>
              <a:rPr lang="en-US" altLang="zh-CN" dirty="0"/>
              <a:t>  </a:t>
            </a:r>
            <a:r>
              <a:rPr lang="en-US" altLang="zh-CN" dirty="0" err="1"/>
              <a:t>zwh</a:t>
            </a:r>
            <a:r>
              <a:rPr lang="en-US" altLang="zh-CN" dirty="0"/>
              <a:t>  48  9</a:t>
            </a:r>
            <a:r>
              <a:rPr lang="zh-CN" altLang="en-US" dirty="0"/>
              <a:t>月 </a:t>
            </a:r>
            <a:r>
              <a:rPr lang="en-US" altLang="zh-CN" dirty="0"/>
              <a:t>5 16:38    file1</a:t>
            </a:r>
            <a:endParaRPr lang="en-US" altLang="zh-CN" dirty="0"/>
          </a:p>
          <a:p>
            <a:pPr>
              <a:defRPr/>
            </a:pPr>
            <a:r>
              <a:rPr lang="en-US" altLang="zh-CN" dirty="0"/>
              <a:t> 13059  -</a:t>
            </a:r>
            <a:r>
              <a:rPr lang="en-US" altLang="zh-CN" dirty="0" err="1"/>
              <a:t>rwx</a:t>
            </a:r>
            <a:r>
              <a:rPr lang="en-US" altLang="zh-CN" dirty="0"/>
              <a:t> </a:t>
            </a:r>
            <a:r>
              <a:rPr lang="en-US" altLang="zh-CN" dirty="0" err="1"/>
              <a:t>rwx</a:t>
            </a:r>
            <a:r>
              <a:rPr lang="en-US" altLang="zh-CN" dirty="0"/>
              <a:t>- - -   1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a:t>
            </a:r>
            <a:endParaRPr lang="en-US" altLang="zh-CN" dirty="0"/>
          </a:p>
        </p:txBody>
      </p:sp>
      <p:sp>
        <p:nvSpPr>
          <p:cNvPr id="323588" name="Rectangle 4"/>
          <p:cNvSpPr>
            <a:spLocks noChangeArrowheads="1"/>
          </p:cNvSpPr>
          <p:nvPr/>
        </p:nvSpPr>
        <p:spPr bwMode="auto">
          <a:xfrm>
            <a:off x="468313" y="3644552"/>
            <a:ext cx="503237" cy="1368425"/>
          </a:xfrm>
          <a:prstGeom prst="rect">
            <a:avLst/>
          </a:prstGeom>
          <a:solidFill>
            <a:srgbClr val="CCFFCC"/>
          </a:solidFill>
          <a:ln w="19050">
            <a:solidFill>
              <a:schemeClr val="tx1"/>
            </a:solidFill>
            <a:miter lim="800000"/>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p>
        </p:txBody>
      </p:sp>
      <p:sp>
        <p:nvSpPr>
          <p:cNvPr id="323589" name="Line 5"/>
          <p:cNvSpPr>
            <a:spLocks noChangeShapeType="1"/>
          </p:cNvSpPr>
          <p:nvPr/>
        </p:nvSpPr>
        <p:spPr bwMode="auto">
          <a:xfrm>
            <a:off x="395288" y="3357215"/>
            <a:ext cx="792162" cy="0"/>
          </a:xfrm>
          <a:prstGeom prst="line">
            <a:avLst/>
          </a:prstGeom>
          <a:noFill/>
          <a:ln w="19050">
            <a:solidFill>
              <a:schemeClr val="tx2"/>
            </a:solidFill>
            <a:round/>
          </a:ln>
          <a:effectLst>
            <a:outerShdw dist="17961" dir="2700000" algn="ctr" rotWithShape="0">
              <a:schemeClr val="tx2">
                <a:gamma/>
                <a:shade val="60000"/>
                <a:invGamma/>
                <a:alpha val="50000"/>
              </a:schemeClr>
            </a:outerShdw>
          </a:effectLst>
        </p:spPr>
        <p:txBody>
          <a:bodyPr>
            <a:spAutoFit/>
          </a:bodyPr>
          <a:lstStyle/>
          <a:p>
            <a:pPr>
              <a:defRPr/>
            </a:pPr>
            <a:endParaRPr lang="zh-CN" altLang="en-US"/>
          </a:p>
        </p:txBody>
      </p:sp>
      <p:sp>
        <p:nvSpPr>
          <p:cNvPr id="323590" name="Text Box 6"/>
          <p:cNvSpPr txBox="1">
            <a:spLocks noChangeArrowheads="1"/>
          </p:cNvSpPr>
          <p:nvPr/>
        </p:nvSpPr>
        <p:spPr bwMode="auto">
          <a:xfrm>
            <a:off x="395288" y="3931890"/>
            <a:ext cx="549275" cy="1008062"/>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zh-CN" altLang="en-US"/>
              <a:t>节点号</a:t>
            </a:r>
            <a:endParaRPr lang="zh-CN" altLang="en-US"/>
          </a:p>
        </p:txBody>
      </p:sp>
      <p:sp>
        <p:nvSpPr>
          <p:cNvPr id="323591" name="Text Box 7"/>
          <p:cNvSpPr txBox="1">
            <a:spLocks noChangeArrowheads="1"/>
          </p:cNvSpPr>
          <p:nvPr/>
        </p:nvSpPr>
        <p:spPr bwMode="auto">
          <a:xfrm>
            <a:off x="539750" y="3573115"/>
            <a:ext cx="3603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t>i</a:t>
            </a:r>
            <a:endParaRPr lang="en-US" altLang="zh-CN"/>
          </a:p>
        </p:txBody>
      </p:sp>
      <p:sp>
        <p:nvSpPr>
          <p:cNvPr id="323592" name="Line 8"/>
          <p:cNvSpPr>
            <a:spLocks noChangeShapeType="1"/>
          </p:cNvSpPr>
          <p:nvPr/>
        </p:nvSpPr>
        <p:spPr bwMode="auto">
          <a:xfrm>
            <a:off x="755650" y="3357215"/>
            <a:ext cx="0" cy="287337"/>
          </a:xfrm>
          <a:prstGeom prst="line">
            <a:avLst/>
          </a:prstGeom>
          <a:noFill/>
          <a:ln w="190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323593" name="Line 9"/>
          <p:cNvSpPr>
            <a:spLocks noChangeShapeType="1"/>
          </p:cNvSpPr>
          <p:nvPr/>
        </p:nvSpPr>
        <p:spPr bwMode="auto">
          <a:xfrm>
            <a:off x="1259632" y="3357215"/>
            <a:ext cx="1296144" cy="0"/>
          </a:xfrm>
          <a:prstGeom prst="line">
            <a:avLst/>
          </a:prstGeom>
          <a:noFill/>
          <a:ln w="19050">
            <a:solidFill>
              <a:schemeClr val="tx2"/>
            </a:solidFill>
            <a:round/>
          </a:ln>
          <a:effectLst>
            <a:outerShdw dist="17961" dir="2700000" algn="ctr" rotWithShape="0">
              <a:schemeClr val="tx2">
                <a:gamma/>
                <a:shade val="60000"/>
                <a:invGamma/>
                <a:alpha val="50000"/>
              </a:schemeClr>
            </a:outerShdw>
          </a:effectLst>
        </p:spPr>
        <p:txBody>
          <a:bodyPr wrap="square">
            <a:spAutoFit/>
          </a:bodyPr>
          <a:lstStyle/>
          <a:p>
            <a:pPr>
              <a:defRPr/>
            </a:pPr>
            <a:endParaRPr lang="zh-CN" altLang="en-US"/>
          </a:p>
        </p:txBody>
      </p:sp>
      <p:sp>
        <p:nvSpPr>
          <p:cNvPr id="323594" name="Rectangle 10"/>
          <p:cNvSpPr>
            <a:spLocks noChangeArrowheads="1"/>
          </p:cNvSpPr>
          <p:nvPr/>
        </p:nvSpPr>
        <p:spPr bwMode="auto">
          <a:xfrm>
            <a:off x="1621284" y="3644552"/>
            <a:ext cx="503238" cy="1368425"/>
          </a:xfrm>
          <a:prstGeom prst="rect">
            <a:avLst/>
          </a:prstGeom>
          <a:solidFill>
            <a:srgbClr val="CCFFCC"/>
          </a:solidFill>
          <a:ln w="19050">
            <a:solidFill>
              <a:schemeClr val="tx1"/>
            </a:solidFill>
            <a:miter lim="800000"/>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p>
        </p:txBody>
      </p:sp>
      <p:sp>
        <p:nvSpPr>
          <p:cNvPr id="323595" name="Text Box 11"/>
          <p:cNvSpPr txBox="1">
            <a:spLocks noChangeArrowheads="1"/>
          </p:cNvSpPr>
          <p:nvPr/>
        </p:nvSpPr>
        <p:spPr bwMode="auto">
          <a:xfrm>
            <a:off x="1547664" y="3644552"/>
            <a:ext cx="549275" cy="1368425"/>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zh-CN" altLang="en-US" dirty="0"/>
              <a:t>文件属性</a:t>
            </a:r>
            <a:endParaRPr lang="zh-CN" altLang="en-US" dirty="0"/>
          </a:p>
        </p:txBody>
      </p:sp>
      <p:sp>
        <p:nvSpPr>
          <p:cNvPr id="323596" name="Line 12"/>
          <p:cNvSpPr>
            <a:spLocks noChangeShapeType="1"/>
          </p:cNvSpPr>
          <p:nvPr/>
        </p:nvSpPr>
        <p:spPr bwMode="auto">
          <a:xfrm>
            <a:off x="1835696" y="3357215"/>
            <a:ext cx="0" cy="287337"/>
          </a:xfrm>
          <a:prstGeom prst="line">
            <a:avLst/>
          </a:prstGeom>
          <a:noFill/>
          <a:ln w="190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323599" name="Line 15"/>
          <p:cNvSpPr>
            <a:spLocks noChangeShapeType="1"/>
          </p:cNvSpPr>
          <p:nvPr/>
        </p:nvSpPr>
        <p:spPr bwMode="auto">
          <a:xfrm>
            <a:off x="2700238" y="3357215"/>
            <a:ext cx="431800" cy="0"/>
          </a:xfrm>
          <a:prstGeom prst="line">
            <a:avLst/>
          </a:prstGeom>
          <a:noFill/>
          <a:ln w="19050">
            <a:solidFill>
              <a:schemeClr val="tx2"/>
            </a:solidFill>
            <a:round/>
          </a:ln>
          <a:effectLst>
            <a:outerShdw dist="17961" dir="2700000" algn="ctr" rotWithShape="0">
              <a:schemeClr val="tx2">
                <a:gamma/>
                <a:shade val="60000"/>
                <a:invGamma/>
                <a:alpha val="50000"/>
              </a:schemeClr>
            </a:outerShdw>
          </a:effectLst>
        </p:spPr>
        <p:txBody>
          <a:bodyPr>
            <a:spAutoFit/>
          </a:bodyPr>
          <a:lstStyle/>
          <a:p>
            <a:pPr>
              <a:defRPr/>
            </a:pPr>
            <a:endParaRPr lang="zh-CN" altLang="en-US"/>
          </a:p>
        </p:txBody>
      </p:sp>
      <p:sp>
        <p:nvSpPr>
          <p:cNvPr id="323600" name="Rectangle 16"/>
          <p:cNvSpPr>
            <a:spLocks noChangeArrowheads="1"/>
          </p:cNvSpPr>
          <p:nvPr/>
        </p:nvSpPr>
        <p:spPr bwMode="auto">
          <a:xfrm>
            <a:off x="2627586" y="3644552"/>
            <a:ext cx="503237" cy="1368425"/>
          </a:xfrm>
          <a:prstGeom prst="rect">
            <a:avLst/>
          </a:prstGeom>
          <a:solidFill>
            <a:srgbClr val="CCFFCC"/>
          </a:solidFill>
          <a:ln w="19050">
            <a:solidFill>
              <a:schemeClr val="tx1"/>
            </a:solidFill>
            <a:miter lim="800000"/>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p>
        </p:txBody>
      </p:sp>
      <p:sp>
        <p:nvSpPr>
          <p:cNvPr id="323601" name="Text Box 17"/>
          <p:cNvSpPr txBox="1">
            <a:spLocks noChangeArrowheads="1"/>
          </p:cNvSpPr>
          <p:nvPr/>
        </p:nvSpPr>
        <p:spPr bwMode="auto">
          <a:xfrm>
            <a:off x="2555776" y="3644552"/>
            <a:ext cx="549275" cy="1368425"/>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zh-CN" altLang="en-US" dirty="0"/>
              <a:t>链接计数</a:t>
            </a:r>
            <a:endParaRPr lang="zh-CN" altLang="en-US" dirty="0"/>
          </a:p>
        </p:txBody>
      </p:sp>
      <p:sp>
        <p:nvSpPr>
          <p:cNvPr id="323602" name="Line 18"/>
          <p:cNvSpPr>
            <a:spLocks noChangeShapeType="1"/>
          </p:cNvSpPr>
          <p:nvPr/>
        </p:nvSpPr>
        <p:spPr bwMode="auto">
          <a:xfrm>
            <a:off x="2915816" y="3357215"/>
            <a:ext cx="0" cy="287337"/>
          </a:xfrm>
          <a:prstGeom prst="line">
            <a:avLst/>
          </a:prstGeom>
          <a:noFill/>
          <a:ln w="190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323603" name="Line 19"/>
          <p:cNvSpPr>
            <a:spLocks noChangeShapeType="1"/>
          </p:cNvSpPr>
          <p:nvPr/>
        </p:nvSpPr>
        <p:spPr bwMode="auto">
          <a:xfrm>
            <a:off x="3275856" y="3357215"/>
            <a:ext cx="503238" cy="0"/>
          </a:xfrm>
          <a:prstGeom prst="line">
            <a:avLst/>
          </a:prstGeom>
          <a:noFill/>
          <a:ln w="19050">
            <a:solidFill>
              <a:schemeClr val="tx2"/>
            </a:solidFill>
            <a:round/>
          </a:ln>
          <a:effectLst>
            <a:outerShdw dist="17961" dir="2700000" algn="ctr" rotWithShape="0">
              <a:schemeClr val="tx2">
                <a:gamma/>
                <a:shade val="60000"/>
                <a:invGamma/>
                <a:alpha val="50000"/>
              </a:schemeClr>
            </a:outerShdw>
          </a:effectLst>
        </p:spPr>
        <p:txBody>
          <a:bodyPr>
            <a:spAutoFit/>
          </a:bodyPr>
          <a:lstStyle/>
          <a:p>
            <a:pPr>
              <a:defRPr/>
            </a:pPr>
            <a:endParaRPr lang="zh-CN" altLang="en-US"/>
          </a:p>
        </p:txBody>
      </p:sp>
      <p:sp>
        <p:nvSpPr>
          <p:cNvPr id="323604" name="Rectangle 20"/>
          <p:cNvSpPr>
            <a:spLocks noChangeArrowheads="1"/>
          </p:cNvSpPr>
          <p:nvPr/>
        </p:nvSpPr>
        <p:spPr bwMode="auto">
          <a:xfrm>
            <a:off x="3275856" y="3644552"/>
            <a:ext cx="503238" cy="1368425"/>
          </a:xfrm>
          <a:prstGeom prst="rect">
            <a:avLst/>
          </a:prstGeom>
          <a:solidFill>
            <a:srgbClr val="CCFFCC"/>
          </a:solidFill>
          <a:ln w="19050">
            <a:solidFill>
              <a:schemeClr val="tx1"/>
            </a:solidFill>
            <a:miter lim="800000"/>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p>
        </p:txBody>
      </p:sp>
      <p:sp>
        <p:nvSpPr>
          <p:cNvPr id="323605" name="Text Box 21"/>
          <p:cNvSpPr txBox="1">
            <a:spLocks noChangeArrowheads="1"/>
          </p:cNvSpPr>
          <p:nvPr/>
        </p:nvSpPr>
        <p:spPr bwMode="auto">
          <a:xfrm>
            <a:off x="3302844" y="3644552"/>
            <a:ext cx="549275" cy="1368425"/>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zh-CN" altLang="en-US"/>
              <a:t>文件主</a:t>
            </a:r>
            <a:endParaRPr lang="zh-CN" altLang="en-US"/>
          </a:p>
        </p:txBody>
      </p:sp>
      <p:sp>
        <p:nvSpPr>
          <p:cNvPr id="323606" name="Line 22"/>
          <p:cNvSpPr>
            <a:spLocks noChangeShapeType="1"/>
          </p:cNvSpPr>
          <p:nvPr/>
        </p:nvSpPr>
        <p:spPr bwMode="auto">
          <a:xfrm>
            <a:off x="3490169" y="3357215"/>
            <a:ext cx="0" cy="287337"/>
          </a:xfrm>
          <a:prstGeom prst="line">
            <a:avLst/>
          </a:prstGeom>
          <a:noFill/>
          <a:ln w="190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323607" name="Line 23"/>
          <p:cNvSpPr>
            <a:spLocks noChangeShapeType="1"/>
          </p:cNvSpPr>
          <p:nvPr/>
        </p:nvSpPr>
        <p:spPr bwMode="auto">
          <a:xfrm>
            <a:off x="3851920" y="3357215"/>
            <a:ext cx="503238" cy="0"/>
          </a:xfrm>
          <a:prstGeom prst="line">
            <a:avLst/>
          </a:prstGeom>
          <a:noFill/>
          <a:ln w="19050">
            <a:solidFill>
              <a:schemeClr val="tx2"/>
            </a:solidFill>
            <a:round/>
          </a:ln>
          <a:effectLst>
            <a:outerShdw dist="17961" dir="2700000" algn="ctr" rotWithShape="0">
              <a:schemeClr val="tx2">
                <a:gamma/>
                <a:shade val="60000"/>
                <a:invGamma/>
                <a:alpha val="50000"/>
              </a:schemeClr>
            </a:outerShdw>
          </a:effectLst>
        </p:spPr>
        <p:txBody>
          <a:bodyPr>
            <a:spAutoFit/>
          </a:bodyPr>
          <a:lstStyle/>
          <a:p>
            <a:pPr>
              <a:defRPr/>
            </a:pPr>
            <a:endParaRPr lang="zh-CN" altLang="en-US"/>
          </a:p>
        </p:txBody>
      </p:sp>
      <p:sp>
        <p:nvSpPr>
          <p:cNvPr id="323608" name="Rectangle 24"/>
          <p:cNvSpPr>
            <a:spLocks noChangeArrowheads="1"/>
          </p:cNvSpPr>
          <p:nvPr/>
        </p:nvSpPr>
        <p:spPr bwMode="auto">
          <a:xfrm>
            <a:off x="3878908" y="3644552"/>
            <a:ext cx="503237" cy="1368425"/>
          </a:xfrm>
          <a:prstGeom prst="rect">
            <a:avLst/>
          </a:prstGeom>
          <a:solidFill>
            <a:srgbClr val="CCFFCC"/>
          </a:solidFill>
          <a:ln w="19050">
            <a:solidFill>
              <a:schemeClr val="tx1"/>
            </a:solidFill>
            <a:miter lim="800000"/>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p>
        </p:txBody>
      </p:sp>
      <p:sp>
        <p:nvSpPr>
          <p:cNvPr id="323609" name="Text Box 25"/>
          <p:cNvSpPr txBox="1">
            <a:spLocks noChangeArrowheads="1"/>
          </p:cNvSpPr>
          <p:nvPr/>
        </p:nvSpPr>
        <p:spPr bwMode="auto">
          <a:xfrm>
            <a:off x="3878908" y="3644552"/>
            <a:ext cx="549275" cy="1368425"/>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zh-CN" altLang="en-US"/>
              <a:t>用户组</a:t>
            </a:r>
            <a:endParaRPr lang="zh-CN" altLang="en-US"/>
          </a:p>
        </p:txBody>
      </p:sp>
      <p:sp>
        <p:nvSpPr>
          <p:cNvPr id="323610" name="Line 26"/>
          <p:cNvSpPr>
            <a:spLocks noChangeShapeType="1"/>
          </p:cNvSpPr>
          <p:nvPr/>
        </p:nvSpPr>
        <p:spPr bwMode="auto">
          <a:xfrm>
            <a:off x="4066233" y="3357215"/>
            <a:ext cx="0" cy="287337"/>
          </a:xfrm>
          <a:prstGeom prst="line">
            <a:avLst/>
          </a:prstGeom>
          <a:noFill/>
          <a:ln w="190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323611" name="Line 27"/>
          <p:cNvSpPr>
            <a:spLocks noChangeShapeType="1"/>
          </p:cNvSpPr>
          <p:nvPr/>
        </p:nvSpPr>
        <p:spPr bwMode="auto">
          <a:xfrm>
            <a:off x="4499620" y="3357215"/>
            <a:ext cx="503238" cy="0"/>
          </a:xfrm>
          <a:prstGeom prst="line">
            <a:avLst/>
          </a:prstGeom>
          <a:noFill/>
          <a:ln w="19050">
            <a:solidFill>
              <a:schemeClr val="tx2"/>
            </a:solidFill>
            <a:round/>
          </a:ln>
          <a:effectLst>
            <a:outerShdw dist="17961" dir="2700000" algn="ctr" rotWithShape="0">
              <a:schemeClr val="tx2">
                <a:gamma/>
                <a:shade val="60000"/>
                <a:invGamma/>
                <a:alpha val="50000"/>
              </a:schemeClr>
            </a:outerShdw>
          </a:effectLst>
        </p:spPr>
        <p:txBody>
          <a:bodyPr>
            <a:spAutoFit/>
          </a:bodyPr>
          <a:lstStyle/>
          <a:p>
            <a:pPr>
              <a:defRPr/>
            </a:pPr>
            <a:endParaRPr lang="zh-CN" altLang="en-US"/>
          </a:p>
        </p:txBody>
      </p:sp>
      <p:sp>
        <p:nvSpPr>
          <p:cNvPr id="323612" name="Rectangle 28"/>
          <p:cNvSpPr>
            <a:spLocks noChangeArrowheads="1"/>
          </p:cNvSpPr>
          <p:nvPr/>
        </p:nvSpPr>
        <p:spPr bwMode="auto">
          <a:xfrm>
            <a:off x="4499620" y="3644552"/>
            <a:ext cx="503238" cy="1368425"/>
          </a:xfrm>
          <a:prstGeom prst="rect">
            <a:avLst/>
          </a:prstGeom>
          <a:solidFill>
            <a:srgbClr val="CCFFCC"/>
          </a:solidFill>
          <a:ln w="19050">
            <a:solidFill>
              <a:schemeClr val="tx1"/>
            </a:solidFill>
            <a:miter lim="800000"/>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p>
        </p:txBody>
      </p:sp>
      <p:sp>
        <p:nvSpPr>
          <p:cNvPr id="323613" name="Text Box 29"/>
          <p:cNvSpPr txBox="1">
            <a:spLocks noChangeArrowheads="1"/>
          </p:cNvSpPr>
          <p:nvPr/>
        </p:nvSpPr>
        <p:spPr bwMode="auto">
          <a:xfrm>
            <a:off x="4526608" y="3644552"/>
            <a:ext cx="549275" cy="1368425"/>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zh-CN" altLang="en-US"/>
              <a:t>文件大小</a:t>
            </a:r>
            <a:endParaRPr lang="zh-CN" altLang="en-US"/>
          </a:p>
        </p:txBody>
      </p:sp>
      <p:sp>
        <p:nvSpPr>
          <p:cNvPr id="323614" name="Line 30"/>
          <p:cNvSpPr>
            <a:spLocks noChangeShapeType="1"/>
          </p:cNvSpPr>
          <p:nvPr/>
        </p:nvSpPr>
        <p:spPr bwMode="auto">
          <a:xfrm>
            <a:off x="4713933" y="3357215"/>
            <a:ext cx="0" cy="287337"/>
          </a:xfrm>
          <a:prstGeom prst="line">
            <a:avLst/>
          </a:prstGeom>
          <a:noFill/>
          <a:ln w="190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323615" name="Line 31"/>
          <p:cNvSpPr>
            <a:spLocks noChangeShapeType="1"/>
          </p:cNvSpPr>
          <p:nvPr/>
        </p:nvSpPr>
        <p:spPr bwMode="auto">
          <a:xfrm>
            <a:off x="5076056" y="3357215"/>
            <a:ext cx="1439862" cy="0"/>
          </a:xfrm>
          <a:prstGeom prst="line">
            <a:avLst/>
          </a:prstGeom>
          <a:noFill/>
          <a:ln w="19050">
            <a:solidFill>
              <a:schemeClr val="tx2"/>
            </a:solidFill>
            <a:round/>
          </a:ln>
          <a:effectLst>
            <a:outerShdw dist="17961" dir="2700000" algn="ctr" rotWithShape="0">
              <a:schemeClr val="tx2">
                <a:gamma/>
                <a:shade val="60000"/>
                <a:invGamma/>
                <a:alpha val="50000"/>
              </a:schemeClr>
            </a:outerShdw>
          </a:effectLst>
        </p:spPr>
        <p:txBody>
          <a:bodyPr>
            <a:spAutoFit/>
          </a:bodyPr>
          <a:lstStyle/>
          <a:p>
            <a:pPr>
              <a:defRPr/>
            </a:pPr>
            <a:endParaRPr lang="zh-CN" altLang="en-US"/>
          </a:p>
        </p:txBody>
      </p:sp>
      <p:sp>
        <p:nvSpPr>
          <p:cNvPr id="323616" name="Rectangle 32"/>
          <p:cNvSpPr>
            <a:spLocks noChangeArrowheads="1"/>
          </p:cNvSpPr>
          <p:nvPr/>
        </p:nvSpPr>
        <p:spPr bwMode="auto">
          <a:xfrm>
            <a:off x="5553893" y="3644552"/>
            <a:ext cx="503238" cy="1871663"/>
          </a:xfrm>
          <a:prstGeom prst="rect">
            <a:avLst/>
          </a:prstGeom>
          <a:solidFill>
            <a:srgbClr val="CCFFCC"/>
          </a:solidFill>
          <a:ln w="19050">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defRPr/>
            </a:pPr>
            <a:endParaRPr lang="zh-CN" altLang="en-US"/>
          </a:p>
        </p:txBody>
      </p:sp>
      <p:sp>
        <p:nvSpPr>
          <p:cNvPr id="323617" name="Text Box 33"/>
          <p:cNvSpPr txBox="1">
            <a:spLocks noChangeArrowheads="1"/>
          </p:cNvSpPr>
          <p:nvPr/>
        </p:nvSpPr>
        <p:spPr bwMode="auto">
          <a:xfrm>
            <a:off x="5534843" y="3644552"/>
            <a:ext cx="549275" cy="1944688"/>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zh-CN" altLang="en-US"/>
              <a:t>最近修改时间</a:t>
            </a:r>
            <a:endParaRPr lang="zh-CN" altLang="en-US"/>
          </a:p>
        </p:txBody>
      </p:sp>
      <p:sp>
        <p:nvSpPr>
          <p:cNvPr id="323618" name="Line 34"/>
          <p:cNvSpPr>
            <a:spLocks noChangeShapeType="1"/>
          </p:cNvSpPr>
          <p:nvPr/>
        </p:nvSpPr>
        <p:spPr bwMode="auto">
          <a:xfrm>
            <a:off x="5768206" y="3357215"/>
            <a:ext cx="0" cy="287337"/>
          </a:xfrm>
          <a:prstGeom prst="line">
            <a:avLst/>
          </a:prstGeom>
          <a:noFill/>
          <a:ln w="190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323619" name="Line 35"/>
          <p:cNvSpPr>
            <a:spLocks noChangeShapeType="1"/>
          </p:cNvSpPr>
          <p:nvPr/>
        </p:nvSpPr>
        <p:spPr bwMode="auto">
          <a:xfrm>
            <a:off x="6588224" y="3357215"/>
            <a:ext cx="503238" cy="0"/>
          </a:xfrm>
          <a:prstGeom prst="line">
            <a:avLst/>
          </a:prstGeom>
          <a:noFill/>
          <a:ln w="19050">
            <a:solidFill>
              <a:schemeClr val="tx2"/>
            </a:solidFill>
            <a:round/>
          </a:ln>
          <a:effectLst>
            <a:outerShdw dist="17961" dir="2700000" algn="ctr" rotWithShape="0">
              <a:schemeClr val="tx2">
                <a:gamma/>
                <a:shade val="60000"/>
                <a:invGamma/>
                <a:alpha val="50000"/>
              </a:schemeClr>
            </a:outerShdw>
          </a:effectLst>
        </p:spPr>
        <p:txBody>
          <a:bodyPr>
            <a:spAutoFit/>
          </a:bodyPr>
          <a:lstStyle/>
          <a:p>
            <a:pPr>
              <a:defRPr/>
            </a:pPr>
            <a:endParaRPr lang="zh-CN" altLang="en-US"/>
          </a:p>
        </p:txBody>
      </p:sp>
      <p:sp>
        <p:nvSpPr>
          <p:cNvPr id="323620" name="Rectangle 36"/>
          <p:cNvSpPr>
            <a:spLocks noChangeArrowheads="1"/>
          </p:cNvSpPr>
          <p:nvPr/>
        </p:nvSpPr>
        <p:spPr bwMode="auto">
          <a:xfrm>
            <a:off x="6588224" y="3644552"/>
            <a:ext cx="503238" cy="1368425"/>
          </a:xfrm>
          <a:prstGeom prst="rect">
            <a:avLst/>
          </a:prstGeom>
          <a:solidFill>
            <a:srgbClr val="CCFFCC"/>
          </a:solidFill>
          <a:ln w="19050">
            <a:solidFill>
              <a:schemeClr val="tx1"/>
            </a:solidFill>
            <a:miter lim="800000"/>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p>
        </p:txBody>
      </p:sp>
      <p:sp>
        <p:nvSpPr>
          <p:cNvPr id="323621" name="Text Box 37"/>
          <p:cNvSpPr txBox="1">
            <a:spLocks noChangeArrowheads="1"/>
          </p:cNvSpPr>
          <p:nvPr/>
        </p:nvSpPr>
        <p:spPr bwMode="auto">
          <a:xfrm>
            <a:off x="6615212" y="3644552"/>
            <a:ext cx="549275" cy="1368425"/>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zh-CN" altLang="en-US"/>
              <a:t>文件名</a:t>
            </a:r>
            <a:endParaRPr lang="zh-CN" altLang="en-US"/>
          </a:p>
        </p:txBody>
      </p:sp>
      <p:sp>
        <p:nvSpPr>
          <p:cNvPr id="323622" name="Line 38"/>
          <p:cNvSpPr>
            <a:spLocks noChangeShapeType="1"/>
          </p:cNvSpPr>
          <p:nvPr/>
        </p:nvSpPr>
        <p:spPr bwMode="auto">
          <a:xfrm>
            <a:off x="6802537" y="3357215"/>
            <a:ext cx="0" cy="287337"/>
          </a:xfrm>
          <a:prstGeom prst="line">
            <a:avLst/>
          </a:prstGeom>
          <a:noFill/>
          <a:ln w="190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323623" name="AutoShape 39">
            <a:hlinkClick r:id="" action="ppaction://hlinkshowjump?jump=nextslide" highlightClick="1"/>
          </p:cNvPr>
          <p:cNvSpPr>
            <a:spLocks noChangeArrowheads="1"/>
          </p:cNvSpPr>
          <p:nvPr/>
        </p:nvSpPr>
        <p:spPr bwMode="auto">
          <a:xfrm>
            <a:off x="1763713" y="5157440"/>
            <a:ext cx="504825" cy="215900"/>
          </a:xfrm>
          <a:prstGeom prst="actionButtonForwardNext">
            <a:avLst/>
          </a:prstGeom>
          <a:solidFill>
            <a:schemeClr val="accent1"/>
          </a:solidFill>
          <a:ln>
            <a:noFill/>
          </a:ln>
          <a:effectLst>
            <a:outerShdw dist="17961" dir="2700000" algn="ctr" rotWithShape="0">
              <a:schemeClr val="accent1">
                <a:gamma/>
                <a:shade val="60000"/>
                <a:invGamma/>
                <a:alpha val="50000"/>
              </a:schemeClr>
            </a:outerShdw>
          </a:effectLst>
        </p:spPr>
        <p:txBody>
          <a:bodyPr wrap="none" anchor="ctr">
            <a:spAutoFit/>
          </a:bodyPr>
          <a:lstStyle/>
          <a:p>
            <a:pPr>
              <a:defRPr/>
            </a:pPr>
            <a:endParaRPr lang="zh-CN" altLang="en-US"/>
          </a:p>
        </p:txBody>
      </p:sp>
      <p:sp>
        <p:nvSpPr>
          <p:cNvPr id="323624" name="AutoShape 40">
            <a:hlinkClick r:id="rId1" action="ppaction://hlinksldjump" highlightClick="1"/>
          </p:cNvPr>
          <p:cNvSpPr>
            <a:spLocks noChangeArrowheads="1"/>
          </p:cNvSpPr>
          <p:nvPr/>
        </p:nvSpPr>
        <p:spPr bwMode="auto">
          <a:xfrm>
            <a:off x="7956550" y="5805488"/>
            <a:ext cx="504825" cy="215900"/>
          </a:xfrm>
          <a:prstGeom prst="actionButtonForwardNext">
            <a:avLst/>
          </a:prstGeom>
          <a:solidFill>
            <a:schemeClr val="accent1"/>
          </a:solidFill>
          <a:ln>
            <a:noFill/>
          </a:ln>
          <a:effectLst>
            <a:outerShdw dist="17961" dir="2700000" algn="ctr" rotWithShape="0">
              <a:schemeClr val="accent1">
                <a:gamma/>
                <a:shade val="60000"/>
                <a:invGamma/>
                <a:alpha val="50000"/>
              </a:schemeClr>
            </a:outerShdw>
          </a:effectLst>
        </p:spPr>
        <p:txBody>
          <a:bodyPr wrap="none" anchor="ctr">
            <a:spAutoFit/>
          </a:bodyPr>
          <a:lstStyle/>
          <a:p>
            <a:pPr>
              <a:defRPr/>
            </a:pPr>
            <a:endParaRPr lang="zh-CN" altLang="en-US"/>
          </a:p>
        </p:txBody>
      </p:sp>
      <p:sp>
        <p:nvSpPr>
          <p:cNvPr id="39" name="Rectangle 37"/>
          <p:cNvSpPr>
            <a:spLocks noChangeArrowheads="1"/>
          </p:cNvSpPr>
          <p:nvPr/>
        </p:nvSpPr>
        <p:spPr bwMode="auto">
          <a:xfrm>
            <a:off x="1643042" y="44624"/>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40" name="矩形 39"/>
          <p:cNvSpPr/>
          <p:nvPr/>
        </p:nvSpPr>
        <p:spPr>
          <a:xfrm>
            <a:off x="214282" y="836712"/>
            <a:ext cx="4285710" cy="1052596"/>
          </a:xfrm>
          <a:prstGeom prst="rect">
            <a:avLst/>
          </a:prstGeom>
        </p:spPr>
        <p:txBody>
          <a:bodyPr wrap="square">
            <a:spAutoFit/>
          </a:bodyPr>
          <a:lstStyle/>
          <a:p>
            <a:pPr marL="457200" indent="-457200" eaLnBrk="1" hangingPunct="1">
              <a:lnSpc>
                <a:spcPct val="120000"/>
              </a:lnSpc>
              <a:spcBef>
                <a:spcPct val="0"/>
              </a:spcBef>
              <a:defRPr/>
            </a:pPr>
            <a:r>
              <a:rPr lang="en-US" altLang="zh-CN" sz="2800" dirty="0" smtClean="0">
                <a:solidFill>
                  <a:srgbClr val="3333FF"/>
                </a:solidFill>
              </a:rPr>
              <a:t>6.5.1 </a:t>
            </a:r>
            <a:r>
              <a:rPr lang="zh-CN" altLang="en-US" sz="2800" dirty="0" smtClean="0">
                <a:solidFill>
                  <a:srgbClr val="3333FF"/>
                </a:solidFill>
              </a:rPr>
              <a:t>文件共享</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共享索引节点法</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3587">
                                            <p:txEl>
                                              <p:pRg st="0" end="0"/>
                                            </p:txEl>
                                          </p:spTgt>
                                        </p:tgtEl>
                                        <p:attrNameLst>
                                          <p:attrName>style.visibility</p:attrName>
                                        </p:attrNameLst>
                                      </p:cBhvr>
                                      <p:to>
                                        <p:strVal val="visible"/>
                                      </p:to>
                                    </p:set>
                                    <p:animEffect transition="in" filter="box(in)">
                                      <p:cBhvr>
                                        <p:cTn id="7" dur="500"/>
                                        <p:tgtEl>
                                          <p:spTgt spid="323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23587">
                                            <p:txEl>
                                              <p:pRg st="1" end="1"/>
                                            </p:txEl>
                                          </p:spTgt>
                                        </p:tgtEl>
                                        <p:attrNameLst>
                                          <p:attrName>style.visibility</p:attrName>
                                        </p:attrNameLst>
                                      </p:cBhvr>
                                      <p:to>
                                        <p:strVal val="visible"/>
                                      </p:to>
                                    </p:set>
                                    <p:animEffect transition="in" filter="box(in)">
                                      <p:cBhvr>
                                        <p:cTn id="12" dur="500"/>
                                        <p:tgtEl>
                                          <p:spTgt spid="323587">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23587">
                                            <p:txEl>
                                              <p:pRg st="2" end="2"/>
                                            </p:txEl>
                                          </p:spTgt>
                                        </p:tgtEl>
                                        <p:attrNameLst>
                                          <p:attrName>style.visibility</p:attrName>
                                        </p:attrNameLst>
                                      </p:cBhvr>
                                      <p:to>
                                        <p:strVal val="visible"/>
                                      </p:to>
                                    </p:set>
                                    <p:animEffect transition="in" filter="box(in)">
                                      <p:cBhvr>
                                        <p:cTn id="15" dur="500"/>
                                        <p:tgtEl>
                                          <p:spTgt spid="32358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23588"/>
                                        </p:tgtEl>
                                        <p:attrNameLst>
                                          <p:attrName>style.visibility</p:attrName>
                                        </p:attrNameLst>
                                      </p:cBhvr>
                                      <p:to>
                                        <p:strVal val="visible"/>
                                      </p:to>
                                    </p:set>
                                    <p:animEffect transition="in" filter="box(in)">
                                      <p:cBhvr>
                                        <p:cTn id="20" dur="500"/>
                                        <p:tgtEl>
                                          <p:spTgt spid="323588"/>
                                        </p:tgtEl>
                                      </p:cBhvr>
                                    </p:animEffect>
                                  </p:childTnLst>
                                </p:cTn>
                              </p:par>
                              <p:par>
                                <p:cTn id="21" presetID="4" presetClass="entr" presetSubtype="16" fill="hold" nodeType="withEffect">
                                  <p:stCondLst>
                                    <p:cond delay="0"/>
                                  </p:stCondLst>
                                  <p:childTnLst>
                                    <p:set>
                                      <p:cBhvr>
                                        <p:cTn id="22" dur="1" fill="hold">
                                          <p:stCondLst>
                                            <p:cond delay="0"/>
                                          </p:stCondLst>
                                        </p:cTn>
                                        <p:tgtEl>
                                          <p:spTgt spid="323589"/>
                                        </p:tgtEl>
                                        <p:attrNameLst>
                                          <p:attrName>style.visibility</p:attrName>
                                        </p:attrNameLst>
                                      </p:cBhvr>
                                      <p:to>
                                        <p:strVal val="visible"/>
                                      </p:to>
                                    </p:set>
                                    <p:animEffect transition="in" filter="box(in)">
                                      <p:cBhvr>
                                        <p:cTn id="23" dur="500"/>
                                        <p:tgtEl>
                                          <p:spTgt spid="323589"/>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23590"/>
                                        </p:tgtEl>
                                        <p:attrNameLst>
                                          <p:attrName>style.visibility</p:attrName>
                                        </p:attrNameLst>
                                      </p:cBhvr>
                                      <p:to>
                                        <p:strVal val="visible"/>
                                      </p:to>
                                    </p:set>
                                    <p:animEffect transition="in" filter="box(in)">
                                      <p:cBhvr>
                                        <p:cTn id="26" dur="500"/>
                                        <p:tgtEl>
                                          <p:spTgt spid="323590"/>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323591"/>
                                        </p:tgtEl>
                                        <p:attrNameLst>
                                          <p:attrName>style.visibility</p:attrName>
                                        </p:attrNameLst>
                                      </p:cBhvr>
                                      <p:to>
                                        <p:strVal val="visible"/>
                                      </p:to>
                                    </p:set>
                                    <p:animEffect transition="in" filter="box(in)">
                                      <p:cBhvr>
                                        <p:cTn id="29" dur="500"/>
                                        <p:tgtEl>
                                          <p:spTgt spid="323591"/>
                                        </p:tgtEl>
                                      </p:cBhvr>
                                    </p:animEffect>
                                  </p:childTnLst>
                                </p:cTn>
                              </p:par>
                              <p:par>
                                <p:cTn id="30" presetID="4" presetClass="entr" presetSubtype="16" fill="hold" nodeType="withEffect">
                                  <p:stCondLst>
                                    <p:cond delay="0"/>
                                  </p:stCondLst>
                                  <p:childTnLst>
                                    <p:set>
                                      <p:cBhvr>
                                        <p:cTn id="31" dur="1" fill="hold">
                                          <p:stCondLst>
                                            <p:cond delay="0"/>
                                          </p:stCondLst>
                                        </p:cTn>
                                        <p:tgtEl>
                                          <p:spTgt spid="323592"/>
                                        </p:tgtEl>
                                        <p:attrNameLst>
                                          <p:attrName>style.visibility</p:attrName>
                                        </p:attrNameLst>
                                      </p:cBhvr>
                                      <p:to>
                                        <p:strVal val="visible"/>
                                      </p:to>
                                    </p:set>
                                    <p:animEffect transition="in" filter="box(in)">
                                      <p:cBhvr>
                                        <p:cTn id="32" dur="500"/>
                                        <p:tgtEl>
                                          <p:spTgt spid="323592"/>
                                        </p:tgtEl>
                                      </p:cBhvr>
                                    </p:animEffect>
                                  </p:childTnLst>
                                </p:cTn>
                              </p:par>
                              <p:par>
                                <p:cTn id="33" presetID="4" presetClass="entr" presetSubtype="16" fill="hold" nodeType="withEffect">
                                  <p:stCondLst>
                                    <p:cond delay="0"/>
                                  </p:stCondLst>
                                  <p:childTnLst>
                                    <p:set>
                                      <p:cBhvr>
                                        <p:cTn id="34" dur="1" fill="hold">
                                          <p:stCondLst>
                                            <p:cond delay="0"/>
                                          </p:stCondLst>
                                        </p:cTn>
                                        <p:tgtEl>
                                          <p:spTgt spid="323593"/>
                                        </p:tgtEl>
                                        <p:attrNameLst>
                                          <p:attrName>style.visibility</p:attrName>
                                        </p:attrNameLst>
                                      </p:cBhvr>
                                      <p:to>
                                        <p:strVal val="visible"/>
                                      </p:to>
                                    </p:set>
                                    <p:animEffect transition="in" filter="box(in)">
                                      <p:cBhvr>
                                        <p:cTn id="35" dur="500"/>
                                        <p:tgtEl>
                                          <p:spTgt spid="323593"/>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323594"/>
                                        </p:tgtEl>
                                        <p:attrNameLst>
                                          <p:attrName>style.visibility</p:attrName>
                                        </p:attrNameLst>
                                      </p:cBhvr>
                                      <p:to>
                                        <p:strVal val="visible"/>
                                      </p:to>
                                    </p:set>
                                    <p:animEffect transition="in" filter="box(in)">
                                      <p:cBhvr>
                                        <p:cTn id="38" dur="500"/>
                                        <p:tgtEl>
                                          <p:spTgt spid="323594"/>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323595"/>
                                        </p:tgtEl>
                                        <p:attrNameLst>
                                          <p:attrName>style.visibility</p:attrName>
                                        </p:attrNameLst>
                                      </p:cBhvr>
                                      <p:to>
                                        <p:strVal val="visible"/>
                                      </p:to>
                                    </p:set>
                                    <p:animEffect transition="in" filter="box(in)">
                                      <p:cBhvr>
                                        <p:cTn id="41" dur="500"/>
                                        <p:tgtEl>
                                          <p:spTgt spid="323595"/>
                                        </p:tgtEl>
                                      </p:cBhvr>
                                    </p:animEffect>
                                  </p:childTnLst>
                                </p:cTn>
                              </p:par>
                              <p:par>
                                <p:cTn id="42" presetID="4" presetClass="entr" presetSubtype="16" fill="hold" nodeType="withEffect">
                                  <p:stCondLst>
                                    <p:cond delay="0"/>
                                  </p:stCondLst>
                                  <p:childTnLst>
                                    <p:set>
                                      <p:cBhvr>
                                        <p:cTn id="43" dur="1" fill="hold">
                                          <p:stCondLst>
                                            <p:cond delay="0"/>
                                          </p:stCondLst>
                                        </p:cTn>
                                        <p:tgtEl>
                                          <p:spTgt spid="323596"/>
                                        </p:tgtEl>
                                        <p:attrNameLst>
                                          <p:attrName>style.visibility</p:attrName>
                                        </p:attrNameLst>
                                      </p:cBhvr>
                                      <p:to>
                                        <p:strVal val="visible"/>
                                      </p:to>
                                    </p:set>
                                    <p:animEffect transition="in" filter="box(in)">
                                      <p:cBhvr>
                                        <p:cTn id="44" dur="500"/>
                                        <p:tgtEl>
                                          <p:spTgt spid="323596"/>
                                        </p:tgtEl>
                                      </p:cBhvr>
                                    </p:animEffect>
                                  </p:childTnLst>
                                </p:cTn>
                              </p:par>
                              <p:par>
                                <p:cTn id="45" presetID="4" presetClass="entr" presetSubtype="16" fill="hold" nodeType="withEffect">
                                  <p:stCondLst>
                                    <p:cond delay="0"/>
                                  </p:stCondLst>
                                  <p:childTnLst>
                                    <p:set>
                                      <p:cBhvr>
                                        <p:cTn id="46" dur="1" fill="hold">
                                          <p:stCondLst>
                                            <p:cond delay="0"/>
                                          </p:stCondLst>
                                        </p:cTn>
                                        <p:tgtEl>
                                          <p:spTgt spid="323599"/>
                                        </p:tgtEl>
                                        <p:attrNameLst>
                                          <p:attrName>style.visibility</p:attrName>
                                        </p:attrNameLst>
                                      </p:cBhvr>
                                      <p:to>
                                        <p:strVal val="visible"/>
                                      </p:to>
                                    </p:set>
                                    <p:animEffect transition="in" filter="box(in)">
                                      <p:cBhvr>
                                        <p:cTn id="47" dur="500"/>
                                        <p:tgtEl>
                                          <p:spTgt spid="323599"/>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323600"/>
                                        </p:tgtEl>
                                        <p:attrNameLst>
                                          <p:attrName>style.visibility</p:attrName>
                                        </p:attrNameLst>
                                      </p:cBhvr>
                                      <p:to>
                                        <p:strVal val="visible"/>
                                      </p:to>
                                    </p:set>
                                    <p:animEffect transition="in" filter="box(in)">
                                      <p:cBhvr>
                                        <p:cTn id="50" dur="500"/>
                                        <p:tgtEl>
                                          <p:spTgt spid="323600"/>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323601"/>
                                        </p:tgtEl>
                                        <p:attrNameLst>
                                          <p:attrName>style.visibility</p:attrName>
                                        </p:attrNameLst>
                                      </p:cBhvr>
                                      <p:to>
                                        <p:strVal val="visible"/>
                                      </p:to>
                                    </p:set>
                                    <p:animEffect transition="in" filter="box(in)">
                                      <p:cBhvr>
                                        <p:cTn id="53" dur="500"/>
                                        <p:tgtEl>
                                          <p:spTgt spid="323601"/>
                                        </p:tgtEl>
                                      </p:cBhvr>
                                    </p:animEffect>
                                  </p:childTnLst>
                                </p:cTn>
                              </p:par>
                              <p:par>
                                <p:cTn id="54" presetID="4" presetClass="entr" presetSubtype="16" fill="hold" nodeType="withEffect">
                                  <p:stCondLst>
                                    <p:cond delay="0"/>
                                  </p:stCondLst>
                                  <p:childTnLst>
                                    <p:set>
                                      <p:cBhvr>
                                        <p:cTn id="55" dur="1" fill="hold">
                                          <p:stCondLst>
                                            <p:cond delay="0"/>
                                          </p:stCondLst>
                                        </p:cTn>
                                        <p:tgtEl>
                                          <p:spTgt spid="323602"/>
                                        </p:tgtEl>
                                        <p:attrNameLst>
                                          <p:attrName>style.visibility</p:attrName>
                                        </p:attrNameLst>
                                      </p:cBhvr>
                                      <p:to>
                                        <p:strVal val="visible"/>
                                      </p:to>
                                    </p:set>
                                    <p:animEffect transition="in" filter="box(in)">
                                      <p:cBhvr>
                                        <p:cTn id="56" dur="500"/>
                                        <p:tgtEl>
                                          <p:spTgt spid="323602"/>
                                        </p:tgtEl>
                                      </p:cBhvr>
                                    </p:animEffect>
                                  </p:childTnLst>
                                </p:cTn>
                              </p:par>
                              <p:par>
                                <p:cTn id="57" presetID="4" presetClass="entr" presetSubtype="16" fill="hold" nodeType="withEffect">
                                  <p:stCondLst>
                                    <p:cond delay="0"/>
                                  </p:stCondLst>
                                  <p:childTnLst>
                                    <p:set>
                                      <p:cBhvr>
                                        <p:cTn id="58" dur="1" fill="hold">
                                          <p:stCondLst>
                                            <p:cond delay="0"/>
                                          </p:stCondLst>
                                        </p:cTn>
                                        <p:tgtEl>
                                          <p:spTgt spid="323603"/>
                                        </p:tgtEl>
                                        <p:attrNameLst>
                                          <p:attrName>style.visibility</p:attrName>
                                        </p:attrNameLst>
                                      </p:cBhvr>
                                      <p:to>
                                        <p:strVal val="visible"/>
                                      </p:to>
                                    </p:set>
                                    <p:animEffect transition="in" filter="box(in)">
                                      <p:cBhvr>
                                        <p:cTn id="59" dur="500"/>
                                        <p:tgtEl>
                                          <p:spTgt spid="323603"/>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323604"/>
                                        </p:tgtEl>
                                        <p:attrNameLst>
                                          <p:attrName>style.visibility</p:attrName>
                                        </p:attrNameLst>
                                      </p:cBhvr>
                                      <p:to>
                                        <p:strVal val="visible"/>
                                      </p:to>
                                    </p:set>
                                    <p:animEffect transition="in" filter="box(in)">
                                      <p:cBhvr>
                                        <p:cTn id="62" dur="500"/>
                                        <p:tgtEl>
                                          <p:spTgt spid="323604"/>
                                        </p:tgtEl>
                                      </p:cBhvr>
                                    </p:animEffect>
                                  </p:childTnLst>
                                </p:cTn>
                              </p:par>
                              <p:par>
                                <p:cTn id="63" presetID="4" presetClass="entr" presetSubtype="16" fill="hold" grpId="0" nodeType="withEffect">
                                  <p:stCondLst>
                                    <p:cond delay="0"/>
                                  </p:stCondLst>
                                  <p:childTnLst>
                                    <p:set>
                                      <p:cBhvr>
                                        <p:cTn id="64" dur="1" fill="hold">
                                          <p:stCondLst>
                                            <p:cond delay="0"/>
                                          </p:stCondLst>
                                        </p:cTn>
                                        <p:tgtEl>
                                          <p:spTgt spid="323605"/>
                                        </p:tgtEl>
                                        <p:attrNameLst>
                                          <p:attrName>style.visibility</p:attrName>
                                        </p:attrNameLst>
                                      </p:cBhvr>
                                      <p:to>
                                        <p:strVal val="visible"/>
                                      </p:to>
                                    </p:set>
                                    <p:animEffect transition="in" filter="box(in)">
                                      <p:cBhvr>
                                        <p:cTn id="65" dur="500"/>
                                        <p:tgtEl>
                                          <p:spTgt spid="323605"/>
                                        </p:tgtEl>
                                      </p:cBhvr>
                                    </p:animEffect>
                                  </p:childTnLst>
                                </p:cTn>
                              </p:par>
                              <p:par>
                                <p:cTn id="66" presetID="4" presetClass="entr" presetSubtype="16" fill="hold" nodeType="withEffect">
                                  <p:stCondLst>
                                    <p:cond delay="0"/>
                                  </p:stCondLst>
                                  <p:childTnLst>
                                    <p:set>
                                      <p:cBhvr>
                                        <p:cTn id="67" dur="1" fill="hold">
                                          <p:stCondLst>
                                            <p:cond delay="0"/>
                                          </p:stCondLst>
                                        </p:cTn>
                                        <p:tgtEl>
                                          <p:spTgt spid="323606"/>
                                        </p:tgtEl>
                                        <p:attrNameLst>
                                          <p:attrName>style.visibility</p:attrName>
                                        </p:attrNameLst>
                                      </p:cBhvr>
                                      <p:to>
                                        <p:strVal val="visible"/>
                                      </p:to>
                                    </p:set>
                                    <p:animEffect transition="in" filter="box(in)">
                                      <p:cBhvr>
                                        <p:cTn id="68" dur="500"/>
                                        <p:tgtEl>
                                          <p:spTgt spid="323606"/>
                                        </p:tgtEl>
                                      </p:cBhvr>
                                    </p:animEffect>
                                  </p:childTnLst>
                                </p:cTn>
                              </p:par>
                              <p:par>
                                <p:cTn id="69" presetID="4" presetClass="entr" presetSubtype="16" fill="hold" nodeType="withEffect">
                                  <p:stCondLst>
                                    <p:cond delay="0"/>
                                  </p:stCondLst>
                                  <p:childTnLst>
                                    <p:set>
                                      <p:cBhvr>
                                        <p:cTn id="70" dur="1" fill="hold">
                                          <p:stCondLst>
                                            <p:cond delay="0"/>
                                          </p:stCondLst>
                                        </p:cTn>
                                        <p:tgtEl>
                                          <p:spTgt spid="323607"/>
                                        </p:tgtEl>
                                        <p:attrNameLst>
                                          <p:attrName>style.visibility</p:attrName>
                                        </p:attrNameLst>
                                      </p:cBhvr>
                                      <p:to>
                                        <p:strVal val="visible"/>
                                      </p:to>
                                    </p:set>
                                    <p:animEffect transition="in" filter="box(in)">
                                      <p:cBhvr>
                                        <p:cTn id="71" dur="500"/>
                                        <p:tgtEl>
                                          <p:spTgt spid="323607"/>
                                        </p:tgtEl>
                                      </p:cBhvr>
                                    </p:animEffect>
                                  </p:childTnLst>
                                </p:cTn>
                              </p:par>
                              <p:par>
                                <p:cTn id="72" presetID="4" presetClass="entr" presetSubtype="16" fill="hold" grpId="0" nodeType="withEffect">
                                  <p:stCondLst>
                                    <p:cond delay="0"/>
                                  </p:stCondLst>
                                  <p:childTnLst>
                                    <p:set>
                                      <p:cBhvr>
                                        <p:cTn id="73" dur="1" fill="hold">
                                          <p:stCondLst>
                                            <p:cond delay="0"/>
                                          </p:stCondLst>
                                        </p:cTn>
                                        <p:tgtEl>
                                          <p:spTgt spid="323608"/>
                                        </p:tgtEl>
                                        <p:attrNameLst>
                                          <p:attrName>style.visibility</p:attrName>
                                        </p:attrNameLst>
                                      </p:cBhvr>
                                      <p:to>
                                        <p:strVal val="visible"/>
                                      </p:to>
                                    </p:set>
                                    <p:animEffect transition="in" filter="box(in)">
                                      <p:cBhvr>
                                        <p:cTn id="74" dur="500"/>
                                        <p:tgtEl>
                                          <p:spTgt spid="323608"/>
                                        </p:tgtEl>
                                      </p:cBhvr>
                                    </p:animEffect>
                                  </p:childTnLst>
                                </p:cTn>
                              </p:par>
                              <p:par>
                                <p:cTn id="75" presetID="4" presetClass="entr" presetSubtype="16" fill="hold" grpId="0" nodeType="withEffect">
                                  <p:stCondLst>
                                    <p:cond delay="0"/>
                                  </p:stCondLst>
                                  <p:childTnLst>
                                    <p:set>
                                      <p:cBhvr>
                                        <p:cTn id="76" dur="1" fill="hold">
                                          <p:stCondLst>
                                            <p:cond delay="0"/>
                                          </p:stCondLst>
                                        </p:cTn>
                                        <p:tgtEl>
                                          <p:spTgt spid="323609"/>
                                        </p:tgtEl>
                                        <p:attrNameLst>
                                          <p:attrName>style.visibility</p:attrName>
                                        </p:attrNameLst>
                                      </p:cBhvr>
                                      <p:to>
                                        <p:strVal val="visible"/>
                                      </p:to>
                                    </p:set>
                                    <p:animEffect transition="in" filter="box(in)">
                                      <p:cBhvr>
                                        <p:cTn id="77" dur="500"/>
                                        <p:tgtEl>
                                          <p:spTgt spid="323609"/>
                                        </p:tgtEl>
                                      </p:cBhvr>
                                    </p:animEffect>
                                  </p:childTnLst>
                                </p:cTn>
                              </p:par>
                              <p:par>
                                <p:cTn id="78" presetID="4" presetClass="entr" presetSubtype="16" fill="hold" nodeType="withEffect">
                                  <p:stCondLst>
                                    <p:cond delay="0"/>
                                  </p:stCondLst>
                                  <p:childTnLst>
                                    <p:set>
                                      <p:cBhvr>
                                        <p:cTn id="79" dur="1" fill="hold">
                                          <p:stCondLst>
                                            <p:cond delay="0"/>
                                          </p:stCondLst>
                                        </p:cTn>
                                        <p:tgtEl>
                                          <p:spTgt spid="323610"/>
                                        </p:tgtEl>
                                        <p:attrNameLst>
                                          <p:attrName>style.visibility</p:attrName>
                                        </p:attrNameLst>
                                      </p:cBhvr>
                                      <p:to>
                                        <p:strVal val="visible"/>
                                      </p:to>
                                    </p:set>
                                    <p:animEffect transition="in" filter="box(in)">
                                      <p:cBhvr>
                                        <p:cTn id="80" dur="500"/>
                                        <p:tgtEl>
                                          <p:spTgt spid="323610"/>
                                        </p:tgtEl>
                                      </p:cBhvr>
                                    </p:animEffect>
                                  </p:childTnLst>
                                </p:cTn>
                              </p:par>
                              <p:par>
                                <p:cTn id="81" presetID="4" presetClass="entr" presetSubtype="16" fill="hold" nodeType="withEffect">
                                  <p:stCondLst>
                                    <p:cond delay="0"/>
                                  </p:stCondLst>
                                  <p:childTnLst>
                                    <p:set>
                                      <p:cBhvr>
                                        <p:cTn id="82" dur="1" fill="hold">
                                          <p:stCondLst>
                                            <p:cond delay="0"/>
                                          </p:stCondLst>
                                        </p:cTn>
                                        <p:tgtEl>
                                          <p:spTgt spid="323611"/>
                                        </p:tgtEl>
                                        <p:attrNameLst>
                                          <p:attrName>style.visibility</p:attrName>
                                        </p:attrNameLst>
                                      </p:cBhvr>
                                      <p:to>
                                        <p:strVal val="visible"/>
                                      </p:to>
                                    </p:set>
                                    <p:animEffect transition="in" filter="box(in)">
                                      <p:cBhvr>
                                        <p:cTn id="83" dur="500"/>
                                        <p:tgtEl>
                                          <p:spTgt spid="323611"/>
                                        </p:tgtEl>
                                      </p:cBhvr>
                                    </p:animEffect>
                                  </p:childTnLst>
                                </p:cTn>
                              </p:par>
                              <p:par>
                                <p:cTn id="84" presetID="4" presetClass="entr" presetSubtype="16" fill="hold" grpId="0" nodeType="withEffect">
                                  <p:stCondLst>
                                    <p:cond delay="0"/>
                                  </p:stCondLst>
                                  <p:childTnLst>
                                    <p:set>
                                      <p:cBhvr>
                                        <p:cTn id="85" dur="1" fill="hold">
                                          <p:stCondLst>
                                            <p:cond delay="0"/>
                                          </p:stCondLst>
                                        </p:cTn>
                                        <p:tgtEl>
                                          <p:spTgt spid="323612"/>
                                        </p:tgtEl>
                                        <p:attrNameLst>
                                          <p:attrName>style.visibility</p:attrName>
                                        </p:attrNameLst>
                                      </p:cBhvr>
                                      <p:to>
                                        <p:strVal val="visible"/>
                                      </p:to>
                                    </p:set>
                                    <p:animEffect transition="in" filter="box(in)">
                                      <p:cBhvr>
                                        <p:cTn id="86" dur="500"/>
                                        <p:tgtEl>
                                          <p:spTgt spid="323612"/>
                                        </p:tgtEl>
                                      </p:cBhvr>
                                    </p:animEffect>
                                  </p:childTnLst>
                                </p:cTn>
                              </p:par>
                              <p:par>
                                <p:cTn id="87" presetID="4" presetClass="entr" presetSubtype="16" fill="hold" grpId="0" nodeType="withEffect">
                                  <p:stCondLst>
                                    <p:cond delay="0"/>
                                  </p:stCondLst>
                                  <p:childTnLst>
                                    <p:set>
                                      <p:cBhvr>
                                        <p:cTn id="88" dur="1" fill="hold">
                                          <p:stCondLst>
                                            <p:cond delay="0"/>
                                          </p:stCondLst>
                                        </p:cTn>
                                        <p:tgtEl>
                                          <p:spTgt spid="323613"/>
                                        </p:tgtEl>
                                        <p:attrNameLst>
                                          <p:attrName>style.visibility</p:attrName>
                                        </p:attrNameLst>
                                      </p:cBhvr>
                                      <p:to>
                                        <p:strVal val="visible"/>
                                      </p:to>
                                    </p:set>
                                    <p:animEffect transition="in" filter="box(in)">
                                      <p:cBhvr>
                                        <p:cTn id="89" dur="500"/>
                                        <p:tgtEl>
                                          <p:spTgt spid="323613"/>
                                        </p:tgtEl>
                                      </p:cBhvr>
                                    </p:animEffect>
                                  </p:childTnLst>
                                </p:cTn>
                              </p:par>
                              <p:par>
                                <p:cTn id="90" presetID="4" presetClass="entr" presetSubtype="16" fill="hold" nodeType="withEffect">
                                  <p:stCondLst>
                                    <p:cond delay="0"/>
                                  </p:stCondLst>
                                  <p:childTnLst>
                                    <p:set>
                                      <p:cBhvr>
                                        <p:cTn id="91" dur="1" fill="hold">
                                          <p:stCondLst>
                                            <p:cond delay="0"/>
                                          </p:stCondLst>
                                        </p:cTn>
                                        <p:tgtEl>
                                          <p:spTgt spid="323614"/>
                                        </p:tgtEl>
                                        <p:attrNameLst>
                                          <p:attrName>style.visibility</p:attrName>
                                        </p:attrNameLst>
                                      </p:cBhvr>
                                      <p:to>
                                        <p:strVal val="visible"/>
                                      </p:to>
                                    </p:set>
                                    <p:animEffect transition="in" filter="box(in)">
                                      <p:cBhvr>
                                        <p:cTn id="92" dur="500"/>
                                        <p:tgtEl>
                                          <p:spTgt spid="323614"/>
                                        </p:tgtEl>
                                      </p:cBhvr>
                                    </p:animEffect>
                                  </p:childTnLst>
                                </p:cTn>
                              </p:par>
                              <p:par>
                                <p:cTn id="93" presetID="4" presetClass="entr" presetSubtype="16" fill="hold" nodeType="withEffect">
                                  <p:stCondLst>
                                    <p:cond delay="0"/>
                                  </p:stCondLst>
                                  <p:childTnLst>
                                    <p:set>
                                      <p:cBhvr>
                                        <p:cTn id="94" dur="1" fill="hold">
                                          <p:stCondLst>
                                            <p:cond delay="0"/>
                                          </p:stCondLst>
                                        </p:cTn>
                                        <p:tgtEl>
                                          <p:spTgt spid="323615"/>
                                        </p:tgtEl>
                                        <p:attrNameLst>
                                          <p:attrName>style.visibility</p:attrName>
                                        </p:attrNameLst>
                                      </p:cBhvr>
                                      <p:to>
                                        <p:strVal val="visible"/>
                                      </p:to>
                                    </p:set>
                                    <p:animEffect transition="in" filter="box(in)">
                                      <p:cBhvr>
                                        <p:cTn id="95" dur="500"/>
                                        <p:tgtEl>
                                          <p:spTgt spid="323615"/>
                                        </p:tgtEl>
                                      </p:cBhvr>
                                    </p:animEffect>
                                  </p:childTnLst>
                                </p:cTn>
                              </p:par>
                              <p:par>
                                <p:cTn id="96" presetID="4" presetClass="entr" presetSubtype="16" fill="hold" grpId="0" nodeType="withEffect">
                                  <p:stCondLst>
                                    <p:cond delay="0"/>
                                  </p:stCondLst>
                                  <p:childTnLst>
                                    <p:set>
                                      <p:cBhvr>
                                        <p:cTn id="97" dur="1" fill="hold">
                                          <p:stCondLst>
                                            <p:cond delay="0"/>
                                          </p:stCondLst>
                                        </p:cTn>
                                        <p:tgtEl>
                                          <p:spTgt spid="323616"/>
                                        </p:tgtEl>
                                        <p:attrNameLst>
                                          <p:attrName>style.visibility</p:attrName>
                                        </p:attrNameLst>
                                      </p:cBhvr>
                                      <p:to>
                                        <p:strVal val="visible"/>
                                      </p:to>
                                    </p:set>
                                    <p:animEffect transition="in" filter="box(in)">
                                      <p:cBhvr>
                                        <p:cTn id="98" dur="500"/>
                                        <p:tgtEl>
                                          <p:spTgt spid="323616"/>
                                        </p:tgtEl>
                                      </p:cBhvr>
                                    </p:animEffect>
                                  </p:childTnLst>
                                </p:cTn>
                              </p:par>
                              <p:par>
                                <p:cTn id="99" presetID="4" presetClass="entr" presetSubtype="16" fill="hold" grpId="0" nodeType="withEffect">
                                  <p:stCondLst>
                                    <p:cond delay="0"/>
                                  </p:stCondLst>
                                  <p:childTnLst>
                                    <p:set>
                                      <p:cBhvr>
                                        <p:cTn id="100" dur="1" fill="hold">
                                          <p:stCondLst>
                                            <p:cond delay="0"/>
                                          </p:stCondLst>
                                        </p:cTn>
                                        <p:tgtEl>
                                          <p:spTgt spid="323617"/>
                                        </p:tgtEl>
                                        <p:attrNameLst>
                                          <p:attrName>style.visibility</p:attrName>
                                        </p:attrNameLst>
                                      </p:cBhvr>
                                      <p:to>
                                        <p:strVal val="visible"/>
                                      </p:to>
                                    </p:set>
                                    <p:animEffect transition="in" filter="box(in)">
                                      <p:cBhvr>
                                        <p:cTn id="101" dur="500"/>
                                        <p:tgtEl>
                                          <p:spTgt spid="323617"/>
                                        </p:tgtEl>
                                      </p:cBhvr>
                                    </p:animEffect>
                                  </p:childTnLst>
                                </p:cTn>
                              </p:par>
                              <p:par>
                                <p:cTn id="102" presetID="4" presetClass="entr" presetSubtype="16" fill="hold" nodeType="withEffect">
                                  <p:stCondLst>
                                    <p:cond delay="0"/>
                                  </p:stCondLst>
                                  <p:childTnLst>
                                    <p:set>
                                      <p:cBhvr>
                                        <p:cTn id="103" dur="1" fill="hold">
                                          <p:stCondLst>
                                            <p:cond delay="0"/>
                                          </p:stCondLst>
                                        </p:cTn>
                                        <p:tgtEl>
                                          <p:spTgt spid="323618"/>
                                        </p:tgtEl>
                                        <p:attrNameLst>
                                          <p:attrName>style.visibility</p:attrName>
                                        </p:attrNameLst>
                                      </p:cBhvr>
                                      <p:to>
                                        <p:strVal val="visible"/>
                                      </p:to>
                                    </p:set>
                                    <p:animEffect transition="in" filter="box(in)">
                                      <p:cBhvr>
                                        <p:cTn id="104" dur="500"/>
                                        <p:tgtEl>
                                          <p:spTgt spid="323618"/>
                                        </p:tgtEl>
                                      </p:cBhvr>
                                    </p:animEffect>
                                  </p:childTnLst>
                                </p:cTn>
                              </p:par>
                              <p:par>
                                <p:cTn id="105" presetID="4" presetClass="entr" presetSubtype="16" fill="hold" nodeType="withEffect">
                                  <p:stCondLst>
                                    <p:cond delay="0"/>
                                  </p:stCondLst>
                                  <p:childTnLst>
                                    <p:set>
                                      <p:cBhvr>
                                        <p:cTn id="106" dur="1" fill="hold">
                                          <p:stCondLst>
                                            <p:cond delay="0"/>
                                          </p:stCondLst>
                                        </p:cTn>
                                        <p:tgtEl>
                                          <p:spTgt spid="323619"/>
                                        </p:tgtEl>
                                        <p:attrNameLst>
                                          <p:attrName>style.visibility</p:attrName>
                                        </p:attrNameLst>
                                      </p:cBhvr>
                                      <p:to>
                                        <p:strVal val="visible"/>
                                      </p:to>
                                    </p:set>
                                    <p:animEffect transition="in" filter="box(in)">
                                      <p:cBhvr>
                                        <p:cTn id="107" dur="500"/>
                                        <p:tgtEl>
                                          <p:spTgt spid="323619"/>
                                        </p:tgtEl>
                                      </p:cBhvr>
                                    </p:animEffect>
                                  </p:childTnLst>
                                </p:cTn>
                              </p:par>
                              <p:par>
                                <p:cTn id="108" presetID="4" presetClass="entr" presetSubtype="16" fill="hold" grpId="0" nodeType="withEffect">
                                  <p:stCondLst>
                                    <p:cond delay="0"/>
                                  </p:stCondLst>
                                  <p:childTnLst>
                                    <p:set>
                                      <p:cBhvr>
                                        <p:cTn id="109" dur="1" fill="hold">
                                          <p:stCondLst>
                                            <p:cond delay="0"/>
                                          </p:stCondLst>
                                        </p:cTn>
                                        <p:tgtEl>
                                          <p:spTgt spid="323620"/>
                                        </p:tgtEl>
                                        <p:attrNameLst>
                                          <p:attrName>style.visibility</p:attrName>
                                        </p:attrNameLst>
                                      </p:cBhvr>
                                      <p:to>
                                        <p:strVal val="visible"/>
                                      </p:to>
                                    </p:set>
                                    <p:animEffect transition="in" filter="box(in)">
                                      <p:cBhvr>
                                        <p:cTn id="110" dur="500"/>
                                        <p:tgtEl>
                                          <p:spTgt spid="323620"/>
                                        </p:tgtEl>
                                      </p:cBhvr>
                                    </p:animEffect>
                                  </p:childTnLst>
                                </p:cTn>
                              </p:par>
                              <p:par>
                                <p:cTn id="111" presetID="4" presetClass="entr" presetSubtype="16" fill="hold" grpId="0" nodeType="withEffect">
                                  <p:stCondLst>
                                    <p:cond delay="0"/>
                                  </p:stCondLst>
                                  <p:childTnLst>
                                    <p:set>
                                      <p:cBhvr>
                                        <p:cTn id="112" dur="1" fill="hold">
                                          <p:stCondLst>
                                            <p:cond delay="0"/>
                                          </p:stCondLst>
                                        </p:cTn>
                                        <p:tgtEl>
                                          <p:spTgt spid="323621"/>
                                        </p:tgtEl>
                                        <p:attrNameLst>
                                          <p:attrName>style.visibility</p:attrName>
                                        </p:attrNameLst>
                                      </p:cBhvr>
                                      <p:to>
                                        <p:strVal val="visible"/>
                                      </p:to>
                                    </p:set>
                                    <p:animEffect transition="in" filter="box(in)">
                                      <p:cBhvr>
                                        <p:cTn id="113" dur="500"/>
                                        <p:tgtEl>
                                          <p:spTgt spid="323621"/>
                                        </p:tgtEl>
                                      </p:cBhvr>
                                    </p:animEffect>
                                  </p:childTnLst>
                                </p:cTn>
                              </p:par>
                              <p:par>
                                <p:cTn id="114" presetID="4" presetClass="entr" presetSubtype="16" fill="hold" nodeType="withEffect">
                                  <p:stCondLst>
                                    <p:cond delay="0"/>
                                  </p:stCondLst>
                                  <p:childTnLst>
                                    <p:set>
                                      <p:cBhvr>
                                        <p:cTn id="115" dur="1" fill="hold">
                                          <p:stCondLst>
                                            <p:cond delay="0"/>
                                          </p:stCondLst>
                                        </p:cTn>
                                        <p:tgtEl>
                                          <p:spTgt spid="323622"/>
                                        </p:tgtEl>
                                        <p:attrNameLst>
                                          <p:attrName>style.visibility</p:attrName>
                                        </p:attrNameLst>
                                      </p:cBhvr>
                                      <p:to>
                                        <p:strVal val="visible"/>
                                      </p:to>
                                    </p:set>
                                    <p:animEffect transition="in" filter="box(in)">
                                      <p:cBhvr>
                                        <p:cTn id="116" dur="500"/>
                                        <p:tgtEl>
                                          <p:spTgt spid="323622"/>
                                        </p:tgtEl>
                                      </p:cBhvr>
                                    </p:animEffect>
                                  </p:childTnLst>
                                </p:cTn>
                              </p:par>
                              <p:par>
                                <p:cTn id="117" presetID="4" presetClass="entr" presetSubtype="16" fill="hold" grpId="0" nodeType="withEffect">
                                  <p:stCondLst>
                                    <p:cond delay="0"/>
                                  </p:stCondLst>
                                  <p:childTnLst>
                                    <p:set>
                                      <p:cBhvr>
                                        <p:cTn id="118" dur="1" fill="hold">
                                          <p:stCondLst>
                                            <p:cond delay="0"/>
                                          </p:stCondLst>
                                        </p:cTn>
                                        <p:tgtEl>
                                          <p:spTgt spid="323623"/>
                                        </p:tgtEl>
                                        <p:attrNameLst>
                                          <p:attrName>style.visibility</p:attrName>
                                        </p:attrNameLst>
                                      </p:cBhvr>
                                      <p:to>
                                        <p:strVal val="visible"/>
                                      </p:to>
                                    </p:set>
                                    <p:animEffect transition="in" filter="box(in)">
                                      <p:cBhvr>
                                        <p:cTn id="119" dur="500"/>
                                        <p:tgtEl>
                                          <p:spTgt spid="323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8" grpId="0" animBg="1"/>
      <p:bldP spid="323590" grpId="0"/>
      <p:bldP spid="323591" grpId="0"/>
      <p:bldP spid="323594" grpId="0" animBg="1"/>
      <p:bldP spid="323595" grpId="0"/>
      <p:bldP spid="323600" grpId="0" animBg="1"/>
      <p:bldP spid="323601" grpId="0"/>
      <p:bldP spid="323604" grpId="0" animBg="1"/>
      <p:bldP spid="323605" grpId="0"/>
      <p:bldP spid="323608" grpId="0" animBg="1"/>
      <p:bldP spid="323609" grpId="0"/>
      <p:bldP spid="323612" grpId="0" animBg="1"/>
      <p:bldP spid="323613" grpId="0"/>
      <p:bldP spid="323616" grpId="0" animBg="1"/>
      <p:bldP spid="323617" grpId="0"/>
      <p:bldP spid="323620" grpId="0" animBg="1"/>
      <p:bldP spid="323621" grpId="0"/>
      <p:bldP spid="32362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0_1288285567pE8i"/>
          <p:cNvPicPr>
            <a:picLocks noChangeAspect="1" noChangeArrowheads="1"/>
          </p:cNvPicPr>
          <p:nvPr/>
        </p:nvPicPr>
        <p:blipFill>
          <a:blip r:embed="rId1" cstate="print"/>
          <a:srcRect/>
          <a:stretch>
            <a:fillRect/>
          </a:stretch>
        </p:blipFill>
        <p:spPr bwMode="auto">
          <a:xfrm>
            <a:off x="647700" y="404813"/>
            <a:ext cx="8172450" cy="3352800"/>
          </a:xfrm>
          <a:prstGeom prst="rect">
            <a:avLst/>
          </a:prstGeom>
          <a:noFill/>
          <a:ln w="9525">
            <a:noFill/>
            <a:miter lim="800000"/>
            <a:headEnd/>
            <a:tailEnd/>
          </a:ln>
        </p:spPr>
      </p:pic>
      <p:sp>
        <p:nvSpPr>
          <p:cNvPr id="113667" name="Rectangle 2"/>
          <p:cNvSpPr>
            <a:spLocks noGrp="1" noChangeArrowheads="1"/>
          </p:cNvSpPr>
          <p:nvPr>
            <p:ph type="title"/>
          </p:nvPr>
        </p:nvSpPr>
        <p:spPr>
          <a:xfrm>
            <a:off x="250825" y="260350"/>
            <a:ext cx="3251200" cy="582613"/>
          </a:xfrm>
        </p:spPr>
        <p:txBody>
          <a:bodyPr/>
          <a:lstStyle/>
          <a:p>
            <a:pPr>
              <a:defRPr/>
            </a:pPr>
            <a:r>
              <a:rPr lang="zh-CN" altLang="en-US" sz="2800" smtClean="0"/>
              <a:t>文件属性：</a:t>
            </a:r>
            <a:endParaRPr lang="zh-CN" altLang="en-US" sz="2800" smtClean="0"/>
          </a:p>
        </p:txBody>
      </p:sp>
      <p:sp>
        <p:nvSpPr>
          <p:cNvPr id="324611" name="Rectangle 3"/>
          <p:cNvSpPr>
            <a:spLocks noGrp="1" noChangeArrowheads="1"/>
          </p:cNvSpPr>
          <p:nvPr>
            <p:ph type="body" idx="1"/>
          </p:nvPr>
        </p:nvSpPr>
        <p:spPr>
          <a:xfrm>
            <a:off x="457200" y="3500438"/>
            <a:ext cx="3898900" cy="2625725"/>
          </a:xfrm>
        </p:spPr>
        <p:txBody>
          <a:bodyPr/>
          <a:lstStyle/>
          <a:p>
            <a:pPr>
              <a:buFontTx/>
              <a:buNone/>
            </a:pPr>
            <a:r>
              <a:rPr lang="zh-CN" altLang="en-US" sz="2800" b="1" smtClean="0">
                <a:solidFill>
                  <a:schemeClr val="tx2"/>
                </a:solidFill>
                <a:latin typeface="宋体" panose="02010600030101010101" pitchFamily="2" charset="-122"/>
              </a:rPr>
              <a:t>文件类型：</a:t>
            </a:r>
            <a:endParaRPr lang="zh-CN" altLang="en-US" sz="2800" b="1" smtClean="0">
              <a:solidFill>
                <a:schemeClr val="tx2"/>
              </a:solidFill>
              <a:latin typeface="宋体" panose="02010600030101010101" pitchFamily="2" charset="-122"/>
            </a:endParaRPr>
          </a:p>
          <a:p>
            <a:pPr>
              <a:buFontTx/>
              <a:buNone/>
            </a:pPr>
            <a:r>
              <a:rPr lang="zh-CN" altLang="en-US" sz="2400" b="1" smtClean="0">
                <a:latin typeface="宋体" panose="02010600030101010101" pitchFamily="2" charset="-122"/>
              </a:rPr>
              <a:t>（</a:t>
            </a:r>
            <a:r>
              <a:rPr lang="en-US" altLang="zh-CN" sz="2400" b="1" smtClean="0">
                <a:latin typeface="宋体" panose="02010600030101010101" pitchFamily="2" charset="-122"/>
              </a:rPr>
              <a:t>1</a:t>
            </a:r>
            <a:r>
              <a:rPr lang="zh-CN" altLang="en-US" sz="2400" b="1" smtClean="0">
                <a:latin typeface="宋体" panose="02010600030101010101" pitchFamily="2" charset="-122"/>
              </a:rPr>
              <a:t>）</a:t>
            </a:r>
            <a:r>
              <a:rPr lang="en-US" altLang="zh-CN" sz="2400" b="1" smtClean="0">
                <a:solidFill>
                  <a:schemeClr val="accent1"/>
                </a:solidFill>
              </a:rPr>
              <a:t>-</a:t>
            </a:r>
            <a:r>
              <a:rPr lang="en-US" altLang="zh-CN" sz="2400" b="1" smtClean="0">
                <a:latin typeface="宋体" panose="02010600030101010101" pitchFamily="2" charset="-122"/>
              </a:rPr>
              <a:t> </a:t>
            </a:r>
            <a:r>
              <a:rPr lang="zh-CN" altLang="en-US" sz="2400" b="1" smtClean="0">
                <a:latin typeface="宋体" panose="02010600030101010101" pitchFamily="2" charset="-122"/>
              </a:rPr>
              <a:t>：普通文件；      </a:t>
            </a:r>
            <a:endParaRPr lang="zh-CN" altLang="en-US" sz="2400" b="1" smtClean="0">
              <a:latin typeface="宋体" panose="02010600030101010101" pitchFamily="2" charset="-122"/>
            </a:endParaRPr>
          </a:p>
          <a:p>
            <a:pPr>
              <a:buFontTx/>
              <a:buNone/>
            </a:pPr>
            <a:r>
              <a:rPr lang="zh-CN" altLang="en-US" sz="2400" b="1" smtClean="0">
                <a:latin typeface="宋体" panose="02010600030101010101" pitchFamily="2" charset="-122"/>
              </a:rPr>
              <a:t>（</a:t>
            </a:r>
            <a:r>
              <a:rPr lang="en-US" altLang="zh-CN" sz="2400" b="1" smtClean="0">
                <a:latin typeface="宋体" panose="02010600030101010101" pitchFamily="2" charset="-122"/>
              </a:rPr>
              <a:t>2</a:t>
            </a:r>
            <a:r>
              <a:rPr lang="zh-CN" altLang="en-US" sz="2400" b="1" smtClean="0">
                <a:latin typeface="宋体" panose="02010600030101010101" pitchFamily="2" charset="-122"/>
              </a:rPr>
              <a:t>）</a:t>
            </a:r>
            <a:r>
              <a:rPr lang="en-US" altLang="zh-CN" sz="2400" b="1" smtClean="0">
                <a:solidFill>
                  <a:schemeClr val="accent1"/>
                </a:solidFill>
              </a:rPr>
              <a:t>d</a:t>
            </a:r>
            <a:r>
              <a:rPr lang="en-US" altLang="zh-CN" sz="2400" b="1" smtClean="0">
                <a:latin typeface="宋体" panose="02010600030101010101" pitchFamily="2" charset="-122"/>
              </a:rPr>
              <a:t> </a:t>
            </a:r>
            <a:r>
              <a:rPr lang="zh-CN" altLang="en-US" sz="2400" b="1" smtClean="0">
                <a:latin typeface="宋体" panose="02010600030101010101" pitchFamily="2" charset="-122"/>
              </a:rPr>
              <a:t>：目录文件；</a:t>
            </a:r>
            <a:endParaRPr lang="zh-CN" altLang="en-US" sz="2400" b="1" smtClean="0">
              <a:latin typeface="宋体" panose="02010600030101010101" pitchFamily="2" charset="-122"/>
            </a:endParaRPr>
          </a:p>
          <a:p>
            <a:pPr>
              <a:buFontTx/>
              <a:buNone/>
            </a:pPr>
            <a:r>
              <a:rPr lang="zh-CN" altLang="en-US" sz="2400" b="1" smtClean="0">
                <a:latin typeface="宋体" panose="02010600030101010101" pitchFamily="2" charset="-122"/>
              </a:rPr>
              <a:t>（</a:t>
            </a:r>
            <a:r>
              <a:rPr lang="en-US" altLang="zh-CN" sz="2400" b="1" smtClean="0">
                <a:latin typeface="宋体" panose="02010600030101010101" pitchFamily="2" charset="-122"/>
              </a:rPr>
              <a:t>3</a:t>
            </a:r>
            <a:r>
              <a:rPr lang="zh-CN" altLang="en-US" sz="2400" b="1" smtClean="0">
                <a:latin typeface="宋体" panose="02010600030101010101" pitchFamily="2" charset="-122"/>
              </a:rPr>
              <a:t>）</a:t>
            </a:r>
            <a:r>
              <a:rPr lang="en-US" altLang="zh-CN" sz="2400" b="1" smtClean="0">
                <a:solidFill>
                  <a:schemeClr val="accent1"/>
                </a:solidFill>
              </a:rPr>
              <a:t>l</a:t>
            </a:r>
            <a:r>
              <a:rPr lang="en-US" altLang="zh-CN" sz="2400" b="1" smtClean="0">
                <a:latin typeface="宋体" panose="02010600030101010101" pitchFamily="2" charset="-122"/>
              </a:rPr>
              <a:t> </a:t>
            </a:r>
            <a:r>
              <a:rPr lang="zh-CN" altLang="en-US" sz="2400" b="1" smtClean="0">
                <a:latin typeface="宋体" panose="02010600030101010101" pitchFamily="2" charset="-122"/>
              </a:rPr>
              <a:t>：符号链接文件；</a:t>
            </a:r>
            <a:endParaRPr lang="zh-CN" altLang="en-US" sz="2400" b="1" smtClean="0">
              <a:latin typeface="宋体" panose="02010600030101010101" pitchFamily="2" charset="-122"/>
            </a:endParaRPr>
          </a:p>
          <a:p>
            <a:pPr>
              <a:buFontTx/>
              <a:buNone/>
            </a:pPr>
            <a:r>
              <a:rPr lang="zh-CN" altLang="en-US" sz="2400" b="1" smtClean="0">
                <a:latin typeface="宋体" panose="02010600030101010101" pitchFamily="2" charset="-122"/>
              </a:rPr>
              <a:t>（</a:t>
            </a:r>
            <a:r>
              <a:rPr lang="en-US" altLang="zh-CN" sz="2400" b="1" smtClean="0">
                <a:latin typeface="宋体" panose="02010600030101010101" pitchFamily="2" charset="-122"/>
              </a:rPr>
              <a:t>4</a:t>
            </a:r>
            <a:r>
              <a:rPr lang="zh-CN" altLang="en-US" sz="2400" b="1" smtClean="0">
                <a:latin typeface="宋体" panose="02010600030101010101" pitchFamily="2" charset="-122"/>
              </a:rPr>
              <a:t>）</a:t>
            </a:r>
            <a:r>
              <a:rPr lang="en-US" altLang="zh-CN" sz="2400" b="1" smtClean="0">
                <a:solidFill>
                  <a:schemeClr val="accent1"/>
                </a:solidFill>
              </a:rPr>
              <a:t>c</a:t>
            </a:r>
            <a:r>
              <a:rPr lang="en-US" altLang="zh-CN" sz="2400" b="1" smtClean="0">
                <a:latin typeface="宋体" panose="02010600030101010101" pitchFamily="2" charset="-122"/>
              </a:rPr>
              <a:t> </a:t>
            </a:r>
            <a:r>
              <a:rPr lang="zh-CN" altLang="en-US" sz="2400" b="1" smtClean="0">
                <a:latin typeface="宋体" panose="02010600030101010101" pitchFamily="2" charset="-122"/>
              </a:rPr>
              <a:t>：字符设备文件；</a:t>
            </a:r>
            <a:endParaRPr lang="zh-CN" altLang="en-US" sz="2400" b="1" smtClean="0">
              <a:latin typeface="宋体" panose="02010600030101010101" pitchFamily="2" charset="-122"/>
            </a:endParaRPr>
          </a:p>
        </p:txBody>
      </p:sp>
      <p:sp>
        <p:nvSpPr>
          <p:cNvPr id="324614" name="Rectangle 6"/>
          <p:cNvSpPr>
            <a:spLocks noChangeArrowheads="1"/>
          </p:cNvSpPr>
          <p:nvPr/>
        </p:nvSpPr>
        <p:spPr bwMode="auto">
          <a:xfrm>
            <a:off x="4716463" y="3644900"/>
            <a:ext cx="3898900" cy="2625725"/>
          </a:xfrm>
          <a:prstGeom prst="rect">
            <a:avLst/>
          </a:prstGeom>
          <a:noFill/>
          <a:ln w="9525">
            <a:noFill/>
            <a:miter lim="800000"/>
          </a:ln>
        </p:spPr>
        <p:txBody>
          <a:bodyPr/>
          <a:lstStyle/>
          <a:p>
            <a:pPr marL="342900" indent="-342900" eaLnBrk="0" hangingPunct="0">
              <a:spcBef>
                <a:spcPct val="20000"/>
              </a:spcBef>
              <a:buClrTx/>
            </a:pPr>
            <a:endParaRPr lang="en-US" altLang="zh-CN" sz="2800">
              <a:solidFill>
                <a:schemeClr val="tx2"/>
              </a:solidFill>
              <a:latin typeface="宋体" panose="02010600030101010101" pitchFamily="2" charset="-122"/>
            </a:endParaRPr>
          </a:p>
          <a:p>
            <a:pPr marL="342900" indent="-342900" eaLnBrk="0" hangingPunct="0">
              <a:spcBef>
                <a:spcPct val="20000"/>
              </a:spcBef>
              <a:buClrTx/>
            </a:pPr>
            <a:r>
              <a:rPr lang="zh-CN" altLang="en-US">
                <a:latin typeface="宋体" panose="02010600030101010101" pitchFamily="2" charset="-122"/>
              </a:rPr>
              <a:t>（</a:t>
            </a:r>
            <a:r>
              <a:rPr lang="en-US" altLang="zh-CN">
                <a:latin typeface="宋体" panose="02010600030101010101" pitchFamily="2" charset="-122"/>
              </a:rPr>
              <a:t>5</a:t>
            </a:r>
            <a:r>
              <a:rPr lang="zh-CN" altLang="en-US">
                <a:latin typeface="宋体" panose="02010600030101010101" pitchFamily="2" charset="-122"/>
              </a:rPr>
              <a:t>）</a:t>
            </a:r>
            <a:r>
              <a:rPr lang="en-US" altLang="zh-CN">
                <a:solidFill>
                  <a:schemeClr val="accent1"/>
                </a:solidFill>
              </a:rPr>
              <a:t>b</a:t>
            </a:r>
            <a:r>
              <a:rPr lang="en-US" altLang="zh-CN">
                <a:latin typeface="宋体" panose="02010600030101010101" pitchFamily="2" charset="-122"/>
              </a:rPr>
              <a:t> </a:t>
            </a:r>
            <a:r>
              <a:rPr lang="zh-CN" altLang="en-US">
                <a:latin typeface="宋体" panose="02010600030101010101" pitchFamily="2" charset="-122"/>
              </a:rPr>
              <a:t>：块设备文件；      </a:t>
            </a:r>
            <a:endParaRPr lang="zh-CN" altLang="en-US">
              <a:latin typeface="宋体" panose="02010600030101010101" pitchFamily="2" charset="-122"/>
            </a:endParaRPr>
          </a:p>
          <a:p>
            <a:pPr marL="342900" indent="-342900" eaLnBrk="0" hangingPunct="0">
              <a:spcBef>
                <a:spcPct val="20000"/>
              </a:spcBef>
              <a:buClrTx/>
            </a:pPr>
            <a:r>
              <a:rPr lang="zh-CN" altLang="en-US">
                <a:latin typeface="宋体" panose="02010600030101010101" pitchFamily="2" charset="-122"/>
              </a:rPr>
              <a:t>（</a:t>
            </a:r>
            <a:r>
              <a:rPr lang="en-US" altLang="zh-CN">
                <a:latin typeface="宋体" panose="02010600030101010101" pitchFamily="2" charset="-122"/>
              </a:rPr>
              <a:t>6</a:t>
            </a:r>
            <a:r>
              <a:rPr lang="zh-CN" altLang="en-US">
                <a:latin typeface="宋体" panose="02010600030101010101" pitchFamily="2" charset="-122"/>
              </a:rPr>
              <a:t>）</a:t>
            </a:r>
            <a:r>
              <a:rPr lang="en-US" altLang="zh-CN">
                <a:solidFill>
                  <a:schemeClr val="accent1"/>
                </a:solidFill>
              </a:rPr>
              <a:t>s</a:t>
            </a:r>
            <a:r>
              <a:rPr lang="en-US" altLang="zh-CN">
                <a:latin typeface="宋体" panose="02010600030101010101" pitchFamily="2" charset="-122"/>
              </a:rPr>
              <a:t> </a:t>
            </a:r>
            <a:r>
              <a:rPr lang="zh-CN" altLang="en-US">
                <a:latin typeface="宋体" panose="02010600030101010101" pitchFamily="2" charset="-122"/>
              </a:rPr>
              <a:t>：</a:t>
            </a:r>
            <a:r>
              <a:rPr lang="en-US" altLang="zh-CN">
                <a:latin typeface="宋体" panose="02010600030101010101" pitchFamily="2" charset="-122"/>
              </a:rPr>
              <a:t>socket</a:t>
            </a:r>
            <a:r>
              <a:rPr lang="zh-CN" altLang="en-US">
                <a:latin typeface="宋体" panose="02010600030101010101" pitchFamily="2" charset="-122"/>
              </a:rPr>
              <a:t>文件；</a:t>
            </a:r>
            <a:endParaRPr lang="zh-CN" altLang="en-US">
              <a:latin typeface="宋体" panose="02010600030101010101" pitchFamily="2" charset="-122"/>
            </a:endParaRPr>
          </a:p>
          <a:p>
            <a:pPr marL="342900" indent="-342900" eaLnBrk="0" hangingPunct="0">
              <a:spcBef>
                <a:spcPct val="20000"/>
              </a:spcBef>
              <a:buClrTx/>
            </a:pPr>
            <a:r>
              <a:rPr lang="zh-CN" altLang="en-US">
                <a:latin typeface="宋体" panose="02010600030101010101" pitchFamily="2" charset="-122"/>
              </a:rPr>
              <a:t>（</a:t>
            </a:r>
            <a:r>
              <a:rPr lang="en-US" altLang="zh-CN">
                <a:latin typeface="宋体" panose="02010600030101010101" pitchFamily="2" charset="-122"/>
              </a:rPr>
              <a:t>7</a:t>
            </a:r>
            <a:r>
              <a:rPr lang="zh-CN" altLang="en-US">
                <a:latin typeface="宋体" panose="02010600030101010101" pitchFamily="2" charset="-122"/>
              </a:rPr>
              <a:t>）</a:t>
            </a:r>
            <a:r>
              <a:rPr lang="en-US" altLang="zh-CN">
                <a:solidFill>
                  <a:schemeClr val="accent1"/>
                </a:solidFill>
              </a:rPr>
              <a:t>p</a:t>
            </a:r>
            <a:r>
              <a:rPr lang="en-US" altLang="zh-CN">
                <a:latin typeface="宋体" panose="02010600030101010101" pitchFamily="2" charset="-122"/>
              </a:rPr>
              <a:t> </a:t>
            </a:r>
            <a:r>
              <a:rPr lang="zh-CN" altLang="en-US">
                <a:latin typeface="宋体" panose="02010600030101010101" pitchFamily="2" charset="-122"/>
              </a:rPr>
              <a:t>：管道文件；</a:t>
            </a:r>
            <a:endParaRPr lang="zh-CN" altLang="en-US">
              <a:latin typeface="宋体" panose="02010600030101010101" pitchFamily="2" charset="-122"/>
            </a:endParaRPr>
          </a:p>
          <a:p>
            <a:pPr marL="342900" indent="-342900" eaLnBrk="0" hangingPunct="0">
              <a:spcBef>
                <a:spcPct val="20000"/>
              </a:spcBef>
              <a:buClrTx/>
            </a:pPr>
            <a:endParaRPr lang="en-US" altLang="zh-CN">
              <a:latin typeface="宋体" panose="02010600030101010101" pitchFamily="2" charset="-122"/>
            </a:endParaRPr>
          </a:p>
        </p:txBody>
      </p:sp>
      <p:sp>
        <p:nvSpPr>
          <p:cNvPr id="113670" name="AutoShape 7">
            <a:hlinkClick r:id="" action="ppaction://hlinkshowjump?jump=previousslide" highlightClick="1"/>
          </p:cNvPr>
          <p:cNvSpPr>
            <a:spLocks noChangeArrowheads="1"/>
          </p:cNvSpPr>
          <p:nvPr/>
        </p:nvSpPr>
        <p:spPr bwMode="auto">
          <a:xfrm>
            <a:off x="4284663" y="6308725"/>
            <a:ext cx="647700" cy="288925"/>
          </a:xfrm>
          <a:prstGeom prst="actionButtonBackPrevious">
            <a:avLst/>
          </a:prstGeom>
          <a:solidFill>
            <a:srgbClr val="008000"/>
          </a:solidFill>
          <a:ln w="9525">
            <a:noFill/>
            <a:miter lim="800000"/>
          </a:ln>
          <a:effectLst>
            <a:outerShdw dist="17961" dir="2700000" algn="ctr" rotWithShape="0">
              <a:srgbClr val="004D00">
                <a:alpha val="50000"/>
              </a:srgbClr>
            </a:outerShdw>
          </a:effectLst>
        </p:spPr>
        <p:txBody>
          <a:bodyPr wrap="none" anchor="ctr">
            <a:spAutoFit/>
          </a:bodyPr>
          <a:lstStyle/>
          <a:p>
            <a:pPr>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box(in)">
                                      <p:cBhvr>
                                        <p:cTn id="7" dur="500"/>
                                        <p:tgtEl>
                                          <p:spTgt spid="324611">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24611">
                                            <p:txEl>
                                              <p:pRg st="1" end="1"/>
                                            </p:txEl>
                                          </p:spTgt>
                                        </p:tgtEl>
                                        <p:attrNameLst>
                                          <p:attrName>style.visibility</p:attrName>
                                        </p:attrNameLst>
                                      </p:cBhvr>
                                      <p:to>
                                        <p:strVal val="visible"/>
                                      </p:to>
                                    </p:set>
                                    <p:animEffect transition="in" filter="box(in)">
                                      <p:cBhvr>
                                        <p:cTn id="10" dur="500"/>
                                        <p:tgtEl>
                                          <p:spTgt spid="324611">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24611">
                                            <p:txEl>
                                              <p:pRg st="2" end="2"/>
                                            </p:txEl>
                                          </p:spTgt>
                                        </p:tgtEl>
                                        <p:attrNameLst>
                                          <p:attrName>style.visibility</p:attrName>
                                        </p:attrNameLst>
                                      </p:cBhvr>
                                      <p:to>
                                        <p:strVal val="visible"/>
                                      </p:to>
                                    </p:set>
                                    <p:animEffect transition="in" filter="box(in)">
                                      <p:cBhvr>
                                        <p:cTn id="13" dur="500"/>
                                        <p:tgtEl>
                                          <p:spTgt spid="324611">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24611">
                                            <p:txEl>
                                              <p:pRg st="3" end="3"/>
                                            </p:txEl>
                                          </p:spTgt>
                                        </p:tgtEl>
                                        <p:attrNameLst>
                                          <p:attrName>style.visibility</p:attrName>
                                        </p:attrNameLst>
                                      </p:cBhvr>
                                      <p:to>
                                        <p:strVal val="visible"/>
                                      </p:to>
                                    </p:set>
                                    <p:animEffect transition="in" filter="box(in)">
                                      <p:cBhvr>
                                        <p:cTn id="16" dur="500"/>
                                        <p:tgtEl>
                                          <p:spTgt spid="324611">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24611">
                                            <p:txEl>
                                              <p:pRg st="4" end="4"/>
                                            </p:txEl>
                                          </p:spTgt>
                                        </p:tgtEl>
                                        <p:attrNameLst>
                                          <p:attrName>style.visibility</p:attrName>
                                        </p:attrNameLst>
                                      </p:cBhvr>
                                      <p:to>
                                        <p:strVal val="visible"/>
                                      </p:to>
                                    </p:set>
                                    <p:animEffect transition="in" filter="box(in)">
                                      <p:cBhvr>
                                        <p:cTn id="19" dur="500"/>
                                        <p:tgtEl>
                                          <p:spTgt spid="32461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324614">
                                            <p:txEl>
                                              <p:pRg st="1" end="1"/>
                                            </p:txEl>
                                          </p:spTgt>
                                        </p:tgtEl>
                                        <p:attrNameLst>
                                          <p:attrName>style.visibility</p:attrName>
                                        </p:attrNameLst>
                                      </p:cBhvr>
                                      <p:to>
                                        <p:strVal val="visible"/>
                                      </p:to>
                                    </p:set>
                                    <p:animEffect transition="in" filter="box(in)">
                                      <p:cBhvr>
                                        <p:cTn id="24" dur="500"/>
                                        <p:tgtEl>
                                          <p:spTgt spid="324614">
                                            <p:txEl>
                                              <p:pRg st="1" end="1"/>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324614">
                                            <p:txEl>
                                              <p:pRg st="2" end="2"/>
                                            </p:txEl>
                                          </p:spTgt>
                                        </p:tgtEl>
                                        <p:attrNameLst>
                                          <p:attrName>style.visibility</p:attrName>
                                        </p:attrNameLst>
                                      </p:cBhvr>
                                      <p:to>
                                        <p:strVal val="visible"/>
                                      </p:to>
                                    </p:set>
                                    <p:animEffect transition="in" filter="box(in)">
                                      <p:cBhvr>
                                        <p:cTn id="27" dur="500"/>
                                        <p:tgtEl>
                                          <p:spTgt spid="324614">
                                            <p:txEl>
                                              <p:pRg st="2" end="2"/>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324614">
                                            <p:txEl>
                                              <p:pRg st="3" end="3"/>
                                            </p:txEl>
                                          </p:spTgt>
                                        </p:tgtEl>
                                        <p:attrNameLst>
                                          <p:attrName>style.visibility</p:attrName>
                                        </p:attrNameLst>
                                      </p:cBhvr>
                                      <p:to>
                                        <p:strVal val="visible"/>
                                      </p:to>
                                    </p:set>
                                    <p:animEffect transition="in" filter="box(in)">
                                      <p:cBhvr>
                                        <p:cTn id="30" dur="500"/>
                                        <p:tgtEl>
                                          <p:spTgt spid="3246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ext Box 2"/>
          <p:cNvSpPr txBox="1">
            <a:spLocks noChangeArrowheads="1"/>
          </p:cNvSpPr>
          <p:nvPr/>
        </p:nvSpPr>
        <p:spPr bwMode="auto">
          <a:xfrm>
            <a:off x="2411760" y="116632"/>
            <a:ext cx="4824413" cy="12827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3600" dirty="0" smtClean="0">
                <a:solidFill>
                  <a:srgbClr val="3333FF"/>
                </a:solidFill>
              </a:rPr>
              <a:t>6.5.1</a:t>
            </a:r>
            <a:r>
              <a:rPr lang="zh-CN" altLang="en-US" sz="3600" dirty="0" smtClean="0">
                <a:solidFill>
                  <a:srgbClr val="3333FF"/>
                </a:solidFill>
              </a:rPr>
              <a:t>文件</a:t>
            </a:r>
            <a:r>
              <a:rPr lang="zh-CN" altLang="en-US" sz="3600" dirty="0">
                <a:solidFill>
                  <a:srgbClr val="3333FF"/>
                </a:solidFill>
              </a:rPr>
              <a:t>共享</a:t>
            </a:r>
            <a:endParaRPr lang="zh-CN" altLang="en-US" sz="3600" dirty="0">
              <a:solidFill>
                <a:srgbClr val="3333FF"/>
              </a:solidFill>
            </a:endParaRPr>
          </a:p>
          <a:p>
            <a:pPr eaLnBrk="1" hangingPunct="1">
              <a:spcBef>
                <a:spcPct val="50000"/>
              </a:spcBef>
              <a:buClr>
                <a:schemeClr val="tx1"/>
              </a:buClr>
              <a:defRPr/>
            </a:pPr>
            <a:r>
              <a:rPr lang="zh-CN" altLang="en-US" sz="2800" dirty="0">
                <a:solidFill>
                  <a:schemeClr val="accent1"/>
                </a:solidFill>
              </a:rPr>
              <a:t>  </a:t>
            </a:r>
            <a:r>
              <a:rPr lang="en-US" altLang="zh-CN" sz="2800" dirty="0">
                <a:solidFill>
                  <a:schemeClr val="accent1"/>
                </a:solidFill>
              </a:rPr>
              <a:t>1. </a:t>
            </a:r>
            <a:r>
              <a:rPr lang="zh-CN" altLang="en-US" sz="2800" dirty="0">
                <a:solidFill>
                  <a:schemeClr val="accent1"/>
                </a:solidFill>
              </a:rPr>
              <a:t>共享索引节点法：</a:t>
            </a:r>
            <a:endParaRPr lang="zh-CN" altLang="en-US" sz="2800" dirty="0">
              <a:solidFill>
                <a:schemeClr val="accent1"/>
              </a:solidFill>
            </a:endParaRPr>
          </a:p>
        </p:txBody>
      </p:sp>
      <p:sp>
        <p:nvSpPr>
          <p:cNvPr id="325635" name="Text Box 3"/>
          <p:cNvSpPr txBox="1">
            <a:spLocks noChangeArrowheads="1"/>
          </p:cNvSpPr>
          <p:nvPr/>
        </p:nvSpPr>
        <p:spPr bwMode="auto">
          <a:xfrm>
            <a:off x="539428" y="1628775"/>
            <a:ext cx="7921004" cy="3631763"/>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eaLnBrk="1" hangingPunct="1">
              <a:spcBef>
                <a:spcPct val="50000"/>
              </a:spcBef>
              <a:buClr>
                <a:schemeClr val="tx1"/>
              </a:buClr>
              <a:defRPr/>
            </a:pPr>
            <a:r>
              <a:rPr lang="en-US" altLang="zh-CN" dirty="0">
                <a:solidFill>
                  <a:schemeClr val="tx2"/>
                </a:solidFill>
              </a:rPr>
              <a:t> $ </a:t>
            </a:r>
            <a:r>
              <a:rPr lang="en-US" altLang="zh-CN" dirty="0" err="1">
                <a:solidFill>
                  <a:schemeClr val="tx2"/>
                </a:solidFill>
              </a:rPr>
              <a:t>ls</a:t>
            </a:r>
            <a:r>
              <a:rPr lang="en-US" altLang="zh-CN" dirty="0">
                <a:solidFill>
                  <a:schemeClr val="tx2"/>
                </a:solidFill>
              </a:rPr>
              <a:t> –</a:t>
            </a:r>
            <a:r>
              <a:rPr lang="en-US" altLang="zh-CN" dirty="0" err="1">
                <a:solidFill>
                  <a:schemeClr val="tx2"/>
                </a:solidFill>
              </a:rPr>
              <a:t>il</a:t>
            </a:r>
            <a:endParaRPr lang="en-US" altLang="zh-CN" dirty="0">
              <a:solidFill>
                <a:schemeClr val="tx2"/>
              </a:solidFill>
            </a:endParaRPr>
          </a:p>
          <a:p>
            <a:pPr eaLnBrk="1" hangingPunct="1">
              <a:spcBef>
                <a:spcPct val="50000"/>
              </a:spcBef>
              <a:buClr>
                <a:schemeClr val="tx1"/>
              </a:buClr>
              <a:defRPr/>
            </a:pPr>
            <a:r>
              <a:rPr lang="en-US" altLang="zh-CN" dirty="0"/>
              <a:t> 13058  -</a:t>
            </a:r>
            <a:r>
              <a:rPr lang="en-US" altLang="zh-CN" dirty="0" err="1"/>
              <a:t>rwxrwx</a:t>
            </a:r>
            <a:r>
              <a:rPr lang="en-US" altLang="zh-CN" dirty="0"/>
              <a:t> - - -   1     </a:t>
            </a:r>
            <a:r>
              <a:rPr lang="en-US" altLang="zh-CN" dirty="0" err="1"/>
              <a:t>zwh</a:t>
            </a:r>
            <a:r>
              <a:rPr lang="en-US" altLang="zh-CN" dirty="0"/>
              <a:t>  </a:t>
            </a:r>
            <a:r>
              <a:rPr lang="en-US" altLang="zh-CN" dirty="0" err="1"/>
              <a:t>zwh</a:t>
            </a:r>
            <a:r>
              <a:rPr lang="en-US" altLang="zh-CN" dirty="0"/>
              <a:t>  48  9</a:t>
            </a:r>
            <a:r>
              <a:rPr lang="zh-CN" altLang="en-US" dirty="0"/>
              <a:t>月 </a:t>
            </a:r>
            <a:r>
              <a:rPr lang="en-US" altLang="zh-CN" dirty="0"/>
              <a:t>5 16:38    file1</a:t>
            </a:r>
            <a:endParaRPr lang="en-US" altLang="zh-CN" dirty="0"/>
          </a:p>
          <a:p>
            <a:pPr eaLnBrk="1" hangingPunct="1">
              <a:spcBef>
                <a:spcPct val="50000"/>
              </a:spcBef>
              <a:buClr>
                <a:schemeClr val="tx1"/>
              </a:buClr>
              <a:defRPr/>
            </a:pPr>
            <a:r>
              <a:rPr lang="en-US" altLang="zh-CN" dirty="0"/>
              <a:t> 13059  -</a:t>
            </a:r>
            <a:r>
              <a:rPr lang="en-US" altLang="zh-CN" dirty="0" err="1"/>
              <a:t>rwx</a:t>
            </a:r>
            <a:r>
              <a:rPr lang="en-US" altLang="zh-CN" dirty="0"/>
              <a:t> </a:t>
            </a:r>
            <a:r>
              <a:rPr lang="en-US" altLang="zh-CN" dirty="0" err="1"/>
              <a:t>rwx</a:t>
            </a:r>
            <a:r>
              <a:rPr lang="en-US" altLang="zh-CN" dirty="0"/>
              <a:t>- - -   </a:t>
            </a:r>
            <a:r>
              <a:rPr lang="en-US" altLang="zh-CN" dirty="0">
                <a:solidFill>
                  <a:srgbClr val="990099"/>
                </a:solidFill>
              </a:rPr>
              <a:t>1</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a:t>
            </a:r>
            <a:endParaRPr lang="en-US" altLang="zh-CN" dirty="0"/>
          </a:p>
          <a:p>
            <a:pPr eaLnBrk="1" hangingPunct="1">
              <a:spcBef>
                <a:spcPct val="50000"/>
              </a:spcBef>
              <a:buClr>
                <a:schemeClr val="tx1"/>
              </a:buClr>
              <a:defRPr/>
            </a:pPr>
            <a:r>
              <a:rPr lang="en-US" altLang="zh-CN" dirty="0">
                <a:solidFill>
                  <a:schemeClr val="tx2"/>
                </a:solidFill>
              </a:rPr>
              <a:t> $ </a:t>
            </a:r>
            <a:r>
              <a:rPr lang="en-US" altLang="zh-CN" dirty="0" err="1">
                <a:solidFill>
                  <a:schemeClr val="tx2"/>
                </a:solidFill>
              </a:rPr>
              <a:t>ln</a:t>
            </a:r>
            <a:r>
              <a:rPr lang="en-US" altLang="zh-CN" dirty="0">
                <a:solidFill>
                  <a:schemeClr val="tx2"/>
                </a:solidFill>
              </a:rPr>
              <a:t> file2 file2hard </a:t>
            </a:r>
            <a:endParaRPr lang="en-US" altLang="zh-CN" dirty="0">
              <a:solidFill>
                <a:schemeClr val="tx2"/>
              </a:solidFill>
            </a:endParaRPr>
          </a:p>
          <a:p>
            <a:pPr eaLnBrk="1" hangingPunct="1">
              <a:spcBef>
                <a:spcPct val="50000"/>
              </a:spcBef>
              <a:buClr>
                <a:schemeClr val="tx1"/>
              </a:buClr>
              <a:defRPr/>
            </a:pPr>
            <a:r>
              <a:rPr lang="en-US" altLang="zh-CN" dirty="0">
                <a:solidFill>
                  <a:schemeClr val="tx2"/>
                </a:solidFill>
              </a:rPr>
              <a:t> $ </a:t>
            </a:r>
            <a:r>
              <a:rPr lang="en-US" altLang="zh-CN" dirty="0" err="1">
                <a:solidFill>
                  <a:schemeClr val="tx2"/>
                </a:solidFill>
              </a:rPr>
              <a:t>ls</a:t>
            </a:r>
            <a:r>
              <a:rPr lang="en-US" altLang="zh-CN" dirty="0">
                <a:solidFill>
                  <a:schemeClr val="tx2"/>
                </a:solidFill>
              </a:rPr>
              <a:t> –</a:t>
            </a:r>
            <a:r>
              <a:rPr lang="en-US" altLang="zh-CN" dirty="0" err="1">
                <a:solidFill>
                  <a:schemeClr val="tx2"/>
                </a:solidFill>
              </a:rPr>
              <a:t>il</a:t>
            </a:r>
            <a:r>
              <a:rPr lang="en-US" altLang="zh-CN" dirty="0">
                <a:solidFill>
                  <a:schemeClr val="tx2"/>
                </a:solidFill>
              </a:rPr>
              <a:t> </a:t>
            </a:r>
            <a:endParaRPr lang="en-US" altLang="zh-CN" dirty="0">
              <a:solidFill>
                <a:schemeClr val="tx2"/>
              </a:solidFill>
            </a:endParaRPr>
          </a:p>
          <a:p>
            <a:pPr eaLnBrk="1" hangingPunct="1">
              <a:spcBef>
                <a:spcPct val="50000"/>
              </a:spcBef>
              <a:buClr>
                <a:schemeClr val="tx1"/>
              </a:buClr>
              <a:defRPr/>
            </a:pPr>
            <a:r>
              <a:rPr lang="en-US" altLang="zh-CN" dirty="0"/>
              <a:t> 13058  -</a:t>
            </a:r>
            <a:r>
              <a:rPr lang="en-US" altLang="zh-CN" dirty="0" err="1"/>
              <a:t>rwxrwx</a:t>
            </a:r>
            <a:r>
              <a:rPr lang="en-US" altLang="zh-CN" dirty="0"/>
              <a:t> - - -   1   </a:t>
            </a:r>
            <a:r>
              <a:rPr lang="en-US" altLang="zh-CN" dirty="0" err="1"/>
              <a:t>zwh</a:t>
            </a:r>
            <a:r>
              <a:rPr lang="en-US" altLang="zh-CN" dirty="0"/>
              <a:t>  </a:t>
            </a:r>
            <a:r>
              <a:rPr lang="en-US" altLang="zh-CN" dirty="0" err="1"/>
              <a:t>zwh</a:t>
            </a:r>
            <a:r>
              <a:rPr lang="en-US" altLang="zh-CN" dirty="0"/>
              <a:t>  48  9</a:t>
            </a:r>
            <a:r>
              <a:rPr lang="zh-CN" altLang="en-US" dirty="0"/>
              <a:t>月 </a:t>
            </a:r>
            <a:r>
              <a:rPr lang="en-US" altLang="zh-CN" dirty="0"/>
              <a:t>5 16:38    file1</a:t>
            </a:r>
            <a:endParaRPr lang="en-US" altLang="zh-CN" dirty="0"/>
          </a:p>
          <a:p>
            <a:pPr eaLnBrk="1" hangingPunct="1">
              <a:spcBef>
                <a:spcPct val="50000"/>
              </a:spcBef>
              <a:buClr>
                <a:schemeClr val="tx1"/>
              </a:buClr>
              <a:defRPr/>
            </a:pPr>
            <a:r>
              <a:rPr lang="en-US" altLang="zh-CN"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a:t>
            </a:r>
            <a:endParaRPr lang="en-US" altLang="zh-CN" b="0" dirty="0"/>
          </a:p>
          <a:p>
            <a:pPr eaLnBrk="1" hangingPunct="1">
              <a:spcBef>
                <a:spcPct val="50000"/>
              </a:spcBef>
              <a:buClr>
                <a:schemeClr val="tx1"/>
              </a:buClr>
              <a:defRPr/>
            </a:pPr>
            <a:r>
              <a:rPr lang="en-US" altLang="zh-CN" b="0"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file2hard</a:t>
            </a:r>
            <a:endParaRPr lang="en-US" altLang="zh-CN" dirty="0"/>
          </a:p>
        </p:txBody>
      </p:sp>
      <p:sp>
        <p:nvSpPr>
          <p:cNvPr id="4" name="动作按钮: 前进或下一项 3">
            <a:hlinkClick r:id="rId1" action="ppaction://hlinksldjump" highlightClick="1"/>
          </p:cNvPr>
          <p:cNvSpPr/>
          <p:nvPr/>
        </p:nvSpPr>
        <p:spPr bwMode="auto">
          <a:xfrm>
            <a:off x="8244408" y="5805264"/>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动作按钮: 后退或前一项 4">
            <a:hlinkClick r:id="rId2" action="ppaction://hlinksldjump" highlightClick="1"/>
          </p:cNvPr>
          <p:cNvSpPr/>
          <p:nvPr/>
        </p:nvSpPr>
        <p:spPr bwMode="auto">
          <a:xfrm>
            <a:off x="8316416" y="260648"/>
            <a:ext cx="576064" cy="288032"/>
          </a:xfrm>
          <a:prstGeom prst="actionButtonBackPrevious">
            <a:avLst/>
          </a:prstGeom>
          <a:solidFill>
            <a:srgbClr val="00B05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5635">
                                            <p:txEl>
                                              <p:pRg st="0" end="0"/>
                                            </p:txEl>
                                          </p:spTgt>
                                        </p:tgtEl>
                                        <p:attrNameLst>
                                          <p:attrName>style.visibility</p:attrName>
                                        </p:attrNameLst>
                                      </p:cBhvr>
                                      <p:to>
                                        <p:strVal val="visible"/>
                                      </p:to>
                                    </p:set>
                                    <p:animEffect transition="in" filter="box(in)">
                                      <p:cBhvr>
                                        <p:cTn id="7" dur="500"/>
                                        <p:tgtEl>
                                          <p:spTgt spid="325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25635">
                                            <p:txEl>
                                              <p:pRg st="1" end="1"/>
                                            </p:txEl>
                                          </p:spTgt>
                                        </p:tgtEl>
                                        <p:attrNameLst>
                                          <p:attrName>style.visibility</p:attrName>
                                        </p:attrNameLst>
                                      </p:cBhvr>
                                      <p:to>
                                        <p:strVal val="visible"/>
                                      </p:to>
                                    </p:set>
                                    <p:animEffect transition="in" filter="box(in)">
                                      <p:cBhvr>
                                        <p:cTn id="12" dur="500"/>
                                        <p:tgtEl>
                                          <p:spTgt spid="325635">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25635">
                                            <p:txEl>
                                              <p:pRg st="2" end="2"/>
                                            </p:txEl>
                                          </p:spTgt>
                                        </p:tgtEl>
                                        <p:attrNameLst>
                                          <p:attrName>style.visibility</p:attrName>
                                        </p:attrNameLst>
                                      </p:cBhvr>
                                      <p:to>
                                        <p:strVal val="visible"/>
                                      </p:to>
                                    </p:set>
                                    <p:animEffect transition="in" filter="box(in)">
                                      <p:cBhvr>
                                        <p:cTn id="15" dur="500"/>
                                        <p:tgtEl>
                                          <p:spTgt spid="32563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25635">
                                            <p:txEl>
                                              <p:pRg st="3" end="3"/>
                                            </p:txEl>
                                          </p:spTgt>
                                        </p:tgtEl>
                                        <p:attrNameLst>
                                          <p:attrName>style.visibility</p:attrName>
                                        </p:attrNameLst>
                                      </p:cBhvr>
                                      <p:to>
                                        <p:strVal val="visible"/>
                                      </p:to>
                                    </p:set>
                                    <p:animEffect transition="in" filter="box(in)">
                                      <p:cBhvr>
                                        <p:cTn id="20" dur="500"/>
                                        <p:tgtEl>
                                          <p:spTgt spid="32563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25635">
                                            <p:txEl>
                                              <p:pRg st="4" end="4"/>
                                            </p:txEl>
                                          </p:spTgt>
                                        </p:tgtEl>
                                        <p:attrNameLst>
                                          <p:attrName>style.visibility</p:attrName>
                                        </p:attrNameLst>
                                      </p:cBhvr>
                                      <p:to>
                                        <p:strVal val="visible"/>
                                      </p:to>
                                    </p:set>
                                    <p:animEffect transition="in" filter="box(in)">
                                      <p:cBhvr>
                                        <p:cTn id="25" dur="500"/>
                                        <p:tgtEl>
                                          <p:spTgt spid="32563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25635">
                                            <p:txEl>
                                              <p:pRg st="5" end="5"/>
                                            </p:txEl>
                                          </p:spTgt>
                                        </p:tgtEl>
                                        <p:attrNameLst>
                                          <p:attrName>style.visibility</p:attrName>
                                        </p:attrNameLst>
                                      </p:cBhvr>
                                      <p:to>
                                        <p:strVal val="visible"/>
                                      </p:to>
                                    </p:set>
                                    <p:animEffect transition="in" filter="box(in)">
                                      <p:cBhvr>
                                        <p:cTn id="30" dur="500"/>
                                        <p:tgtEl>
                                          <p:spTgt spid="325635">
                                            <p:txEl>
                                              <p:pRg st="5" end="5"/>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325635">
                                            <p:txEl>
                                              <p:pRg st="6" end="6"/>
                                            </p:txEl>
                                          </p:spTgt>
                                        </p:tgtEl>
                                        <p:attrNameLst>
                                          <p:attrName>style.visibility</p:attrName>
                                        </p:attrNameLst>
                                      </p:cBhvr>
                                      <p:to>
                                        <p:strVal val="visible"/>
                                      </p:to>
                                    </p:set>
                                    <p:animEffect transition="in" filter="box(in)">
                                      <p:cBhvr>
                                        <p:cTn id="33" dur="500"/>
                                        <p:tgtEl>
                                          <p:spTgt spid="325635">
                                            <p:txEl>
                                              <p:pRg st="6" end="6"/>
                                            </p:txEl>
                                          </p:spTgt>
                                        </p:tgtEl>
                                      </p:cBhvr>
                                    </p:animEffect>
                                  </p:childTnLst>
                                </p:cTn>
                              </p:par>
                              <p:par>
                                <p:cTn id="34" presetID="4" presetClass="entr" presetSubtype="16" fill="hold" nodeType="withEffect">
                                  <p:stCondLst>
                                    <p:cond delay="0"/>
                                  </p:stCondLst>
                                  <p:childTnLst>
                                    <p:set>
                                      <p:cBhvr>
                                        <p:cTn id="35" dur="1" fill="hold">
                                          <p:stCondLst>
                                            <p:cond delay="0"/>
                                          </p:stCondLst>
                                        </p:cTn>
                                        <p:tgtEl>
                                          <p:spTgt spid="325635">
                                            <p:txEl>
                                              <p:pRg st="7" end="7"/>
                                            </p:txEl>
                                          </p:spTgt>
                                        </p:tgtEl>
                                        <p:attrNameLst>
                                          <p:attrName>style.visibility</p:attrName>
                                        </p:attrNameLst>
                                      </p:cBhvr>
                                      <p:to>
                                        <p:strVal val="visible"/>
                                      </p:to>
                                    </p:set>
                                    <p:animEffect transition="in" filter="box(in)">
                                      <p:cBhvr>
                                        <p:cTn id="36" dur="500"/>
                                        <p:tgtEl>
                                          <p:spTgt spid="3256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61" name="Text Box 25"/>
          <p:cNvSpPr txBox="1">
            <a:spLocks noChangeArrowheads="1"/>
          </p:cNvSpPr>
          <p:nvPr/>
        </p:nvSpPr>
        <p:spPr bwMode="auto">
          <a:xfrm>
            <a:off x="250825" y="260350"/>
            <a:ext cx="8424863" cy="41148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sz="3600" dirty="0">
                <a:solidFill>
                  <a:srgbClr val="3333FF"/>
                </a:solidFill>
              </a:rPr>
              <a:t>一</a:t>
            </a:r>
            <a:r>
              <a:rPr lang="en-US" altLang="zh-CN" sz="3600" dirty="0">
                <a:solidFill>
                  <a:srgbClr val="3333FF"/>
                </a:solidFill>
              </a:rPr>
              <a:t>.</a:t>
            </a:r>
            <a:r>
              <a:rPr lang="zh-CN" altLang="en-US" sz="3600" dirty="0">
                <a:solidFill>
                  <a:srgbClr val="3333FF"/>
                </a:solidFill>
              </a:rPr>
              <a:t>文件共享</a:t>
            </a:r>
            <a:endParaRPr lang="zh-CN" altLang="en-US" sz="3600" dirty="0">
              <a:solidFill>
                <a:srgbClr val="3333FF"/>
              </a:solidFill>
            </a:endParaRPr>
          </a:p>
          <a:p>
            <a:pPr eaLnBrk="1" hangingPunct="1">
              <a:spcBef>
                <a:spcPct val="50000"/>
              </a:spcBef>
              <a:buClr>
                <a:schemeClr val="tx1"/>
              </a:buClr>
              <a:defRPr/>
            </a:pPr>
            <a:r>
              <a:rPr lang="zh-CN" altLang="en-US" sz="2800" dirty="0">
                <a:solidFill>
                  <a:schemeClr val="accent1"/>
                </a:solidFill>
              </a:rPr>
              <a:t> </a:t>
            </a:r>
            <a:r>
              <a:rPr lang="en-US" altLang="zh-CN" sz="2800" dirty="0">
                <a:solidFill>
                  <a:schemeClr val="accent1"/>
                </a:solidFill>
              </a:rPr>
              <a:t>2. </a:t>
            </a:r>
            <a:r>
              <a:rPr lang="zh-CN" altLang="en-US" sz="2800" dirty="0">
                <a:solidFill>
                  <a:schemeClr val="accent1"/>
                </a:solidFill>
              </a:rPr>
              <a:t>符号链接法：</a:t>
            </a:r>
            <a:endParaRPr lang="zh-CN" altLang="en-US" sz="2800" dirty="0">
              <a:solidFill>
                <a:schemeClr val="accent1"/>
              </a:solidFill>
            </a:endParaRPr>
          </a:p>
          <a:p>
            <a:pPr eaLnBrk="1" hangingPunct="1">
              <a:spcBef>
                <a:spcPct val="50000"/>
              </a:spcBef>
              <a:buClr>
                <a:schemeClr val="tx1"/>
              </a:buClr>
              <a:defRPr/>
            </a:pPr>
            <a:r>
              <a:rPr lang="zh-CN" altLang="en-US" sz="2800" dirty="0">
                <a:solidFill>
                  <a:schemeClr val="accent1"/>
                </a:solidFill>
              </a:rPr>
              <a:t>    </a:t>
            </a:r>
            <a:r>
              <a:rPr lang="zh-CN" altLang="en-US" dirty="0"/>
              <a:t>为共享文件创建一个</a:t>
            </a:r>
            <a:r>
              <a:rPr lang="en-US" altLang="zh-CN" dirty="0">
                <a:solidFill>
                  <a:schemeClr val="accent1"/>
                </a:solidFill>
              </a:rPr>
              <a:t>link</a:t>
            </a:r>
            <a:r>
              <a:rPr lang="zh-CN" altLang="en-US" dirty="0"/>
              <a:t>类型的新文件：</a:t>
            </a:r>
            <a:r>
              <a:rPr lang="zh-CN" altLang="en-US" dirty="0">
                <a:solidFill>
                  <a:schemeClr val="tx2"/>
                </a:solidFill>
              </a:rPr>
              <a:t>如</a:t>
            </a:r>
            <a:r>
              <a:rPr lang="en-US" altLang="zh-CN" dirty="0">
                <a:solidFill>
                  <a:schemeClr val="tx2"/>
                </a:solidFill>
              </a:rPr>
              <a:t>/B/B1/B12</a:t>
            </a:r>
            <a:endParaRPr lang="en-US" altLang="zh-CN" dirty="0">
              <a:solidFill>
                <a:schemeClr val="tx2"/>
              </a:solidFill>
            </a:endParaRPr>
          </a:p>
          <a:p>
            <a:pPr eaLnBrk="1" hangingPunct="1">
              <a:spcBef>
                <a:spcPct val="50000"/>
              </a:spcBef>
              <a:buClr>
                <a:schemeClr val="tx1"/>
              </a:buClr>
              <a:defRPr/>
            </a:pPr>
            <a:r>
              <a:rPr lang="zh-CN" altLang="en-US" dirty="0"/>
              <a:t>（</a:t>
            </a:r>
            <a:r>
              <a:rPr lang="en-US" altLang="zh-CN" dirty="0"/>
              <a:t>1</a:t>
            </a:r>
            <a:r>
              <a:rPr lang="zh-CN" altLang="en-US" dirty="0"/>
              <a:t>）分配并填写一个空闲</a:t>
            </a:r>
            <a:r>
              <a:rPr lang="en-US" altLang="zh-CN" dirty="0" err="1"/>
              <a:t>i</a:t>
            </a:r>
            <a:r>
              <a:rPr lang="zh-CN" altLang="en-US" dirty="0"/>
              <a:t>节点；</a:t>
            </a:r>
            <a:endParaRPr lang="zh-CN" altLang="en-US" dirty="0"/>
          </a:p>
          <a:p>
            <a:pPr eaLnBrk="1" hangingPunct="1">
              <a:spcBef>
                <a:spcPct val="50000"/>
              </a:spcBef>
              <a:buClr>
                <a:schemeClr val="tx1"/>
              </a:buClr>
              <a:defRPr/>
            </a:pPr>
            <a:r>
              <a:rPr lang="zh-CN" altLang="en-US" dirty="0"/>
              <a:t>（</a:t>
            </a:r>
            <a:r>
              <a:rPr lang="en-US" altLang="zh-CN" dirty="0"/>
              <a:t>2</a:t>
            </a:r>
            <a:r>
              <a:rPr lang="zh-CN" altLang="en-US" dirty="0"/>
              <a:t>）建立目录项；</a:t>
            </a:r>
            <a:endParaRPr lang="zh-CN" altLang="en-US" dirty="0"/>
          </a:p>
          <a:p>
            <a:pPr eaLnBrk="1" hangingPunct="1">
              <a:spcBef>
                <a:spcPct val="50000"/>
              </a:spcBef>
              <a:buClr>
                <a:schemeClr val="tx1"/>
              </a:buClr>
              <a:defRPr/>
            </a:pPr>
            <a:r>
              <a:rPr lang="zh-CN" altLang="en-US" dirty="0"/>
              <a:t>（</a:t>
            </a:r>
            <a:r>
              <a:rPr lang="en-US" altLang="zh-CN" dirty="0"/>
              <a:t>3</a:t>
            </a:r>
            <a:r>
              <a:rPr lang="zh-CN" altLang="en-US" dirty="0"/>
              <a:t>）分配磁盘空间；</a:t>
            </a:r>
            <a:endParaRPr lang="zh-CN" altLang="en-US" dirty="0"/>
          </a:p>
          <a:p>
            <a:pPr eaLnBrk="1" hangingPunct="1">
              <a:spcBef>
                <a:spcPct val="50000"/>
              </a:spcBef>
              <a:buClr>
                <a:schemeClr val="tx1"/>
              </a:buClr>
              <a:defRPr/>
            </a:pPr>
            <a:r>
              <a:rPr lang="zh-CN" altLang="en-US" dirty="0"/>
              <a:t>（</a:t>
            </a:r>
            <a:r>
              <a:rPr lang="en-US" altLang="zh-CN" dirty="0"/>
              <a:t>4</a:t>
            </a:r>
            <a:r>
              <a:rPr lang="zh-CN" altLang="en-US" dirty="0"/>
              <a:t>）写入文件内容：</a:t>
            </a:r>
            <a:endParaRPr lang="zh-CN" altLang="en-US" dirty="0"/>
          </a:p>
        </p:txBody>
      </p:sp>
      <p:sp>
        <p:nvSpPr>
          <p:cNvPr id="321575" name="Rectangle 39"/>
          <p:cNvSpPr>
            <a:spLocks noChangeArrowheads="1"/>
          </p:cNvSpPr>
          <p:nvPr/>
        </p:nvSpPr>
        <p:spPr bwMode="auto">
          <a:xfrm>
            <a:off x="960438" y="4870450"/>
            <a:ext cx="1601787" cy="401638"/>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321576" name="Rectangle 40"/>
          <p:cNvSpPr>
            <a:spLocks noChangeArrowheads="1"/>
          </p:cNvSpPr>
          <p:nvPr/>
        </p:nvSpPr>
        <p:spPr bwMode="auto">
          <a:xfrm>
            <a:off x="2562225" y="4870450"/>
            <a:ext cx="785813" cy="401638"/>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321577" name="Rectangle 41"/>
          <p:cNvSpPr>
            <a:spLocks noChangeArrowheads="1"/>
          </p:cNvSpPr>
          <p:nvPr/>
        </p:nvSpPr>
        <p:spPr bwMode="auto">
          <a:xfrm>
            <a:off x="1474788" y="4498975"/>
            <a:ext cx="15335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a:solidFill>
                  <a:srgbClr val="000000"/>
                </a:solidFill>
                <a:latin typeface="宋体" panose="02010600030101010101" pitchFamily="2" charset="-122"/>
              </a:rPr>
              <a:t>B1</a:t>
            </a:r>
            <a:r>
              <a:rPr lang="zh-CN" altLang="en-US">
                <a:solidFill>
                  <a:srgbClr val="000000"/>
                </a:solidFill>
                <a:latin typeface="宋体" panose="02010600030101010101" pitchFamily="2" charset="-122"/>
              </a:rPr>
              <a:t>目录文件</a:t>
            </a:r>
            <a:endParaRPr lang="zh-CN" altLang="en-US"/>
          </a:p>
        </p:txBody>
      </p:sp>
      <p:sp>
        <p:nvSpPr>
          <p:cNvPr id="321578" name="Rectangle 42"/>
          <p:cNvSpPr>
            <a:spLocks noChangeArrowheads="1"/>
          </p:cNvSpPr>
          <p:nvPr/>
        </p:nvSpPr>
        <p:spPr bwMode="auto">
          <a:xfrm>
            <a:off x="960438" y="5272088"/>
            <a:ext cx="1601787"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321579" name="Rectangle 43"/>
          <p:cNvSpPr>
            <a:spLocks noChangeArrowheads="1"/>
          </p:cNvSpPr>
          <p:nvPr/>
        </p:nvSpPr>
        <p:spPr bwMode="auto">
          <a:xfrm>
            <a:off x="2562225" y="5272088"/>
            <a:ext cx="785813"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321580" name="Rectangle 44"/>
          <p:cNvSpPr>
            <a:spLocks noChangeArrowheads="1"/>
          </p:cNvSpPr>
          <p:nvPr/>
        </p:nvSpPr>
        <p:spPr bwMode="auto">
          <a:xfrm>
            <a:off x="960438" y="5672138"/>
            <a:ext cx="1601787" cy="401637"/>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321581" name="Rectangle 45"/>
          <p:cNvSpPr>
            <a:spLocks noChangeArrowheads="1"/>
          </p:cNvSpPr>
          <p:nvPr/>
        </p:nvSpPr>
        <p:spPr bwMode="auto">
          <a:xfrm>
            <a:off x="1423988" y="5715000"/>
            <a:ext cx="5429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B11</a:t>
            </a:r>
            <a:endParaRPr lang="en-US" altLang="zh-CN"/>
          </a:p>
        </p:txBody>
      </p:sp>
      <p:sp>
        <p:nvSpPr>
          <p:cNvPr id="321582" name="Rectangle 46"/>
          <p:cNvSpPr>
            <a:spLocks noChangeArrowheads="1"/>
          </p:cNvSpPr>
          <p:nvPr/>
        </p:nvSpPr>
        <p:spPr bwMode="auto">
          <a:xfrm>
            <a:off x="2562225" y="5672138"/>
            <a:ext cx="785813" cy="401637"/>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321583" name="Rectangle 47"/>
          <p:cNvSpPr>
            <a:spLocks noChangeArrowheads="1"/>
          </p:cNvSpPr>
          <p:nvPr/>
        </p:nvSpPr>
        <p:spPr bwMode="auto">
          <a:xfrm>
            <a:off x="4572000" y="4868863"/>
            <a:ext cx="1938338" cy="1512887"/>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r>
              <a:rPr lang="en-US" altLang="zh-CN" dirty="0" smtClean="0"/>
              <a:t>count=1</a:t>
            </a:r>
            <a:endParaRPr lang="zh-CN" altLang="en-US" dirty="0"/>
          </a:p>
        </p:txBody>
      </p:sp>
      <p:sp>
        <p:nvSpPr>
          <p:cNvPr id="321585" name="Rectangle 49"/>
          <p:cNvSpPr>
            <a:spLocks noChangeArrowheads="1"/>
          </p:cNvSpPr>
          <p:nvPr/>
        </p:nvSpPr>
        <p:spPr bwMode="auto">
          <a:xfrm>
            <a:off x="4859338" y="4508500"/>
            <a:ext cx="13811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a:solidFill>
                  <a:srgbClr val="000000"/>
                </a:solidFill>
                <a:latin typeface="宋体" panose="02010600030101010101" pitchFamily="2" charset="-122"/>
              </a:rPr>
              <a:t>30</a:t>
            </a:r>
            <a:r>
              <a:rPr lang="zh-CN" altLang="en-US">
                <a:solidFill>
                  <a:srgbClr val="000000"/>
                </a:solidFill>
                <a:latin typeface="宋体" panose="02010600030101010101" pitchFamily="2" charset="-122"/>
              </a:rPr>
              <a:t>号</a:t>
            </a:r>
            <a:r>
              <a:rPr lang="en-US" altLang="zh-CN">
                <a:solidFill>
                  <a:srgbClr val="000000"/>
                </a:solidFill>
                <a:latin typeface="宋体" panose="02010600030101010101" pitchFamily="2" charset="-122"/>
              </a:rPr>
              <a:t>i</a:t>
            </a:r>
            <a:r>
              <a:rPr lang="zh-CN" altLang="en-US">
                <a:solidFill>
                  <a:srgbClr val="000000"/>
                </a:solidFill>
                <a:latin typeface="宋体" panose="02010600030101010101" pitchFamily="2" charset="-122"/>
              </a:rPr>
              <a:t>结点</a:t>
            </a:r>
            <a:endParaRPr lang="zh-CN" altLang="en-US"/>
          </a:p>
        </p:txBody>
      </p:sp>
      <p:grpSp>
        <p:nvGrpSpPr>
          <p:cNvPr id="2" name="Group 91"/>
          <p:cNvGrpSpPr/>
          <p:nvPr/>
        </p:nvGrpSpPr>
        <p:grpSpPr bwMode="auto">
          <a:xfrm>
            <a:off x="4679950" y="5245099"/>
            <a:ext cx="3563938" cy="647700"/>
            <a:chOff x="2948" y="3304"/>
            <a:chExt cx="2245" cy="408"/>
          </a:xfrm>
        </p:grpSpPr>
        <p:sp>
          <p:nvSpPr>
            <p:cNvPr id="86048" name="Freeform 50"/>
            <p:cNvSpPr/>
            <p:nvPr/>
          </p:nvSpPr>
          <p:spPr bwMode="auto">
            <a:xfrm>
              <a:off x="4695" y="3304"/>
              <a:ext cx="453" cy="408"/>
            </a:xfrm>
            <a:custGeom>
              <a:avLst/>
              <a:gdLst>
                <a:gd name="T0" fmla="*/ 0 w 371"/>
                <a:gd name="T1" fmla="*/ 636 h 385"/>
                <a:gd name="T2" fmla="*/ 1436 w 371"/>
                <a:gd name="T3" fmla="*/ 337 h 385"/>
                <a:gd name="T4" fmla="*/ 5082 w 371"/>
                <a:gd name="T5" fmla="*/ 87 h 385"/>
                <a:gd name="T6" fmla="*/ 10021 w 371"/>
                <a:gd name="T7" fmla="*/ 0 h 385"/>
                <a:gd name="T8" fmla="*/ 15098 w 371"/>
                <a:gd name="T9" fmla="*/ 87 h 385"/>
                <a:gd name="T10" fmla="*/ 18729 w 371"/>
                <a:gd name="T11" fmla="*/ 337 h 385"/>
                <a:gd name="T12" fmla="*/ 20094 w 371"/>
                <a:gd name="T13" fmla="*/ 636 h 385"/>
                <a:gd name="T14" fmla="*/ 18729 w 371"/>
                <a:gd name="T15" fmla="*/ 932 h 385"/>
                <a:gd name="T16" fmla="*/ 15098 w 371"/>
                <a:gd name="T17" fmla="*/ 1145 h 385"/>
                <a:gd name="T18" fmla="*/ 10021 w 371"/>
                <a:gd name="T19" fmla="*/ 1230 h 385"/>
                <a:gd name="T20" fmla="*/ 5082 w 371"/>
                <a:gd name="T21" fmla="*/ 1145 h 385"/>
                <a:gd name="T22" fmla="*/ 1436 w 371"/>
                <a:gd name="T23" fmla="*/ 932 h 385"/>
                <a:gd name="T24" fmla="*/ 0 w 371"/>
                <a:gd name="T25" fmla="*/ 636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1"/>
                <a:gd name="T40" fmla="*/ 0 h 385"/>
                <a:gd name="T41" fmla="*/ 371 w 371"/>
                <a:gd name="T42" fmla="*/ 385 h 3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1" h="385">
                  <a:moveTo>
                    <a:pt x="0" y="199"/>
                  </a:moveTo>
                  <a:lnTo>
                    <a:pt x="26" y="106"/>
                  </a:lnTo>
                  <a:lnTo>
                    <a:pt x="93" y="27"/>
                  </a:lnTo>
                  <a:lnTo>
                    <a:pt x="185" y="0"/>
                  </a:lnTo>
                  <a:lnTo>
                    <a:pt x="278" y="27"/>
                  </a:lnTo>
                  <a:lnTo>
                    <a:pt x="345" y="106"/>
                  </a:lnTo>
                  <a:lnTo>
                    <a:pt x="371" y="199"/>
                  </a:lnTo>
                  <a:lnTo>
                    <a:pt x="345" y="292"/>
                  </a:lnTo>
                  <a:lnTo>
                    <a:pt x="278" y="359"/>
                  </a:lnTo>
                  <a:lnTo>
                    <a:pt x="185" y="385"/>
                  </a:lnTo>
                  <a:lnTo>
                    <a:pt x="93" y="359"/>
                  </a:lnTo>
                  <a:lnTo>
                    <a:pt x="26" y="292"/>
                  </a:lnTo>
                  <a:lnTo>
                    <a:pt x="0" y="199"/>
                  </a:lnTo>
                  <a:close/>
                </a:path>
              </a:pathLst>
            </a:custGeom>
            <a:solidFill>
              <a:srgbClr val="CCFFCC"/>
            </a:solidFill>
            <a:ln w="20701">
              <a:solidFill>
                <a:srgbClr val="000000"/>
              </a:solidFill>
              <a:prstDash val="solid"/>
              <a:round/>
            </a:ln>
          </p:spPr>
          <p:txBody>
            <a:bodyPr/>
            <a:lstStyle/>
            <a:p>
              <a:endParaRPr lang="zh-CN" altLang="en-US"/>
            </a:p>
          </p:txBody>
        </p:sp>
        <p:sp>
          <p:nvSpPr>
            <p:cNvPr id="86049" name="Rectangle 48"/>
            <p:cNvSpPr>
              <a:spLocks noChangeArrowheads="1"/>
            </p:cNvSpPr>
            <p:nvPr/>
          </p:nvSpPr>
          <p:spPr bwMode="auto">
            <a:xfrm>
              <a:off x="2948" y="3385"/>
              <a:ext cx="975" cy="194"/>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zh-CN" altLang="en-US" dirty="0">
                  <a:solidFill>
                    <a:srgbClr val="000000"/>
                  </a:solidFill>
                  <a:latin typeface="宋体" panose="02010600030101010101" pitchFamily="2" charset="-122"/>
                </a:rPr>
                <a:t>文件物理</a:t>
              </a:r>
              <a:r>
                <a:rPr lang="zh-CN" altLang="en-US" dirty="0" smtClean="0">
                  <a:solidFill>
                    <a:srgbClr val="000000"/>
                  </a:solidFill>
                  <a:latin typeface="宋体" panose="02010600030101010101" pitchFamily="2" charset="-122"/>
                </a:rPr>
                <a:t>地址</a:t>
              </a:r>
              <a:endParaRPr lang="en-US" altLang="zh-CN" dirty="0" smtClean="0">
                <a:solidFill>
                  <a:srgbClr val="000000"/>
                </a:solidFill>
                <a:latin typeface="宋体" panose="02010600030101010101" pitchFamily="2" charset="-122"/>
              </a:endParaRPr>
            </a:p>
          </p:txBody>
        </p:sp>
        <p:sp>
          <p:nvSpPr>
            <p:cNvPr id="86050" name="Rectangle 51"/>
            <p:cNvSpPr>
              <a:spLocks noChangeArrowheads="1"/>
            </p:cNvSpPr>
            <p:nvPr/>
          </p:nvSpPr>
          <p:spPr bwMode="auto">
            <a:xfrm>
              <a:off x="4739" y="3381"/>
              <a:ext cx="454" cy="230"/>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B12</a:t>
              </a:r>
              <a:endParaRPr lang="en-US" altLang="zh-CN"/>
            </a:p>
          </p:txBody>
        </p:sp>
        <p:sp>
          <p:nvSpPr>
            <p:cNvPr id="321594" name="Line 58"/>
            <p:cNvSpPr>
              <a:spLocks noChangeShapeType="1"/>
            </p:cNvSpPr>
            <p:nvPr/>
          </p:nvSpPr>
          <p:spPr bwMode="auto">
            <a:xfrm flipV="1">
              <a:off x="4104" y="3475"/>
              <a:ext cx="590"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sp>
        <p:nvSpPr>
          <p:cNvPr id="321595" name="Rectangle 59"/>
          <p:cNvSpPr>
            <a:spLocks noChangeArrowheads="1"/>
          </p:cNvSpPr>
          <p:nvPr/>
        </p:nvSpPr>
        <p:spPr bwMode="auto">
          <a:xfrm>
            <a:off x="1547813" y="5084763"/>
            <a:ext cx="503237" cy="487362"/>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321596" name="Rectangle 60"/>
          <p:cNvSpPr>
            <a:spLocks noChangeArrowheads="1"/>
          </p:cNvSpPr>
          <p:nvPr/>
        </p:nvSpPr>
        <p:spPr bwMode="auto">
          <a:xfrm>
            <a:off x="1619250" y="4724400"/>
            <a:ext cx="503238" cy="487363"/>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321597" name="Text Box 61"/>
          <p:cNvSpPr txBox="1">
            <a:spLocks noChangeArrowheads="1"/>
          </p:cNvSpPr>
          <p:nvPr/>
        </p:nvSpPr>
        <p:spPr bwMode="auto">
          <a:xfrm>
            <a:off x="3276600" y="4005064"/>
            <a:ext cx="4175720" cy="400110"/>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eaLnBrk="1" hangingPunct="1">
              <a:spcBef>
                <a:spcPct val="50000"/>
              </a:spcBef>
              <a:buClr>
                <a:schemeClr val="tx1"/>
              </a:buClr>
              <a:defRPr/>
            </a:pPr>
            <a:r>
              <a:rPr lang="zh-CN" altLang="en-US" dirty="0">
                <a:solidFill>
                  <a:schemeClr val="tx2"/>
                </a:solidFill>
              </a:rPr>
              <a:t>共享文件的路径名</a:t>
            </a:r>
            <a:r>
              <a:rPr lang="en-US" altLang="zh-CN" dirty="0">
                <a:solidFill>
                  <a:schemeClr val="tx2"/>
                </a:solidFill>
              </a:rPr>
              <a:t>:/C/C2/C21</a:t>
            </a:r>
            <a:endParaRPr lang="en-US" altLang="zh-CN" dirty="0">
              <a:solidFill>
                <a:schemeClr val="tx2"/>
              </a:solidFill>
            </a:endParaRPr>
          </a:p>
        </p:txBody>
      </p:sp>
      <p:sp>
        <p:nvSpPr>
          <p:cNvPr id="321598" name="Rectangle 62"/>
          <p:cNvSpPr>
            <a:spLocks noChangeArrowheads="1"/>
          </p:cNvSpPr>
          <p:nvPr/>
        </p:nvSpPr>
        <p:spPr bwMode="auto">
          <a:xfrm>
            <a:off x="4716463" y="5949950"/>
            <a:ext cx="1584325" cy="365125"/>
          </a:xfrm>
          <a:prstGeom prst="rect">
            <a:avLst/>
          </a:prstGeom>
          <a:noFill/>
          <a:ln w="9525">
            <a:noFill/>
            <a:miter lim="800000"/>
          </a:ln>
        </p:spPr>
        <p:txBody>
          <a:bodyPr lIns="0" tIns="0" rIns="0" bIns="0">
            <a:spAutoFit/>
          </a:bodyPr>
          <a:lstStyle/>
          <a:p>
            <a:pPr eaLnBrk="1" hangingPunct="1">
              <a:spcBef>
                <a:spcPct val="50000"/>
              </a:spcBef>
              <a:buClr>
                <a:schemeClr val="tx1"/>
              </a:buClr>
            </a:pPr>
            <a:r>
              <a:rPr lang="zh-CN" altLang="en-US" dirty="0">
                <a:solidFill>
                  <a:schemeClr val="accent1"/>
                </a:solidFill>
                <a:latin typeface="宋体" panose="02010600030101010101" pitchFamily="2" charset="-122"/>
              </a:rPr>
              <a:t>类型：</a:t>
            </a:r>
            <a:r>
              <a:rPr lang="en-US" altLang="zh-CN" dirty="0">
                <a:solidFill>
                  <a:schemeClr val="accent1"/>
                </a:solidFill>
              </a:rPr>
              <a:t>link</a:t>
            </a:r>
            <a:endParaRPr lang="en-US" altLang="zh-CN" dirty="0">
              <a:solidFill>
                <a:schemeClr val="accent1"/>
              </a:solidFill>
            </a:endParaRPr>
          </a:p>
        </p:txBody>
      </p:sp>
      <p:grpSp>
        <p:nvGrpSpPr>
          <p:cNvPr id="3" name="Group 89"/>
          <p:cNvGrpSpPr/>
          <p:nvPr/>
        </p:nvGrpSpPr>
        <p:grpSpPr bwMode="auto">
          <a:xfrm>
            <a:off x="971550" y="5084763"/>
            <a:ext cx="3600450" cy="1377950"/>
            <a:chOff x="3061" y="1616"/>
            <a:chExt cx="2268" cy="868"/>
          </a:xfrm>
        </p:grpSpPr>
        <p:grpSp>
          <p:nvGrpSpPr>
            <p:cNvPr id="4" name="Group 76"/>
            <p:cNvGrpSpPr/>
            <p:nvPr/>
          </p:nvGrpSpPr>
          <p:grpSpPr bwMode="auto">
            <a:xfrm>
              <a:off x="3061" y="2245"/>
              <a:ext cx="1497" cy="233"/>
              <a:chOff x="2517" y="3748"/>
              <a:chExt cx="1497" cy="233"/>
            </a:xfrm>
          </p:grpSpPr>
          <p:sp>
            <p:nvSpPr>
              <p:cNvPr id="86044" name="Rectangle 77"/>
              <p:cNvSpPr>
                <a:spLocks noChangeArrowheads="1"/>
              </p:cNvSpPr>
              <p:nvPr/>
            </p:nvSpPr>
            <p:spPr bwMode="auto">
              <a:xfrm>
                <a:off x="2517" y="3748"/>
                <a:ext cx="1009" cy="233"/>
              </a:xfrm>
              <a:prstGeom prst="rect">
                <a:avLst/>
              </a:prstGeom>
              <a:solidFill>
                <a:srgbClr val="FF99CC"/>
              </a:solidFill>
              <a:ln w="20701">
                <a:solidFill>
                  <a:srgbClr val="000000"/>
                </a:solidFill>
                <a:miter lim="800000"/>
              </a:ln>
            </p:spPr>
            <p:txBody>
              <a:bodyPr/>
              <a:lstStyle/>
              <a:p>
                <a:pPr eaLnBrk="1" hangingPunct="1">
                  <a:spcBef>
                    <a:spcPct val="50000"/>
                  </a:spcBef>
                  <a:buClr>
                    <a:schemeClr val="tx1"/>
                  </a:buClr>
                </a:pPr>
                <a:endParaRPr lang="zh-CN" altLang="en-US"/>
              </a:p>
            </p:txBody>
          </p:sp>
          <p:sp>
            <p:nvSpPr>
              <p:cNvPr id="86045" name="Rectangle 78"/>
              <p:cNvSpPr>
                <a:spLocks noChangeArrowheads="1"/>
              </p:cNvSpPr>
              <p:nvPr/>
            </p:nvSpPr>
            <p:spPr bwMode="auto">
              <a:xfrm>
                <a:off x="3515" y="3748"/>
                <a:ext cx="499" cy="233"/>
              </a:xfrm>
              <a:prstGeom prst="rect">
                <a:avLst/>
              </a:prstGeom>
              <a:solidFill>
                <a:srgbClr val="FF99CC"/>
              </a:solidFill>
              <a:ln w="20701">
                <a:solidFill>
                  <a:srgbClr val="000000"/>
                </a:solidFill>
                <a:miter lim="800000"/>
              </a:ln>
            </p:spPr>
            <p:txBody>
              <a:bodyPr/>
              <a:lstStyle/>
              <a:p>
                <a:pPr eaLnBrk="1" hangingPunct="1">
                  <a:spcBef>
                    <a:spcPct val="50000"/>
                  </a:spcBef>
                  <a:buClr>
                    <a:schemeClr val="tx1"/>
                  </a:buClr>
                </a:pPr>
                <a:endParaRPr lang="zh-CN" altLang="en-US"/>
              </a:p>
            </p:txBody>
          </p:sp>
          <p:sp>
            <p:nvSpPr>
              <p:cNvPr id="86046" name="Rectangle 79"/>
              <p:cNvSpPr>
                <a:spLocks noChangeArrowheads="1"/>
              </p:cNvSpPr>
              <p:nvPr/>
            </p:nvSpPr>
            <p:spPr bwMode="auto">
              <a:xfrm>
                <a:off x="2789" y="3748"/>
                <a:ext cx="342" cy="230"/>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B12</a:t>
                </a:r>
                <a:endParaRPr lang="en-US" altLang="zh-CN"/>
              </a:p>
            </p:txBody>
          </p:sp>
          <p:sp>
            <p:nvSpPr>
              <p:cNvPr id="86047" name="Rectangle 80"/>
              <p:cNvSpPr>
                <a:spLocks noChangeArrowheads="1"/>
              </p:cNvSpPr>
              <p:nvPr/>
            </p:nvSpPr>
            <p:spPr bwMode="auto">
              <a:xfrm>
                <a:off x="3606" y="3748"/>
                <a:ext cx="214" cy="230"/>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30</a:t>
                </a:r>
                <a:endParaRPr lang="en-US" altLang="zh-CN"/>
              </a:p>
            </p:txBody>
          </p:sp>
        </p:grpSp>
        <p:sp>
          <p:nvSpPr>
            <p:cNvPr id="321617" name="Line 81"/>
            <p:cNvSpPr>
              <a:spLocks noChangeShapeType="1"/>
            </p:cNvSpPr>
            <p:nvPr/>
          </p:nvSpPr>
          <p:spPr bwMode="auto">
            <a:xfrm flipV="1">
              <a:off x="4467" y="1616"/>
              <a:ext cx="862" cy="725"/>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nvGrpSpPr>
            <p:cNvPr id="5" name="Group 83"/>
            <p:cNvGrpSpPr/>
            <p:nvPr/>
          </p:nvGrpSpPr>
          <p:grpSpPr bwMode="auto">
            <a:xfrm>
              <a:off x="3061" y="2251"/>
              <a:ext cx="1497" cy="233"/>
              <a:chOff x="2517" y="3748"/>
              <a:chExt cx="1497" cy="233"/>
            </a:xfrm>
          </p:grpSpPr>
          <p:sp>
            <p:nvSpPr>
              <p:cNvPr id="86040" name="Rectangle 84"/>
              <p:cNvSpPr>
                <a:spLocks noChangeArrowheads="1"/>
              </p:cNvSpPr>
              <p:nvPr/>
            </p:nvSpPr>
            <p:spPr bwMode="auto">
              <a:xfrm>
                <a:off x="2517" y="3748"/>
                <a:ext cx="1009" cy="233"/>
              </a:xfrm>
              <a:prstGeom prst="rect">
                <a:avLst/>
              </a:prstGeom>
              <a:solidFill>
                <a:srgbClr val="FF99CC"/>
              </a:solidFill>
              <a:ln w="20701">
                <a:solidFill>
                  <a:srgbClr val="000000"/>
                </a:solidFill>
                <a:miter lim="800000"/>
              </a:ln>
            </p:spPr>
            <p:txBody>
              <a:bodyPr/>
              <a:lstStyle/>
              <a:p>
                <a:pPr eaLnBrk="1" hangingPunct="1">
                  <a:spcBef>
                    <a:spcPct val="50000"/>
                  </a:spcBef>
                  <a:buClr>
                    <a:schemeClr val="tx1"/>
                  </a:buClr>
                </a:pPr>
                <a:endParaRPr lang="zh-CN" altLang="en-US"/>
              </a:p>
            </p:txBody>
          </p:sp>
          <p:sp>
            <p:nvSpPr>
              <p:cNvPr id="86041" name="Rectangle 85"/>
              <p:cNvSpPr>
                <a:spLocks noChangeArrowheads="1"/>
              </p:cNvSpPr>
              <p:nvPr/>
            </p:nvSpPr>
            <p:spPr bwMode="auto">
              <a:xfrm>
                <a:off x="3515" y="3748"/>
                <a:ext cx="499" cy="233"/>
              </a:xfrm>
              <a:prstGeom prst="rect">
                <a:avLst/>
              </a:prstGeom>
              <a:solidFill>
                <a:srgbClr val="FF99CC"/>
              </a:solidFill>
              <a:ln w="20701">
                <a:solidFill>
                  <a:srgbClr val="000000"/>
                </a:solidFill>
                <a:miter lim="800000"/>
              </a:ln>
            </p:spPr>
            <p:txBody>
              <a:bodyPr/>
              <a:lstStyle/>
              <a:p>
                <a:pPr eaLnBrk="1" hangingPunct="1">
                  <a:spcBef>
                    <a:spcPct val="50000"/>
                  </a:spcBef>
                  <a:buClr>
                    <a:schemeClr val="tx1"/>
                  </a:buClr>
                </a:pPr>
                <a:endParaRPr lang="zh-CN" altLang="en-US"/>
              </a:p>
            </p:txBody>
          </p:sp>
          <p:sp>
            <p:nvSpPr>
              <p:cNvPr id="86042" name="Rectangle 86"/>
              <p:cNvSpPr>
                <a:spLocks noChangeArrowheads="1"/>
              </p:cNvSpPr>
              <p:nvPr/>
            </p:nvSpPr>
            <p:spPr bwMode="auto">
              <a:xfrm>
                <a:off x="2789" y="3748"/>
                <a:ext cx="342" cy="230"/>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B12</a:t>
                </a:r>
                <a:endParaRPr lang="en-US" altLang="zh-CN"/>
              </a:p>
            </p:txBody>
          </p:sp>
          <p:sp>
            <p:nvSpPr>
              <p:cNvPr id="86043" name="Rectangle 87"/>
              <p:cNvSpPr>
                <a:spLocks noChangeArrowheads="1"/>
              </p:cNvSpPr>
              <p:nvPr/>
            </p:nvSpPr>
            <p:spPr bwMode="auto">
              <a:xfrm>
                <a:off x="3606" y="3748"/>
                <a:ext cx="214" cy="230"/>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30</a:t>
                </a:r>
                <a:endParaRPr lang="en-US" altLang="zh-CN"/>
              </a:p>
            </p:txBody>
          </p:sp>
        </p:grpSp>
        <p:sp>
          <p:nvSpPr>
            <p:cNvPr id="321624" name="Line 88"/>
            <p:cNvSpPr>
              <a:spLocks noChangeShapeType="1"/>
            </p:cNvSpPr>
            <p:nvPr/>
          </p:nvSpPr>
          <p:spPr bwMode="auto">
            <a:xfrm flipV="1">
              <a:off x="4467" y="1616"/>
              <a:ext cx="862" cy="725"/>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cxnSp>
        <p:nvCxnSpPr>
          <p:cNvPr id="36" name="直接箭头连接符 35"/>
          <p:cNvCxnSpPr/>
          <p:nvPr/>
        </p:nvCxnSpPr>
        <p:spPr bwMode="auto">
          <a:xfrm>
            <a:off x="6875463" y="4292600"/>
            <a:ext cx="936625" cy="936625"/>
          </a:xfrm>
          <a:prstGeom prst="straightConnector1">
            <a:avLst/>
          </a:prstGeom>
          <a:noFill/>
          <a:ln w="28575">
            <a:solidFill>
              <a:schemeClr val="accent5">
                <a:lumMod val="50000"/>
              </a:schemeClr>
            </a:solidFill>
            <a:tailEnd type="arrow"/>
          </a:ln>
          <a:effectLst>
            <a:outerShdw dist="17961" dir="2700000" algn="ctr" rotWithShape="0">
              <a:schemeClr val="accent1">
                <a:gamma/>
                <a:shade val="60000"/>
                <a:invGamma/>
                <a:alpha val="50000"/>
              </a:schemeClr>
            </a:outerShdw>
          </a:effectLst>
        </p:spPr>
      </p:cxnSp>
      <p:grpSp>
        <p:nvGrpSpPr>
          <p:cNvPr id="37" name="组合 36"/>
          <p:cNvGrpSpPr/>
          <p:nvPr/>
        </p:nvGrpSpPr>
        <p:grpSpPr>
          <a:xfrm>
            <a:off x="395536" y="1268760"/>
            <a:ext cx="8136904" cy="2664296"/>
            <a:chOff x="611560" y="1628800"/>
            <a:chExt cx="8136904" cy="2664296"/>
          </a:xfrm>
        </p:grpSpPr>
        <p:sp>
          <p:nvSpPr>
            <p:cNvPr id="38" name="矩形 37"/>
            <p:cNvSpPr/>
            <p:nvPr/>
          </p:nvSpPr>
          <p:spPr bwMode="auto">
            <a:xfrm>
              <a:off x="611560" y="1628800"/>
              <a:ext cx="8136904" cy="2664296"/>
            </a:xfrm>
            <a:prstGeom prst="rect">
              <a:avLst/>
            </a:prstGeom>
            <a:solidFill>
              <a:schemeClr val="tx2">
                <a:lumMod val="20000"/>
                <a:lumOff val="80000"/>
              </a:schemeClr>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9" name="Rectangle 8"/>
            <p:cNvSpPr>
              <a:spLocks noChangeArrowheads="1"/>
            </p:cNvSpPr>
            <p:nvPr/>
          </p:nvSpPr>
          <p:spPr bwMode="auto">
            <a:xfrm>
              <a:off x="960438" y="2230438"/>
              <a:ext cx="1601787"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40" name="Rectangle 9"/>
            <p:cNvSpPr>
              <a:spLocks noChangeArrowheads="1"/>
            </p:cNvSpPr>
            <p:nvPr/>
          </p:nvSpPr>
          <p:spPr bwMode="auto">
            <a:xfrm>
              <a:off x="2562225" y="2230438"/>
              <a:ext cx="785813"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41" name="Rectangle 11"/>
            <p:cNvSpPr>
              <a:spLocks noChangeArrowheads="1"/>
            </p:cNvSpPr>
            <p:nvPr/>
          </p:nvSpPr>
          <p:spPr bwMode="auto">
            <a:xfrm>
              <a:off x="1619250" y="1763713"/>
              <a:ext cx="15335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a:solidFill>
                    <a:srgbClr val="000000"/>
                  </a:solidFill>
                  <a:latin typeface="宋体" panose="02010600030101010101" pitchFamily="2" charset="-122"/>
                </a:rPr>
                <a:t>C2</a:t>
              </a:r>
              <a:r>
                <a:rPr lang="zh-CN" altLang="en-US">
                  <a:solidFill>
                    <a:srgbClr val="000000"/>
                  </a:solidFill>
                  <a:latin typeface="宋体" panose="02010600030101010101" pitchFamily="2" charset="-122"/>
                </a:rPr>
                <a:t>目录文件</a:t>
              </a:r>
              <a:endParaRPr lang="zh-CN" altLang="en-US"/>
            </a:p>
          </p:txBody>
        </p:sp>
        <p:sp>
          <p:nvSpPr>
            <p:cNvPr id="42" name="Rectangle 12"/>
            <p:cNvSpPr>
              <a:spLocks noChangeArrowheads="1"/>
            </p:cNvSpPr>
            <p:nvPr/>
          </p:nvSpPr>
          <p:spPr bwMode="auto">
            <a:xfrm>
              <a:off x="960438" y="2630488"/>
              <a:ext cx="1601787" cy="401637"/>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43" name="Rectangle 13"/>
            <p:cNvSpPr>
              <a:spLocks noChangeArrowheads="1"/>
            </p:cNvSpPr>
            <p:nvPr/>
          </p:nvSpPr>
          <p:spPr bwMode="auto">
            <a:xfrm>
              <a:off x="2562225" y="2630488"/>
              <a:ext cx="785813" cy="401637"/>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44" name="Rectangle 14"/>
            <p:cNvSpPr>
              <a:spLocks noChangeArrowheads="1"/>
            </p:cNvSpPr>
            <p:nvPr/>
          </p:nvSpPr>
          <p:spPr bwMode="auto">
            <a:xfrm>
              <a:off x="960438" y="3032125"/>
              <a:ext cx="1601787"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45" name="Rectangle 15"/>
            <p:cNvSpPr>
              <a:spLocks noChangeArrowheads="1"/>
            </p:cNvSpPr>
            <p:nvPr/>
          </p:nvSpPr>
          <p:spPr bwMode="auto">
            <a:xfrm>
              <a:off x="1547813" y="3059113"/>
              <a:ext cx="560387"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C22</a:t>
              </a:r>
              <a:endParaRPr lang="en-US" altLang="zh-CN"/>
            </a:p>
          </p:txBody>
        </p:sp>
        <p:sp>
          <p:nvSpPr>
            <p:cNvPr id="46" name="Rectangle 16"/>
            <p:cNvSpPr>
              <a:spLocks noChangeArrowheads="1"/>
            </p:cNvSpPr>
            <p:nvPr/>
          </p:nvSpPr>
          <p:spPr bwMode="auto">
            <a:xfrm>
              <a:off x="2562225" y="3032125"/>
              <a:ext cx="785813" cy="40005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zh-CN"/>
            </a:p>
          </p:txBody>
        </p:sp>
        <p:sp>
          <p:nvSpPr>
            <p:cNvPr id="47" name="Rectangle 17"/>
            <p:cNvSpPr>
              <a:spLocks noChangeArrowheads="1"/>
            </p:cNvSpPr>
            <p:nvPr/>
          </p:nvSpPr>
          <p:spPr bwMode="auto">
            <a:xfrm>
              <a:off x="960438" y="3432175"/>
              <a:ext cx="1601787" cy="41910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a:p>
          </p:txBody>
        </p:sp>
        <p:sp>
          <p:nvSpPr>
            <p:cNvPr id="48" name="Rectangle 18"/>
            <p:cNvSpPr>
              <a:spLocks noChangeArrowheads="1"/>
            </p:cNvSpPr>
            <p:nvPr/>
          </p:nvSpPr>
          <p:spPr bwMode="auto">
            <a:xfrm>
              <a:off x="2562225" y="3432175"/>
              <a:ext cx="785813" cy="419100"/>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r>
                <a:rPr lang="en-US" altLang="zh-CN"/>
                <a:t>15</a:t>
              </a:r>
              <a:endParaRPr lang="en-US" altLang="zh-CN"/>
            </a:p>
          </p:txBody>
        </p:sp>
        <p:sp>
          <p:nvSpPr>
            <p:cNvPr id="49" name="Rectangle 32"/>
            <p:cNvSpPr>
              <a:spLocks noChangeArrowheads="1"/>
            </p:cNvSpPr>
            <p:nvPr/>
          </p:nvSpPr>
          <p:spPr bwMode="auto">
            <a:xfrm>
              <a:off x="4789488" y="2165102"/>
              <a:ext cx="1938337" cy="1623938"/>
            </a:xfrm>
            <a:prstGeom prst="rect">
              <a:avLst/>
            </a:prstGeom>
            <a:solidFill>
              <a:srgbClr val="FFFFFF"/>
            </a:solidFill>
            <a:ln w="20638">
              <a:solidFill>
                <a:srgbClr val="000000"/>
              </a:solidFill>
              <a:miter lim="800000"/>
            </a:ln>
          </p:spPr>
          <p:txBody>
            <a:bodyPr/>
            <a:lstStyle/>
            <a:p>
              <a:pPr eaLnBrk="1" hangingPunct="1">
                <a:spcBef>
                  <a:spcPct val="50000"/>
                </a:spcBef>
                <a:buClr>
                  <a:schemeClr val="tx1"/>
                </a:buClr>
              </a:pPr>
              <a:endParaRPr lang="zh-CN" altLang="en-US" dirty="0"/>
            </a:p>
          </p:txBody>
        </p:sp>
        <p:sp>
          <p:nvSpPr>
            <p:cNvPr id="50" name="Rectangle 34"/>
            <p:cNvSpPr>
              <a:spLocks noChangeArrowheads="1"/>
            </p:cNvSpPr>
            <p:nvPr/>
          </p:nvSpPr>
          <p:spPr bwMode="auto">
            <a:xfrm>
              <a:off x="4856163" y="2581026"/>
              <a:ext cx="1732061" cy="861774"/>
            </a:xfrm>
            <a:prstGeom prst="rect">
              <a:avLst/>
            </a:prstGeom>
            <a:noFill/>
            <a:ln w="9525">
              <a:noFill/>
              <a:miter lim="800000"/>
            </a:ln>
          </p:spPr>
          <p:txBody>
            <a:bodyPr wrap="square" lIns="0" tIns="0" rIns="0" bIns="0">
              <a:spAutoFit/>
            </a:bodyPr>
            <a:lstStyle/>
            <a:p>
              <a:pPr eaLnBrk="1" hangingPunct="1">
                <a:spcBef>
                  <a:spcPct val="50000"/>
                </a:spcBef>
                <a:buClr>
                  <a:schemeClr val="tx1"/>
                </a:buClr>
              </a:pPr>
              <a:r>
                <a:rPr lang="zh-CN" altLang="en-US" dirty="0">
                  <a:solidFill>
                    <a:srgbClr val="000000"/>
                  </a:solidFill>
                  <a:latin typeface="宋体" panose="02010600030101010101" pitchFamily="2" charset="-122"/>
                </a:rPr>
                <a:t>文件物理</a:t>
              </a:r>
              <a:r>
                <a:rPr lang="zh-CN" altLang="en-US" dirty="0" smtClean="0">
                  <a:solidFill>
                    <a:srgbClr val="000000"/>
                  </a:solidFill>
                  <a:latin typeface="宋体" panose="02010600030101010101" pitchFamily="2" charset="-122"/>
                </a:rPr>
                <a:t>地址</a:t>
              </a:r>
              <a:endParaRPr lang="en-US" altLang="zh-CN" dirty="0" smtClean="0">
                <a:solidFill>
                  <a:srgbClr val="000000"/>
                </a:solidFill>
                <a:latin typeface="宋体" panose="02010600030101010101" pitchFamily="2" charset="-122"/>
              </a:endParaRPr>
            </a:p>
            <a:p>
              <a:pPr eaLnBrk="1" hangingPunct="1">
                <a:spcBef>
                  <a:spcPct val="50000"/>
                </a:spcBef>
                <a:buClr>
                  <a:schemeClr val="tx1"/>
                </a:buClr>
              </a:pPr>
              <a:r>
                <a:rPr lang="en-US" altLang="zh-CN" dirty="0" smtClean="0">
                  <a:solidFill>
                    <a:srgbClr val="000000"/>
                  </a:solidFill>
                  <a:latin typeface="宋体" panose="02010600030101010101" pitchFamily="2" charset="-122"/>
                </a:rPr>
                <a:t>   </a:t>
              </a:r>
              <a:r>
                <a:rPr lang="en-US" altLang="zh-CN" sz="2400" dirty="0" smtClean="0">
                  <a:solidFill>
                    <a:srgbClr val="000000"/>
                  </a:solidFill>
                  <a:latin typeface="宋体" panose="02010600030101010101" pitchFamily="2" charset="-122"/>
                </a:rPr>
                <a:t>count=1</a:t>
              </a:r>
              <a:endParaRPr lang="zh-CN" altLang="en-US" sz="2400" dirty="0"/>
            </a:p>
          </p:txBody>
        </p:sp>
        <p:sp>
          <p:nvSpPr>
            <p:cNvPr id="51" name="Rectangle 37"/>
            <p:cNvSpPr>
              <a:spLocks noChangeArrowheads="1"/>
            </p:cNvSpPr>
            <p:nvPr/>
          </p:nvSpPr>
          <p:spPr bwMode="auto">
            <a:xfrm>
              <a:off x="4932363" y="1717426"/>
              <a:ext cx="1381125"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a:solidFill>
                    <a:srgbClr val="000000"/>
                  </a:solidFill>
                  <a:latin typeface="宋体" panose="02010600030101010101" pitchFamily="2" charset="-122"/>
                </a:rPr>
                <a:t>15</a:t>
              </a:r>
              <a:r>
                <a:rPr lang="zh-CN" altLang="en-US">
                  <a:solidFill>
                    <a:srgbClr val="000000"/>
                  </a:solidFill>
                  <a:latin typeface="宋体" panose="02010600030101010101" pitchFamily="2" charset="-122"/>
                </a:rPr>
                <a:t>号</a:t>
              </a:r>
              <a:r>
                <a:rPr lang="en-US" altLang="zh-CN">
                  <a:solidFill>
                    <a:srgbClr val="000000"/>
                  </a:solidFill>
                  <a:latin typeface="宋体" panose="02010600030101010101" pitchFamily="2" charset="-122"/>
                </a:rPr>
                <a:t>i</a:t>
              </a:r>
              <a:r>
                <a:rPr lang="zh-CN" altLang="en-US">
                  <a:solidFill>
                    <a:srgbClr val="000000"/>
                  </a:solidFill>
                  <a:latin typeface="宋体" panose="02010600030101010101" pitchFamily="2" charset="-122"/>
                </a:rPr>
                <a:t>结点</a:t>
              </a:r>
              <a:endParaRPr lang="zh-CN" altLang="en-US"/>
            </a:p>
          </p:txBody>
        </p:sp>
        <p:sp>
          <p:nvSpPr>
            <p:cNvPr id="52" name="Freeform 40"/>
            <p:cNvSpPr/>
            <p:nvPr/>
          </p:nvSpPr>
          <p:spPr bwMode="auto">
            <a:xfrm>
              <a:off x="7669213" y="2509589"/>
              <a:ext cx="719137" cy="647700"/>
            </a:xfrm>
            <a:custGeom>
              <a:avLst/>
              <a:gdLst>
                <a:gd name="T0" fmla="*/ 0 w 371"/>
                <a:gd name="T1" fmla="*/ 2147483647 h 385"/>
                <a:gd name="T2" fmla="*/ 2147483647 w 371"/>
                <a:gd name="T3" fmla="*/ 2147483647 h 385"/>
                <a:gd name="T4" fmla="*/ 2147483647 w 371"/>
                <a:gd name="T5" fmla="*/ 2147483647 h 385"/>
                <a:gd name="T6" fmla="*/ 2147483647 w 371"/>
                <a:gd name="T7" fmla="*/ 0 h 385"/>
                <a:gd name="T8" fmla="*/ 2147483647 w 371"/>
                <a:gd name="T9" fmla="*/ 2147483647 h 385"/>
                <a:gd name="T10" fmla="*/ 2147483647 w 371"/>
                <a:gd name="T11" fmla="*/ 2147483647 h 385"/>
                <a:gd name="T12" fmla="*/ 2147483647 w 371"/>
                <a:gd name="T13" fmla="*/ 2147483647 h 385"/>
                <a:gd name="T14" fmla="*/ 2147483647 w 371"/>
                <a:gd name="T15" fmla="*/ 2147483647 h 385"/>
                <a:gd name="T16" fmla="*/ 2147483647 w 371"/>
                <a:gd name="T17" fmla="*/ 2147483647 h 385"/>
                <a:gd name="T18" fmla="*/ 2147483647 w 371"/>
                <a:gd name="T19" fmla="*/ 2147483647 h 385"/>
                <a:gd name="T20" fmla="*/ 2147483647 w 371"/>
                <a:gd name="T21" fmla="*/ 2147483647 h 385"/>
                <a:gd name="T22" fmla="*/ 2147483647 w 371"/>
                <a:gd name="T23" fmla="*/ 2147483647 h 385"/>
                <a:gd name="T24" fmla="*/ 0 w 371"/>
                <a:gd name="T25" fmla="*/ 2147483647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1"/>
                <a:gd name="T40" fmla="*/ 0 h 385"/>
                <a:gd name="T41" fmla="*/ 371 w 371"/>
                <a:gd name="T42" fmla="*/ 385 h 3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1" h="385">
                  <a:moveTo>
                    <a:pt x="0" y="199"/>
                  </a:moveTo>
                  <a:lnTo>
                    <a:pt x="26" y="106"/>
                  </a:lnTo>
                  <a:lnTo>
                    <a:pt x="93" y="27"/>
                  </a:lnTo>
                  <a:lnTo>
                    <a:pt x="185" y="0"/>
                  </a:lnTo>
                  <a:lnTo>
                    <a:pt x="278" y="27"/>
                  </a:lnTo>
                  <a:lnTo>
                    <a:pt x="345" y="106"/>
                  </a:lnTo>
                  <a:lnTo>
                    <a:pt x="371" y="199"/>
                  </a:lnTo>
                  <a:lnTo>
                    <a:pt x="345" y="292"/>
                  </a:lnTo>
                  <a:lnTo>
                    <a:pt x="278" y="359"/>
                  </a:lnTo>
                  <a:lnTo>
                    <a:pt x="185" y="385"/>
                  </a:lnTo>
                  <a:lnTo>
                    <a:pt x="93" y="359"/>
                  </a:lnTo>
                  <a:lnTo>
                    <a:pt x="26" y="292"/>
                  </a:lnTo>
                  <a:lnTo>
                    <a:pt x="0" y="199"/>
                  </a:lnTo>
                  <a:close/>
                </a:path>
              </a:pathLst>
            </a:custGeom>
            <a:solidFill>
              <a:srgbClr val="CCFFCC"/>
            </a:solidFill>
            <a:ln w="20701">
              <a:solidFill>
                <a:srgbClr val="000000"/>
              </a:solidFill>
              <a:prstDash val="solid"/>
              <a:round/>
            </a:ln>
          </p:spPr>
          <p:txBody>
            <a:bodyPr/>
            <a:lstStyle/>
            <a:p>
              <a:endParaRPr lang="zh-CN" altLang="en-US"/>
            </a:p>
          </p:txBody>
        </p:sp>
        <p:sp>
          <p:nvSpPr>
            <p:cNvPr id="53" name="Rectangle 43"/>
            <p:cNvSpPr>
              <a:spLocks noChangeArrowheads="1"/>
            </p:cNvSpPr>
            <p:nvPr/>
          </p:nvSpPr>
          <p:spPr bwMode="auto">
            <a:xfrm>
              <a:off x="7740650" y="2647701"/>
              <a:ext cx="720725" cy="365125"/>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C21</a:t>
              </a:r>
              <a:endParaRPr lang="en-US" altLang="zh-CN"/>
            </a:p>
          </p:txBody>
        </p:sp>
        <p:sp>
          <p:nvSpPr>
            <p:cNvPr id="54" name="Rectangle 47"/>
            <p:cNvSpPr>
              <a:spLocks noChangeArrowheads="1"/>
            </p:cNvSpPr>
            <p:nvPr/>
          </p:nvSpPr>
          <p:spPr bwMode="auto">
            <a:xfrm>
              <a:off x="1690688" y="2127250"/>
              <a:ext cx="112712" cy="487363"/>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55" name="Rectangle 48"/>
            <p:cNvSpPr>
              <a:spLocks noChangeArrowheads="1"/>
            </p:cNvSpPr>
            <p:nvPr/>
          </p:nvSpPr>
          <p:spPr bwMode="auto">
            <a:xfrm>
              <a:off x="1690688" y="2484438"/>
              <a:ext cx="503237" cy="487362"/>
            </a:xfrm>
            <a:prstGeom prst="rect">
              <a:avLst/>
            </a:prstGeom>
            <a:noFill/>
            <a:ln w="9525">
              <a:noFill/>
              <a:miter lim="800000"/>
            </a:ln>
          </p:spPr>
          <p:txBody>
            <a:bodyPr lIns="0" tIns="0" rIns="0" bIns="0">
              <a:spAutoFit/>
            </a:bodyPr>
            <a:lstStyle/>
            <a:p>
              <a:pPr eaLnBrk="1" hangingPunct="1">
                <a:spcBef>
                  <a:spcPct val="50000"/>
                </a:spcBef>
                <a:buClr>
                  <a:schemeClr val="tx1"/>
                </a:buClr>
              </a:pPr>
              <a:r>
                <a:rPr lang="en-US" altLang="zh-CN" sz="3200">
                  <a:solidFill>
                    <a:srgbClr val="000000"/>
                  </a:solidFill>
                  <a:latin typeface="Times New Roman" panose="02020603050405020304" pitchFamily="18" charset="0"/>
                </a:rPr>
                <a:t>..</a:t>
              </a:r>
              <a:endParaRPr lang="en-US" altLang="zh-CN" sz="3200"/>
            </a:p>
          </p:txBody>
        </p:sp>
        <p:sp>
          <p:nvSpPr>
            <p:cNvPr id="56" name="Rectangle 49"/>
            <p:cNvSpPr>
              <a:spLocks noChangeArrowheads="1"/>
            </p:cNvSpPr>
            <p:nvPr/>
          </p:nvSpPr>
          <p:spPr bwMode="auto">
            <a:xfrm>
              <a:off x="1547813" y="3492500"/>
              <a:ext cx="560387" cy="365125"/>
            </a:xfrm>
            <a:prstGeom prst="rect">
              <a:avLst/>
            </a:prstGeom>
            <a:noFill/>
            <a:ln w="9525">
              <a:noFill/>
              <a:miter lim="800000"/>
            </a:ln>
          </p:spPr>
          <p:txBody>
            <a:bodyPr wrap="none" lIns="0" tIns="0" rIns="0" bIns="0">
              <a:spAutoFit/>
            </a:bodyPr>
            <a:lstStyle/>
            <a:p>
              <a:pPr eaLnBrk="1" hangingPunct="1">
                <a:spcBef>
                  <a:spcPct val="50000"/>
                </a:spcBef>
                <a:buClr>
                  <a:schemeClr val="tx1"/>
                </a:buClr>
              </a:pPr>
              <a:r>
                <a:rPr lang="en-US" altLang="zh-CN" b="0">
                  <a:solidFill>
                    <a:srgbClr val="000000"/>
                  </a:solidFill>
                  <a:latin typeface="Times New Roman" panose="02020603050405020304" pitchFamily="18" charset="0"/>
                </a:rPr>
                <a:t>C21</a:t>
              </a:r>
              <a:endParaRPr lang="en-US" altLang="zh-CN"/>
            </a:p>
          </p:txBody>
        </p:sp>
        <p:sp>
          <p:nvSpPr>
            <p:cNvPr id="57" name="Line 53"/>
            <p:cNvSpPr>
              <a:spLocks noChangeShapeType="1"/>
            </p:cNvSpPr>
            <p:nvPr/>
          </p:nvSpPr>
          <p:spPr bwMode="auto">
            <a:xfrm flipV="1">
              <a:off x="3132138" y="2204864"/>
              <a:ext cx="1655886" cy="1441624"/>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wrap="square">
              <a:spAutoFit/>
            </a:bodyPr>
            <a:lstStyle/>
            <a:p>
              <a:pPr eaLnBrk="1" hangingPunct="1">
                <a:spcBef>
                  <a:spcPct val="50000"/>
                </a:spcBef>
                <a:buClr>
                  <a:schemeClr val="tx1"/>
                </a:buClr>
                <a:defRPr/>
              </a:pPr>
              <a:endParaRPr lang="zh-CN" altLang="en-US"/>
            </a:p>
          </p:txBody>
        </p:sp>
        <p:sp>
          <p:nvSpPr>
            <p:cNvPr id="58" name="Line 59"/>
            <p:cNvSpPr>
              <a:spLocks noChangeShapeType="1"/>
            </p:cNvSpPr>
            <p:nvPr/>
          </p:nvSpPr>
          <p:spPr bwMode="auto">
            <a:xfrm flipV="1">
              <a:off x="6732588" y="2796926"/>
              <a:ext cx="936625"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sp>
        <p:nvSpPr>
          <p:cNvPr id="59" name="Text Box 39"/>
          <p:cNvSpPr txBox="1">
            <a:spLocks noChangeArrowheads="1"/>
          </p:cNvSpPr>
          <p:nvPr/>
        </p:nvSpPr>
        <p:spPr bwMode="auto">
          <a:xfrm>
            <a:off x="4427984" y="-54679"/>
            <a:ext cx="4104456" cy="1323439"/>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eaLnBrk="1" hangingPunct="1">
              <a:spcBef>
                <a:spcPct val="50000"/>
              </a:spcBef>
              <a:buClr>
                <a:schemeClr val="tx1"/>
              </a:buClr>
              <a:defRPr/>
            </a:pPr>
            <a:r>
              <a:rPr lang="en-US" altLang="zh-CN" dirty="0"/>
              <a:t>  Linux</a:t>
            </a:r>
            <a:r>
              <a:rPr lang="zh-CN" altLang="en-US" dirty="0"/>
              <a:t>：</a:t>
            </a:r>
            <a:endParaRPr lang="zh-CN" altLang="en-US" dirty="0"/>
          </a:p>
          <a:p>
            <a:pPr eaLnBrk="1" hangingPunct="1">
              <a:spcBef>
                <a:spcPct val="50000"/>
              </a:spcBef>
              <a:buClr>
                <a:schemeClr val="tx1"/>
              </a:buClr>
              <a:defRPr/>
            </a:pPr>
            <a:r>
              <a:rPr lang="en-US" altLang="zh-CN" dirty="0" err="1">
                <a:solidFill>
                  <a:schemeClr val="tx2"/>
                </a:solidFill>
              </a:rPr>
              <a:t>ln</a:t>
            </a:r>
            <a:r>
              <a:rPr lang="en-US" altLang="zh-CN" dirty="0">
                <a:solidFill>
                  <a:schemeClr val="tx2"/>
                </a:solidFill>
              </a:rPr>
              <a:t> –s </a:t>
            </a:r>
            <a:r>
              <a:rPr lang="zh-CN" altLang="en-US" dirty="0">
                <a:solidFill>
                  <a:schemeClr val="tx2"/>
                </a:solidFill>
              </a:rPr>
              <a:t>共享文件名  新文件名</a:t>
            </a:r>
            <a:endParaRPr lang="zh-CN" altLang="en-US" dirty="0">
              <a:solidFill>
                <a:schemeClr val="tx2"/>
              </a:solidFill>
            </a:endParaRPr>
          </a:p>
          <a:p>
            <a:pPr eaLnBrk="1" hangingPunct="1">
              <a:spcBef>
                <a:spcPct val="50000"/>
              </a:spcBef>
              <a:buClr>
                <a:schemeClr val="tx1"/>
              </a:buClr>
              <a:defRPr/>
            </a:pPr>
            <a:r>
              <a:rPr lang="en-US" altLang="zh-CN" dirty="0" err="1">
                <a:solidFill>
                  <a:schemeClr val="tx2"/>
                </a:solidFill>
              </a:rPr>
              <a:t>ln</a:t>
            </a:r>
            <a:r>
              <a:rPr lang="en-US" altLang="zh-CN" dirty="0">
                <a:solidFill>
                  <a:schemeClr val="tx2"/>
                </a:solidFill>
              </a:rPr>
              <a:t> –s</a:t>
            </a:r>
            <a:r>
              <a:rPr lang="en-US" altLang="zh-CN" dirty="0"/>
              <a:t> /C/C2/C21  /B/B1/B12</a:t>
            </a:r>
            <a:endParaRPr lang="en-US" altLang="zh-CN" dirty="0"/>
          </a:p>
        </p:txBody>
      </p:sp>
      <p:sp>
        <p:nvSpPr>
          <p:cNvPr id="60" name="动作按钮: 后退或前一项 59">
            <a:hlinkClick r:id="rId1" action="ppaction://hlinksldjump" highlightClick="1"/>
          </p:cNvPr>
          <p:cNvSpPr/>
          <p:nvPr/>
        </p:nvSpPr>
        <p:spPr bwMode="auto">
          <a:xfrm>
            <a:off x="8316416" y="260648"/>
            <a:ext cx="504056" cy="288032"/>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1561">
                                            <p:txEl>
                                              <p:pRg st="2" end="2"/>
                                            </p:txEl>
                                          </p:spTgt>
                                        </p:tgtEl>
                                        <p:attrNameLst>
                                          <p:attrName>style.visibility</p:attrName>
                                        </p:attrNameLst>
                                      </p:cBhvr>
                                      <p:to>
                                        <p:strVal val="visible"/>
                                      </p:to>
                                    </p:set>
                                    <p:animEffect transition="in" filter="box(in)">
                                      <p:cBhvr>
                                        <p:cTn id="7" dur="500"/>
                                        <p:tgtEl>
                                          <p:spTgt spid="32156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21561">
                                            <p:txEl>
                                              <p:pRg st="3" end="3"/>
                                            </p:txEl>
                                          </p:spTgt>
                                        </p:tgtEl>
                                        <p:attrNameLst>
                                          <p:attrName>style.visibility</p:attrName>
                                        </p:attrNameLst>
                                      </p:cBhvr>
                                      <p:to>
                                        <p:strVal val="visible"/>
                                      </p:to>
                                    </p:set>
                                    <p:animEffect transition="in" filter="box(in)">
                                      <p:cBhvr>
                                        <p:cTn id="12" dur="500"/>
                                        <p:tgtEl>
                                          <p:spTgt spid="32156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21583"/>
                                        </p:tgtEl>
                                        <p:attrNameLst>
                                          <p:attrName>style.visibility</p:attrName>
                                        </p:attrNameLst>
                                      </p:cBhvr>
                                      <p:to>
                                        <p:strVal val="visible"/>
                                      </p:to>
                                    </p:set>
                                    <p:animEffect transition="in" filter="box(in)">
                                      <p:cBhvr>
                                        <p:cTn id="17" dur="500"/>
                                        <p:tgtEl>
                                          <p:spTgt spid="321583"/>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321585"/>
                                        </p:tgtEl>
                                        <p:attrNameLst>
                                          <p:attrName>style.visibility</p:attrName>
                                        </p:attrNameLst>
                                      </p:cBhvr>
                                      <p:to>
                                        <p:strVal val="visible"/>
                                      </p:to>
                                    </p:set>
                                    <p:animEffect transition="in" filter="box(in)">
                                      <p:cBhvr>
                                        <p:cTn id="20" dur="500"/>
                                        <p:tgtEl>
                                          <p:spTgt spid="321585"/>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321598"/>
                                        </p:tgtEl>
                                        <p:attrNameLst>
                                          <p:attrName>style.visibility</p:attrName>
                                        </p:attrNameLst>
                                      </p:cBhvr>
                                      <p:to>
                                        <p:strVal val="visible"/>
                                      </p:to>
                                    </p:set>
                                    <p:animEffect transition="in" filter="box(in)">
                                      <p:cBhvr>
                                        <p:cTn id="25" dur="500"/>
                                        <p:tgtEl>
                                          <p:spTgt spid="321598"/>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21561">
                                            <p:txEl>
                                              <p:pRg st="4" end="4"/>
                                            </p:txEl>
                                          </p:spTgt>
                                        </p:tgtEl>
                                        <p:attrNameLst>
                                          <p:attrName>style.visibility</p:attrName>
                                        </p:attrNameLst>
                                      </p:cBhvr>
                                      <p:to>
                                        <p:strVal val="visible"/>
                                      </p:to>
                                    </p:set>
                                    <p:animEffect transition="in" filter="box(in)">
                                      <p:cBhvr>
                                        <p:cTn id="30" dur="500"/>
                                        <p:tgtEl>
                                          <p:spTgt spid="32156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321575"/>
                                        </p:tgtEl>
                                        <p:attrNameLst>
                                          <p:attrName>style.visibility</p:attrName>
                                        </p:attrNameLst>
                                      </p:cBhvr>
                                      <p:to>
                                        <p:strVal val="visible"/>
                                      </p:to>
                                    </p:set>
                                    <p:animEffect transition="in" filter="box(in)">
                                      <p:cBhvr>
                                        <p:cTn id="35" dur="500"/>
                                        <p:tgtEl>
                                          <p:spTgt spid="321575"/>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321576"/>
                                        </p:tgtEl>
                                        <p:attrNameLst>
                                          <p:attrName>style.visibility</p:attrName>
                                        </p:attrNameLst>
                                      </p:cBhvr>
                                      <p:to>
                                        <p:strVal val="visible"/>
                                      </p:to>
                                    </p:set>
                                    <p:animEffect transition="in" filter="box(in)">
                                      <p:cBhvr>
                                        <p:cTn id="38" dur="500"/>
                                        <p:tgtEl>
                                          <p:spTgt spid="321576"/>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321577"/>
                                        </p:tgtEl>
                                        <p:attrNameLst>
                                          <p:attrName>style.visibility</p:attrName>
                                        </p:attrNameLst>
                                      </p:cBhvr>
                                      <p:to>
                                        <p:strVal val="visible"/>
                                      </p:to>
                                    </p:set>
                                    <p:animEffect transition="in" filter="box(in)">
                                      <p:cBhvr>
                                        <p:cTn id="41" dur="500"/>
                                        <p:tgtEl>
                                          <p:spTgt spid="321577"/>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321578"/>
                                        </p:tgtEl>
                                        <p:attrNameLst>
                                          <p:attrName>style.visibility</p:attrName>
                                        </p:attrNameLst>
                                      </p:cBhvr>
                                      <p:to>
                                        <p:strVal val="visible"/>
                                      </p:to>
                                    </p:set>
                                    <p:animEffect transition="in" filter="box(in)">
                                      <p:cBhvr>
                                        <p:cTn id="44" dur="500"/>
                                        <p:tgtEl>
                                          <p:spTgt spid="321578"/>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321579"/>
                                        </p:tgtEl>
                                        <p:attrNameLst>
                                          <p:attrName>style.visibility</p:attrName>
                                        </p:attrNameLst>
                                      </p:cBhvr>
                                      <p:to>
                                        <p:strVal val="visible"/>
                                      </p:to>
                                    </p:set>
                                    <p:animEffect transition="in" filter="box(in)">
                                      <p:cBhvr>
                                        <p:cTn id="47" dur="500"/>
                                        <p:tgtEl>
                                          <p:spTgt spid="321579"/>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321580"/>
                                        </p:tgtEl>
                                        <p:attrNameLst>
                                          <p:attrName>style.visibility</p:attrName>
                                        </p:attrNameLst>
                                      </p:cBhvr>
                                      <p:to>
                                        <p:strVal val="visible"/>
                                      </p:to>
                                    </p:set>
                                    <p:animEffect transition="in" filter="box(in)">
                                      <p:cBhvr>
                                        <p:cTn id="50" dur="500"/>
                                        <p:tgtEl>
                                          <p:spTgt spid="321580"/>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321581"/>
                                        </p:tgtEl>
                                        <p:attrNameLst>
                                          <p:attrName>style.visibility</p:attrName>
                                        </p:attrNameLst>
                                      </p:cBhvr>
                                      <p:to>
                                        <p:strVal val="visible"/>
                                      </p:to>
                                    </p:set>
                                    <p:animEffect transition="in" filter="box(in)">
                                      <p:cBhvr>
                                        <p:cTn id="53" dur="500"/>
                                        <p:tgtEl>
                                          <p:spTgt spid="321581"/>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321582"/>
                                        </p:tgtEl>
                                        <p:attrNameLst>
                                          <p:attrName>style.visibility</p:attrName>
                                        </p:attrNameLst>
                                      </p:cBhvr>
                                      <p:to>
                                        <p:strVal val="visible"/>
                                      </p:to>
                                    </p:set>
                                    <p:animEffect transition="in" filter="box(in)">
                                      <p:cBhvr>
                                        <p:cTn id="56" dur="500"/>
                                        <p:tgtEl>
                                          <p:spTgt spid="321582"/>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321595"/>
                                        </p:tgtEl>
                                        <p:attrNameLst>
                                          <p:attrName>style.visibility</p:attrName>
                                        </p:attrNameLst>
                                      </p:cBhvr>
                                      <p:to>
                                        <p:strVal val="visible"/>
                                      </p:to>
                                    </p:set>
                                    <p:animEffect transition="in" filter="box(in)">
                                      <p:cBhvr>
                                        <p:cTn id="59" dur="500"/>
                                        <p:tgtEl>
                                          <p:spTgt spid="321595"/>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321596"/>
                                        </p:tgtEl>
                                        <p:attrNameLst>
                                          <p:attrName>style.visibility</p:attrName>
                                        </p:attrNameLst>
                                      </p:cBhvr>
                                      <p:to>
                                        <p:strVal val="visible"/>
                                      </p:to>
                                    </p:set>
                                    <p:animEffect transition="in" filter="box(in)">
                                      <p:cBhvr>
                                        <p:cTn id="62" dur="500"/>
                                        <p:tgtEl>
                                          <p:spTgt spid="321596"/>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box(in)">
                                      <p:cBhvr>
                                        <p:cTn id="67" dur="5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321561">
                                            <p:txEl>
                                              <p:pRg st="5" end="5"/>
                                            </p:txEl>
                                          </p:spTgt>
                                        </p:tgtEl>
                                        <p:attrNameLst>
                                          <p:attrName>style.visibility</p:attrName>
                                        </p:attrNameLst>
                                      </p:cBhvr>
                                      <p:to>
                                        <p:strVal val="visible"/>
                                      </p:to>
                                    </p:set>
                                    <p:animEffect transition="in" filter="box(in)">
                                      <p:cBhvr>
                                        <p:cTn id="72" dur="500"/>
                                        <p:tgtEl>
                                          <p:spTgt spid="321561">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box(in)">
                                      <p:cBhvr>
                                        <p:cTn id="77" dur="50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nodeType="clickEffect">
                                  <p:stCondLst>
                                    <p:cond delay="0"/>
                                  </p:stCondLst>
                                  <p:childTnLst>
                                    <p:set>
                                      <p:cBhvr>
                                        <p:cTn id="81" dur="1" fill="hold">
                                          <p:stCondLst>
                                            <p:cond delay="0"/>
                                          </p:stCondLst>
                                        </p:cTn>
                                        <p:tgtEl>
                                          <p:spTgt spid="321561">
                                            <p:txEl>
                                              <p:pRg st="6" end="6"/>
                                            </p:txEl>
                                          </p:spTgt>
                                        </p:tgtEl>
                                        <p:attrNameLst>
                                          <p:attrName>style.visibility</p:attrName>
                                        </p:attrNameLst>
                                      </p:cBhvr>
                                      <p:to>
                                        <p:strVal val="visible"/>
                                      </p:to>
                                    </p:set>
                                    <p:animEffect transition="in" filter="box(in)">
                                      <p:cBhvr>
                                        <p:cTn id="82" dur="500"/>
                                        <p:tgtEl>
                                          <p:spTgt spid="321561">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nodeType="clickEffect">
                                  <p:stCondLst>
                                    <p:cond delay="0"/>
                                  </p:stCondLst>
                                  <p:childTnLst>
                                    <p:set>
                                      <p:cBhvr>
                                        <p:cTn id="86" dur="1" fill="hold">
                                          <p:stCondLst>
                                            <p:cond delay="0"/>
                                          </p:stCondLst>
                                        </p:cTn>
                                        <p:tgtEl>
                                          <p:spTgt spid="321597">
                                            <p:txEl>
                                              <p:pRg st="0" end="0"/>
                                            </p:txEl>
                                          </p:spTgt>
                                        </p:tgtEl>
                                        <p:attrNameLst>
                                          <p:attrName>style.visibility</p:attrName>
                                        </p:attrNameLst>
                                      </p:cBhvr>
                                      <p:to>
                                        <p:strVal val="visible"/>
                                      </p:to>
                                    </p:set>
                                    <p:animEffect transition="in" filter="box(in)">
                                      <p:cBhvr>
                                        <p:cTn id="87" dur="500"/>
                                        <p:tgtEl>
                                          <p:spTgt spid="321597">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box(in)">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box(in)">
                                      <p:cBhvr>
                                        <p:cTn id="97" dur="500"/>
                                        <p:tgtEl>
                                          <p:spTgt spid="37"/>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16" fill="hold" grpId="0" nodeType="click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box(in)">
                                      <p:cBhvr>
                                        <p:cTn id="10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75" grpId="0" animBg="1"/>
      <p:bldP spid="321576" grpId="0" animBg="1"/>
      <p:bldP spid="321577" grpId="0"/>
      <p:bldP spid="321578" grpId="0" animBg="1"/>
      <p:bldP spid="321579" grpId="0" animBg="1"/>
      <p:bldP spid="321580" grpId="0" animBg="1"/>
      <p:bldP spid="321581" grpId="0"/>
      <p:bldP spid="321582" grpId="0" animBg="1"/>
      <p:bldP spid="321583" grpId="0" animBg="1"/>
      <p:bldP spid="321585" grpId="0"/>
      <p:bldP spid="321595" grpId="0"/>
      <p:bldP spid="321596" grpId="0"/>
      <p:bldP spid="321598" grpId="0"/>
      <p:bldP spid="5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Text Box 3"/>
          <p:cNvSpPr txBox="1">
            <a:spLocks noChangeArrowheads="1"/>
          </p:cNvSpPr>
          <p:nvPr/>
        </p:nvSpPr>
        <p:spPr bwMode="auto">
          <a:xfrm>
            <a:off x="179388" y="1628775"/>
            <a:ext cx="8713787" cy="42910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solidFill>
                  <a:schemeClr val="tx2"/>
                </a:solidFill>
              </a:rPr>
              <a:t> $ ls –il</a:t>
            </a:r>
            <a:endParaRPr lang="en-US" altLang="zh-CN">
              <a:solidFill>
                <a:schemeClr val="tx2"/>
              </a:solidFill>
            </a:endParaRPr>
          </a:p>
          <a:p>
            <a:pPr>
              <a:defRPr/>
            </a:pPr>
            <a:r>
              <a:rPr lang="en-US" altLang="zh-CN"/>
              <a:t> 13058  -rwxrwx - - -   1     zwh  zwh  48  9</a:t>
            </a:r>
            <a:r>
              <a:rPr lang="zh-CN" altLang="en-US"/>
              <a:t>月 </a:t>
            </a:r>
            <a:r>
              <a:rPr lang="en-US" altLang="zh-CN"/>
              <a:t>5 16:38    file1</a:t>
            </a:r>
            <a:endParaRPr lang="en-US" altLang="zh-CN"/>
          </a:p>
          <a:p>
            <a:pPr>
              <a:defRPr/>
            </a:pPr>
            <a:r>
              <a:rPr lang="en-US" altLang="zh-CN"/>
              <a:t> 13059  -rwx rwx- - -   </a:t>
            </a:r>
            <a:r>
              <a:rPr lang="en-US" altLang="zh-CN">
                <a:solidFill>
                  <a:srgbClr val="990099"/>
                </a:solidFill>
              </a:rPr>
              <a:t>1</a:t>
            </a:r>
            <a:r>
              <a:rPr lang="en-US" altLang="zh-CN"/>
              <a:t>     zwh  zwh  57  9</a:t>
            </a:r>
            <a:r>
              <a:rPr lang="zh-CN" altLang="en-US"/>
              <a:t>月 </a:t>
            </a:r>
            <a:r>
              <a:rPr lang="en-US" altLang="zh-CN"/>
              <a:t>5 16:40    file2</a:t>
            </a:r>
            <a:endParaRPr lang="en-US" altLang="zh-CN"/>
          </a:p>
          <a:p>
            <a:pPr>
              <a:defRPr/>
            </a:pPr>
            <a:r>
              <a:rPr lang="en-US" altLang="zh-CN">
                <a:solidFill>
                  <a:schemeClr val="tx2"/>
                </a:solidFill>
              </a:rPr>
              <a:t> $ ln file2 file2hard </a:t>
            </a:r>
            <a:endParaRPr lang="en-US" altLang="zh-CN">
              <a:solidFill>
                <a:schemeClr val="tx2"/>
              </a:solidFill>
            </a:endParaRPr>
          </a:p>
          <a:p>
            <a:pPr>
              <a:defRPr/>
            </a:pPr>
            <a:r>
              <a:rPr lang="en-US" altLang="zh-CN">
                <a:solidFill>
                  <a:schemeClr val="tx2"/>
                </a:solidFill>
              </a:rPr>
              <a:t> $ ls –il </a:t>
            </a:r>
            <a:endParaRPr lang="en-US" altLang="zh-CN">
              <a:solidFill>
                <a:schemeClr val="tx2"/>
              </a:solidFill>
            </a:endParaRPr>
          </a:p>
          <a:p>
            <a:pPr>
              <a:defRPr/>
            </a:pPr>
            <a:r>
              <a:rPr lang="en-US" altLang="zh-CN"/>
              <a:t> 13058  -rwxrwx - - -   1   zwh  zwh  48  9</a:t>
            </a:r>
            <a:r>
              <a:rPr lang="zh-CN" altLang="en-US"/>
              <a:t>月 </a:t>
            </a:r>
            <a:r>
              <a:rPr lang="en-US" altLang="zh-CN"/>
              <a:t>5 16:38    file1</a:t>
            </a:r>
            <a:endParaRPr lang="en-US" altLang="zh-CN"/>
          </a:p>
          <a:p>
            <a:pPr>
              <a:defRPr/>
            </a:pPr>
            <a:r>
              <a:rPr lang="en-US" altLang="zh-CN"/>
              <a:t> </a:t>
            </a:r>
            <a:r>
              <a:rPr lang="en-US" altLang="zh-CN">
                <a:solidFill>
                  <a:srgbClr val="990099"/>
                </a:solidFill>
              </a:rPr>
              <a:t>13059</a:t>
            </a:r>
            <a:r>
              <a:rPr lang="en-US" altLang="zh-CN"/>
              <a:t>  -rwxrwx - - -   </a:t>
            </a:r>
            <a:r>
              <a:rPr lang="en-US" altLang="zh-CN">
                <a:solidFill>
                  <a:srgbClr val="990099"/>
                </a:solidFill>
              </a:rPr>
              <a:t>2</a:t>
            </a:r>
            <a:r>
              <a:rPr lang="en-US" altLang="zh-CN"/>
              <a:t>   zwh  zwh  57  9</a:t>
            </a:r>
            <a:r>
              <a:rPr lang="zh-CN" altLang="en-US"/>
              <a:t>月 </a:t>
            </a:r>
            <a:r>
              <a:rPr lang="en-US" altLang="zh-CN"/>
              <a:t>5 16:40    file2</a:t>
            </a:r>
            <a:endParaRPr lang="en-US" altLang="zh-CN" b="0"/>
          </a:p>
          <a:p>
            <a:pPr>
              <a:defRPr/>
            </a:pPr>
            <a:r>
              <a:rPr lang="en-US" altLang="zh-CN" b="0"/>
              <a:t> </a:t>
            </a:r>
            <a:r>
              <a:rPr lang="en-US" altLang="zh-CN">
                <a:solidFill>
                  <a:srgbClr val="990099"/>
                </a:solidFill>
              </a:rPr>
              <a:t>13059</a:t>
            </a:r>
            <a:r>
              <a:rPr lang="en-US" altLang="zh-CN"/>
              <a:t>  -rwxrwx - - -   </a:t>
            </a:r>
            <a:r>
              <a:rPr lang="en-US" altLang="zh-CN">
                <a:solidFill>
                  <a:srgbClr val="990099"/>
                </a:solidFill>
              </a:rPr>
              <a:t>2</a:t>
            </a:r>
            <a:r>
              <a:rPr lang="en-US" altLang="zh-CN"/>
              <a:t>   zwh  zwh  57 9</a:t>
            </a:r>
            <a:r>
              <a:rPr lang="zh-CN" altLang="en-US"/>
              <a:t>月 </a:t>
            </a:r>
            <a:r>
              <a:rPr lang="en-US" altLang="zh-CN"/>
              <a:t>5 16:40  file2hard</a:t>
            </a:r>
            <a:endParaRPr lang="en-US" altLang="zh-CN"/>
          </a:p>
        </p:txBody>
      </p:sp>
      <p:sp>
        <p:nvSpPr>
          <p:cNvPr id="4" name="Rectangle 37"/>
          <p:cNvSpPr>
            <a:spLocks noChangeArrowheads="1"/>
          </p:cNvSpPr>
          <p:nvPr/>
        </p:nvSpPr>
        <p:spPr bwMode="auto">
          <a:xfrm>
            <a:off x="1643042" y="214291"/>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
        <p:nvSpPr>
          <p:cNvPr id="5" name="矩形 4"/>
          <p:cNvSpPr/>
          <p:nvPr/>
        </p:nvSpPr>
        <p:spPr>
          <a:xfrm>
            <a:off x="214282" y="1000108"/>
            <a:ext cx="3818674" cy="535531"/>
          </a:xfrm>
          <a:prstGeom prst="rect">
            <a:avLst/>
          </a:prstGeom>
        </p:spPr>
        <p:txBody>
          <a:bodyPr wrap="none">
            <a:spAutoFit/>
          </a:bodyPr>
          <a:lstStyle/>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3.</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硬链接和符号</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链接</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的区别</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5635">
                                            <p:txEl>
                                              <p:pRg st="0" end="0"/>
                                            </p:txEl>
                                          </p:spTgt>
                                        </p:tgtEl>
                                        <p:attrNameLst>
                                          <p:attrName>style.visibility</p:attrName>
                                        </p:attrNameLst>
                                      </p:cBhvr>
                                      <p:to>
                                        <p:strVal val="visible"/>
                                      </p:to>
                                    </p:set>
                                    <p:animEffect transition="in" filter="box(in)">
                                      <p:cBhvr>
                                        <p:cTn id="7" dur="500"/>
                                        <p:tgtEl>
                                          <p:spTgt spid="325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25635">
                                            <p:txEl>
                                              <p:pRg st="1" end="1"/>
                                            </p:txEl>
                                          </p:spTgt>
                                        </p:tgtEl>
                                        <p:attrNameLst>
                                          <p:attrName>style.visibility</p:attrName>
                                        </p:attrNameLst>
                                      </p:cBhvr>
                                      <p:to>
                                        <p:strVal val="visible"/>
                                      </p:to>
                                    </p:set>
                                    <p:animEffect transition="in" filter="box(in)">
                                      <p:cBhvr>
                                        <p:cTn id="12" dur="500"/>
                                        <p:tgtEl>
                                          <p:spTgt spid="325635">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25635">
                                            <p:txEl>
                                              <p:pRg st="2" end="2"/>
                                            </p:txEl>
                                          </p:spTgt>
                                        </p:tgtEl>
                                        <p:attrNameLst>
                                          <p:attrName>style.visibility</p:attrName>
                                        </p:attrNameLst>
                                      </p:cBhvr>
                                      <p:to>
                                        <p:strVal val="visible"/>
                                      </p:to>
                                    </p:set>
                                    <p:animEffect transition="in" filter="box(in)">
                                      <p:cBhvr>
                                        <p:cTn id="15" dur="500"/>
                                        <p:tgtEl>
                                          <p:spTgt spid="32563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25635">
                                            <p:txEl>
                                              <p:pRg st="3" end="3"/>
                                            </p:txEl>
                                          </p:spTgt>
                                        </p:tgtEl>
                                        <p:attrNameLst>
                                          <p:attrName>style.visibility</p:attrName>
                                        </p:attrNameLst>
                                      </p:cBhvr>
                                      <p:to>
                                        <p:strVal val="visible"/>
                                      </p:to>
                                    </p:set>
                                    <p:animEffect transition="in" filter="box(in)">
                                      <p:cBhvr>
                                        <p:cTn id="20" dur="500"/>
                                        <p:tgtEl>
                                          <p:spTgt spid="32563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25635">
                                            <p:txEl>
                                              <p:pRg st="4" end="4"/>
                                            </p:txEl>
                                          </p:spTgt>
                                        </p:tgtEl>
                                        <p:attrNameLst>
                                          <p:attrName>style.visibility</p:attrName>
                                        </p:attrNameLst>
                                      </p:cBhvr>
                                      <p:to>
                                        <p:strVal val="visible"/>
                                      </p:to>
                                    </p:set>
                                    <p:animEffect transition="in" filter="box(in)">
                                      <p:cBhvr>
                                        <p:cTn id="25" dur="500"/>
                                        <p:tgtEl>
                                          <p:spTgt spid="32563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25635">
                                            <p:txEl>
                                              <p:pRg st="5" end="5"/>
                                            </p:txEl>
                                          </p:spTgt>
                                        </p:tgtEl>
                                        <p:attrNameLst>
                                          <p:attrName>style.visibility</p:attrName>
                                        </p:attrNameLst>
                                      </p:cBhvr>
                                      <p:to>
                                        <p:strVal val="visible"/>
                                      </p:to>
                                    </p:set>
                                    <p:animEffect transition="in" filter="box(in)">
                                      <p:cBhvr>
                                        <p:cTn id="30" dur="500"/>
                                        <p:tgtEl>
                                          <p:spTgt spid="325635">
                                            <p:txEl>
                                              <p:pRg st="5" end="5"/>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325635">
                                            <p:txEl>
                                              <p:pRg st="6" end="6"/>
                                            </p:txEl>
                                          </p:spTgt>
                                        </p:tgtEl>
                                        <p:attrNameLst>
                                          <p:attrName>style.visibility</p:attrName>
                                        </p:attrNameLst>
                                      </p:cBhvr>
                                      <p:to>
                                        <p:strVal val="visible"/>
                                      </p:to>
                                    </p:set>
                                    <p:animEffect transition="in" filter="box(in)">
                                      <p:cBhvr>
                                        <p:cTn id="33" dur="500"/>
                                        <p:tgtEl>
                                          <p:spTgt spid="325635">
                                            <p:txEl>
                                              <p:pRg st="6" end="6"/>
                                            </p:txEl>
                                          </p:spTgt>
                                        </p:tgtEl>
                                      </p:cBhvr>
                                    </p:animEffect>
                                  </p:childTnLst>
                                </p:cTn>
                              </p:par>
                              <p:par>
                                <p:cTn id="34" presetID="4" presetClass="entr" presetSubtype="16" fill="hold" nodeType="withEffect">
                                  <p:stCondLst>
                                    <p:cond delay="0"/>
                                  </p:stCondLst>
                                  <p:childTnLst>
                                    <p:set>
                                      <p:cBhvr>
                                        <p:cTn id="35" dur="1" fill="hold">
                                          <p:stCondLst>
                                            <p:cond delay="0"/>
                                          </p:stCondLst>
                                        </p:cTn>
                                        <p:tgtEl>
                                          <p:spTgt spid="325635">
                                            <p:txEl>
                                              <p:pRg st="7" end="7"/>
                                            </p:txEl>
                                          </p:spTgt>
                                        </p:tgtEl>
                                        <p:attrNameLst>
                                          <p:attrName>style.visibility</p:attrName>
                                        </p:attrNameLst>
                                      </p:cBhvr>
                                      <p:to>
                                        <p:strVal val="visible"/>
                                      </p:to>
                                    </p:set>
                                    <p:animEffect transition="in" filter="box(in)">
                                      <p:cBhvr>
                                        <p:cTn id="36" dur="500"/>
                                        <p:tgtEl>
                                          <p:spTgt spid="3256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428596" y="1500174"/>
            <a:ext cx="7023724" cy="4672048"/>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6.2.1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文件的逻辑结构</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、什么是逻辑结构</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、设计逻辑结构要考虑的因素</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3</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、文件逻辑结构的分类</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4</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、有结构文件的分类</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）顺序文件概念</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）索引文件概念</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3</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）索引顺序文件概念</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4</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）直接文件和散列文件概念</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1928794" y="357166"/>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6" name="Rectangle 5"/>
          <p:cNvSpPr>
            <a:spLocks noChangeArrowheads="1"/>
          </p:cNvSpPr>
          <p:nvPr/>
        </p:nvSpPr>
        <p:spPr bwMode="auto">
          <a:xfrm>
            <a:off x="285721" y="2071678"/>
            <a:ext cx="8286808" cy="1500198"/>
          </a:xfrm>
          <a:prstGeom prst="rect">
            <a:avLst/>
          </a:prstGeom>
          <a:noFill/>
          <a:ln w="9525">
            <a:noFill/>
            <a:miter lim="800000"/>
          </a:ln>
        </p:spPr>
        <p:txBody>
          <a:bodyPr/>
          <a:lstStyle/>
          <a:p>
            <a:pPr marL="71755" indent="-342900"/>
            <a:r>
              <a:rPr lang="en-US" altLang="zh-CN" sz="2400" dirty="0" smtClean="0">
                <a:ea typeface="仿宋" panose="02010609060101010101" charset="-122"/>
              </a:rPr>
              <a:t> </a:t>
            </a:r>
            <a:endParaRPr lang="zh-CN" altLang="en-US" sz="2400" dirty="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9" name="Text Box 3"/>
          <p:cNvSpPr txBox="1">
            <a:spLocks noChangeArrowheads="1"/>
          </p:cNvSpPr>
          <p:nvPr/>
        </p:nvSpPr>
        <p:spPr bwMode="auto">
          <a:xfrm>
            <a:off x="287338" y="2000240"/>
            <a:ext cx="8856662" cy="3724096"/>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a:defRPr/>
            </a:pPr>
            <a:r>
              <a:rPr lang="en-US" altLang="zh-CN" dirty="0">
                <a:solidFill>
                  <a:schemeClr val="tx2"/>
                </a:solidFill>
              </a:rPr>
              <a:t>$ </a:t>
            </a:r>
            <a:r>
              <a:rPr lang="en-US" altLang="zh-CN" dirty="0" err="1">
                <a:solidFill>
                  <a:schemeClr val="tx2"/>
                </a:solidFill>
              </a:rPr>
              <a:t>ls</a:t>
            </a:r>
            <a:r>
              <a:rPr lang="en-US" altLang="zh-CN" dirty="0">
                <a:solidFill>
                  <a:schemeClr val="tx2"/>
                </a:solidFill>
              </a:rPr>
              <a:t> –</a:t>
            </a:r>
            <a:r>
              <a:rPr lang="en-US" altLang="zh-CN" dirty="0" err="1">
                <a:solidFill>
                  <a:schemeClr val="tx2"/>
                </a:solidFill>
              </a:rPr>
              <a:t>il</a:t>
            </a:r>
            <a:r>
              <a:rPr lang="en-US" altLang="zh-CN" dirty="0">
                <a:solidFill>
                  <a:schemeClr val="tx2"/>
                </a:solidFill>
              </a:rPr>
              <a:t> </a:t>
            </a:r>
            <a:endParaRPr lang="en-US" altLang="zh-CN" dirty="0">
              <a:solidFill>
                <a:schemeClr val="tx2"/>
              </a:solidFill>
            </a:endParaRPr>
          </a:p>
          <a:p>
            <a:pPr>
              <a:defRPr/>
            </a:pPr>
            <a:r>
              <a:rPr lang="en-US" altLang="zh-CN" dirty="0"/>
              <a:t> 13058  -</a:t>
            </a:r>
            <a:r>
              <a:rPr lang="en-US" altLang="zh-CN" dirty="0" err="1"/>
              <a:t>rwxrwx</a:t>
            </a:r>
            <a:r>
              <a:rPr lang="en-US" altLang="zh-CN" dirty="0"/>
              <a:t> - - -   1   </a:t>
            </a:r>
            <a:r>
              <a:rPr lang="en-US" altLang="zh-CN" dirty="0" err="1"/>
              <a:t>zwh</a:t>
            </a:r>
            <a:r>
              <a:rPr lang="en-US" altLang="zh-CN" dirty="0"/>
              <a:t>  </a:t>
            </a:r>
            <a:r>
              <a:rPr lang="en-US" altLang="zh-CN" dirty="0" err="1"/>
              <a:t>zwh</a:t>
            </a:r>
            <a:r>
              <a:rPr lang="en-US" altLang="zh-CN" dirty="0"/>
              <a:t>  48  9</a:t>
            </a:r>
            <a:r>
              <a:rPr lang="zh-CN" altLang="en-US" dirty="0"/>
              <a:t>月 </a:t>
            </a:r>
            <a:r>
              <a:rPr lang="en-US" altLang="zh-CN" dirty="0"/>
              <a:t>5 16:38    file1</a:t>
            </a:r>
            <a:endParaRPr lang="en-US" altLang="zh-CN" dirty="0"/>
          </a:p>
          <a:p>
            <a:pPr>
              <a:defRPr/>
            </a:pPr>
            <a:r>
              <a:rPr lang="en-US" altLang="zh-CN"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a:t>
            </a:r>
            <a:endParaRPr lang="en-US" altLang="zh-CN" b="0" dirty="0"/>
          </a:p>
          <a:p>
            <a:pPr>
              <a:defRPr/>
            </a:pPr>
            <a:r>
              <a:rPr lang="en-US" altLang="zh-CN" b="0"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file2hard</a:t>
            </a:r>
            <a:endParaRPr lang="en-US" altLang="zh-CN" dirty="0"/>
          </a:p>
          <a:p>
            <a:pPr>
              <a:defRPr/>
            </a:pPr>
            <a:r>
              <a:rPr lang="en-US" altLang="zh-CN" b="0" dirty="0"/>
              <a:t> </a:t>
            </a:r>
            <a:r>
              <a:rPr lang="en-US" altLang="zh-CN" dirty="0">
                <a:solidFill>
                  <a:schemeClr val="tx2"/>
                </a:solidFill>
              </a:rPr>
              <a:t>$</a:t>
            </a:r>
            <a:r>
              <a:rPr lang="en-US" altLang="zh-CN" dirty="0" err="1">
                <a:solidFill>
                  <a:schemeClr val="tx2"/>
                </a:solidFill>
              </a:rPr>
              <a:t>ln</a:t>
            </a:r>
            <a:r>
              <a:rPr lang="en-US" altLang="zh-CN" dirty="0">
                <a:solidFill>
                  <a:schemeClr val="tx2"/>
                </a:solidFill>
              </a:rPr>
              <a:t> –s file1 file1soft</a:t>
            </a:r>
            <a:endParaRPr lang="en-US" altLang="zh-CN" dirty="0">
              <a:solidFill>
                <a:schemeClr val="tx2"/>
              </a:solidFill>
            </a:endParaRPr>
          </a:p>
          <a:p>
            <a:pPr>
              <a:defRPr/>
            </a:pPr>
            <a:r>
              <a:rPr lang="en-US" altLang="zh-CN" dirty="0">
                <a:solidFill>
                  <a:schemeClr val="tx2"/>
                </a:solidFill>
              </a:rPr>
              <a:t> $</a:t>
            </a:r>
            <a:r>
              <a:rPr lang="en-US" altLang="zh-CN" dirty="0" err="1">
                <a:solidFill>
                  <a:schemeClr val="tx2"/>
                </a:solidFill>
              </a:rPr>
              <a:t>ls</a:t>
            </a:r>
            <a:r>
              <a:rPr lang="en-US" altLang="zh-CN" dirty="0">
                <a:solidFill>
                  <a:schemeClr val="tx2"/>
                </a:solidFill>
              </a:rPr>
              <a:t> –</a:t>
            </a:r>
            <a:r>
              <a:rPr lang="en-US" altLang="zh-CN" dirty="0" err="1">
                <a:solidFill>
                  <a:schemeClr val="tx2"/>
                </a:solidFill>
              </a:rPr>
              <a:t>il</a:t>
            </a:r>
            <a:endParaRPr lang="en-US" altLang="zh-CN" dirty="0">
              <a:solidFill>
                <a:schemeClr val="tx2"/>
              </a:solidFill>
            </a:endParaRPr>
          </a:p>
          <a:p>
            <a:pPr>
              <a:defRPr/>
            </a:pPr>
            <a:r>
              <a:rPr lang="en-US" altLang="zh-CN" b="0" dirty="0"/>
              <a:t> </a:t>
            </a:r>
            <a:r>
              <a:rPr lang="en-US" altLang="zh-CN" dirty="0"/>
              <a:t>13058  -</a:t>
            </a:r>
            <a:r>
              <a:rPr lang="en-US" altLang="zh-CN" dirty="0" err="1"/>
              <a:t>rwxrwx</a:t>
            </a:r>
            <a:r>
              <a:rPr lang="en-US" altLang="zh-CN" dirty="0"/>
              <a:t> - - -   1   </a:t>
            </a:r>
            <a:r>
              <a:rPr lang="en-US" altLang="zh-CN" dirty="0" err="1"/>
              <a:t>zwh</a:t>
            </a:r>
            <a:r>
              <a:rPr lang="en-US" altLang="zh-CN" dirty="0"/>
              <a:t>  </a:t>
            </a:r>
            <a:r>
              <a:rPr lang="en-US" altLang="zh-CN" dirty="0" err="1"/>
              <a:t>zwh</a:t>
            </a:r>
            <a:r>
              <a:rPr lang="en-US" altLang="zh-CN" dirty="0"/>
              <a:t>  48  9</a:t>
            </a:r>
            <a:r>
              <a:rPr lang="zh-CN" altLang="en-US" dirty="0"/>
              <a:t>月 </a:t>
            </a:r>
            <a:r>
              <a:rPr lang="en-US" altLang="zh-CN" dirty="0"/>
              <a:t>5 16:38    file1</a:t>
            </a:r>
            <a:endParaRPr lang="en-US" altLang="zh-CN" dirty="0"/>
          </a:p>
          <a:p>
            <a:pPr>
              <a:defRPr/>
            </a:pPr>
            <a:r>
              <a:rPr lang="en-US" altLang="zh-CN"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a:t>
            </a:r>
            <a:endParaRPr lang="en-US" altLang="zh-CN" b="0" dirty="0"/>
          </a:p>
          <a:p>
            <a:pPr>
              <a:defRPr/>
            </a:pPr>
            <a:r>
              <a:rPr lang="en-US" altLang="zh-CN" b="0"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file2hard</a:t>
            </a:r>
            <a:endParaRPr lang="en-US" altLang="zh-CN" dirty="0"/>
          </a:p>
          <a:p>
            <a:pPr>
              <a:defRPr/>
            </a:pPr>
            <a:r>
              <a:rPr lang="en-US" altLang="zh-CN" dirty="0"/>
              <a:t> </a:t>
            </a:r>
            <a:r>
              <a:rPr lang="en-US" altLang="zh-CN" dirty="0">
                <a:solidFill>
                  <a:srgbClr val="3333FF"/>
                </a:solidFill>
              </a:rPr>
              <a:t>13061</a:t>
            </a:r>
            <a:r>
              <a:rPr lang="en-US" altLang="zh-CN" dirty="0"/>
              <a:t> </a:t>
            </a:r>
            <a:r>
              <a:rPr lang="en-US" altLang="zh-CN" dirty="0" err="1">
                <a:solidFill>
                  <a:srgbClr val="3333FF"/>
                </a:solidFill>
              </a:rPr>
              <a:t>l</a:t>
            </a:r>
            <a:r>
              <a:rPr lang="en-US" altLang="zh-CN" dirty="0" err="1"/>
              <a:t>rwxrwxrwx</a:t>
            </a:r>
            <a:r>
              <a:rPr lang="en-US" altLang="zh-CN" dirty="0"/>
              <a:t> </a:t>
            </a:r>
            <a:r>
              <a:rPr lang="en-US" altLang="zh-CN" dirty="0">
                <a:solidFill>
                  <a:srgbClr val="3333FF"/>
                </a:solidFill>
              </a:rPr>
              <a:t>1</a:t>
            </a:r>
            <a:r>
              <a:rPr lang="en-US" altLang="zh-CN" dirty="0"/>
              <a:t> </a:t>
            </a:r>
            <a:r>
              <a:rPr lang="en-US" altLang="zh-CN" dirty="0" err="1"/>
              <a:t>zwh</a:t>
            </a:r>
            <a:r>
              <a:rPr lang="en-US" altLang="zh-CN" dirty="0"/>
              <a:t>  </a:t>
            </a:r>
            <a:r>
              <a:rPr lang="en-US" altLang="zh-CN" dirty="0" err="1"/>
              <a:t>zwh</a:t>
            </a:r>
            <a:r>
              <a:rPr lang="en-US" altLang="zh-CN" dirty="0"/>
              <a:t> </a:t>
            </a:r>
            <a:r>
              <a:rPr lang="en-US" altLang="zh-CN" dirty="0">
                <a:solidFill>
                  <a:srgbClr val="3333FF"/>
                </a:solidFill>
              </a:rPr>
              <a:t>5</a:t>
            </a:r>
            <a:r>
              <a:rPr lang="en-US" altLang="zh-CN" dirty="0"/>
              <a:t>  9</a:t>
            </a:r>
            <a:r>
              <a:rPr lang="zh-CN" altLang="en-US" dirty="0"/>
              <a:t>月 </a:t>
            </a:r>
            <a:r>
              <a:rPr lang="en-US" altLang="zh-CN" dirty="0"/>
              <a:t>5 16:58  </a:t>
            </a:r>
            <a:r>
              <a:rPr lang="en-US" altLang="zh-CN" dirty="0">
                <a:solidFill>
                  <a:srgbClr val="3333FF"/>
                </a:solidFill>
              </a:rPr>
              <a:t>file1soft-&gt;file1</a:t>
            </a:r>
            <a:endParaRPr lang="en-US" altLang="zh-CN" dirty="0">
              <a:solidFill>
                <a:srgbClr val="3333FF"/>
              </a:solidFill>
            </a:endParaRPr>
          </a:p>
        </p:txBody>
      </p:sp>
      <p:sp>
        <p:nvSpPr>
          <p:cNvPr id="4" name="Rectangle 37"/>
          <p:cNvSpPr>
            <a:spLocks noChangeArrowheads="1"/>
          </p:cNvSpPr>
          <p:nvPr/>
        </p:nvSpPr>
        <p:spPr bwMode="auto">
          <a:xfrm>
            <a:off x="1571604" y="428604"/>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
        <p:nvSpPr>
          <p:cNvPr id="5" name="矩形 4"/>
          <p:cNvSpPr/>
          <p:nvPr/>
        </p:nvSpPr>
        <p:spPr>
          <a:xfrm>
            <a:off x="285720" y="1214422"/>
            <a:ext cx="3818674" cy="535531"/>
          </a:xfrm>
          <a:prstGeom prst="rect">
            <a:avLst/>
          </a:prstGeom>
        </p:spPr>
        <p:txBody>
          <a:bodyPr wrap="none">
            <a:spAutoFit/>
          </a:bodyPr>
          <a:lstStyle/>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3.</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硬链接和符号</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链接</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的区别</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6659">
                                            <p:txEl>
                                              <p:pRg st="4" end="4"/>
                                            </p:txEl>
                                          </p:spTgt>
                                        </p:tgtEl>
                                        <p:attrNameLst>
                                          <p:attrName>style.visibility</p:attrName>
                                        </p:attrNameLst>
                                      </p:cBhvr>
                                      <p:to>
                                        <p:strVal val="visible"/>
                                      </p:to>
                                    </p:set>
                                    <p:animEffect transition="in" filter="box(in)">
                                      <p:cBhvr>
                                        <p:cTn id="7" dur="500"/>
                                        <p:tgtEl>
                                          <p:spTgt spid="32665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26659">
                                            <p:txEl>
                                              <p:pRg st="5" end="5"/>
                                            </p:txEl>
                                          </p:spTgt>
                                        </p:tgtEl>
                                        <p:attrNameLst>
                                          <p:attrName>style.visibility</p:attrName>
                                        </p:attrNameLst>
                                      </p:cBhvr>
                                      <p:to>
                                        <p:strVal val="visible"/>
                                      </p:to>
                                    </p:set>
                                    <p:animEffect transition="in" filter="box(in)">
                                      <p:cBhvr>
                                        <p:cTn id="12" dur="500"/>
                                        <p:tgtEl>
                                          <p:spTgt spid="32665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26659">
                                            <p:txEl>
                                              <p:pRg st="6" end="6"/>
                                            </p:txEl>
                                          </p:spTgt>
                                        </p:tgtEl>
                                        <p:attrNameLst>
                                          <p:attrName>style.visibility</p:attrName>
                                        </p:attrNameLst>
                                      </p:cBhvr>
                                      <p:to>
                                        <p:strVal val="visible"/>
                                      </p:to>
                                    </p:set>
                                    <p:animEffect transition="in" filter="box(in)">
                                      <p:cBhvr>
                                        <p:cTn id="17" dur="500"/>
                                        <p:tgtEl>
                                          <p:spTgt spid="326659">
                                            <p:txEl>
                                              <p:pRg st="6" end="6"/>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326659">
                                            <p:txEl>
                                              <p:pRg st="7" end="7"/>
                                            </p:txEl>
                                          </p:spTgt>
                                        </p:tgtEl>
                                        <p:attrNameLst>
                                          <p:attrName>style.visibility</p:attrName>
                                        </p:attrNameLst>
                                      </p:cBhvr>
                                      <p:to>
                                        <p:strVal val="visible"/>
                                      </p:to>
                                    </p:set>
                                    <p:animEffect transition="in" filter="box(in)">
                                      <p:cBhvr>
                                        <p:cTn id="20" dur="500"/>
                                        <p:tgtEl>
                                          <p:spTgt spid="326659">
                                            <p:txEl>
                                              <p:pRg st="7" end="7"/>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326659">
                                            <p:txEl>
                                              <p:pRg st="8" end="8"/>
                                            </p:txEl>
                                          </p:spTgt>
                                        </p:tgtEl>
                                        <p:attrNameLst>
                                          <p:attrName>style.visibility</p:attrName>
                                        </p:attrNameLst>
                                      </p:cBhvr>
                                      <p:to>
                                        <p:strVal val="visible"/>
                                      </p:to>
                                    </p:set>
                                    <p:animEffect transition="in" filter="box(in)">
                                      <p:cBhvr>
                                        <p:cTn id="23" dur="500"/>
                                        <p:tgtEl>
                                          <p:spTgt spid="326659">
                                            <p:txEl>
                                              <p:pRg st="8" end="8"/>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26659">
                                            <p:txEl>
                                              <p:pRg st="9" end="9"/>
                                            </p:txEl>
                                          </p:spTgt>
                                        </p:tgtEl>
                                        <p:attrNameLst>
                                          <p:attrName>style.visibility</p:attrName>
                                        </p:attrNameLst>
                                      </p:cBhvr>
                                      <p:to>
                                        <p:strVal val="visible"/>
                                      </p:to>
                                    </p:set>
                                    <p:animEffect transition="in" filter="box(in)">
                                      <p:cBhvr>
                                        <p:cTn id="26" dur="500"/>
                                        <p:tgtEl>
                                          <p:spTgt spid="3266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Text Box 3"/>
          <p:cNvSpPr txBox="1">
            <a:spLocks noChangeArrowheads="1"/>
          </p:cNvSpPr>
          <p:nvPr/>
        </p:nvSpPr>
        <p:spPr bwMode="auto">
          <a:xfrm>
            <a:off x="287338" y="1571612"/>
            <a:ext cx="8856662" cy="3736981"/>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a:defRPr/>
            </a:pPr>
            <a:r>
              <a:rPr lang="en-US" altLang="zh-CN" dirty="0">
                <a:solidFill>
                  <a:schemeClr val="tx2"/>
                </a:solidFill>
              </a:rPr>
              <a:t>$ </a:t>
            </a:r>
            <a:r>
              <a:rPr lang="en-US" altLang="zh-CN" dirty="0" err="1">
                <a:solidFill>
                  <a:schemeClr val="tx2"/>
                </a:solidFill>
              </a:rPr>
              <a:t>ls</a:t>
            </a:r>
            <a:r>
              <a:rPr lang="en-US" altLang="zh-CN" dirty="0">
                <a:solidFill>
                  <a:schemeClr val="tx2"/>
                </a:solidFill>
              </a:rPr>
              <a:t> –</a:t>
            </a:r>
            <a:r>
              <a:rPr lang="en-US" altLang="zh-CN" dirty="0" err="1">
                <a:solidFill>
                  <a:schemeClr val="tx2"/>
                </a:solidFill>
              </a:rPr>
              <a:t>il</a:t>
            </a:r>
            <a:endParaRPr lang="en-US" altLang="zh-CN" dirty="0">
              <a:solidFill>
                <a:schemeClr val="tx2"/>
              </a:solidFill>
            </a:endParaRPr>
          </a:p>
          <a:p>
            <a:pPr>
              <a:defRPr/>
            </a:pPr>
            <a:r>
              <a:rPr lang="en-US" altLang="zh-CN" b="0" dirty="0"/>
              <a:t> </a:t>
            </a:r>
            <a:r>
              <a:rPr lang="en-US" altLang="zh-CN" dirty="0"/>
              <a:t>13058  -</a:t>
            </a:r>
            <a:r>
              <a:rPr lang="en-US" altLang="zh-CN" dirty="0" err="1"/>
              <a:t>rwxrwx</a:t>
            </a:r>
            <a:r>
              <a:rPr lang="en-US" altLang="zh-CN" dirty="0"/>
              <a:t> - - -   1   </a:t>
            </a:r>
            <a:r>
              <a:rPr lang="en-US" altLang="zh-CN" dirty="0" err="1"/>
              <a:t>zwh</a:t>
            </a:r>
            <a:r>
              <a:rPr lang="en-US" altLang="zh-CN" dirty="0"/>
              <a:t>  </a:t>
            </a:r>
            <a:r>
              <a:rPr lang="en-US" altLang="zh-CN" dirty="0" err="1"/>
              <a:t>zwh</a:t>
            </a:r>
            <a:r>
              <a:rPr lang="en-US" altLang="zh-CN" dirty="0"/>
              <a:t>  48  9</a:t>
            </a:r>
            <a:r>
              <a:rPr lang="zh-CN" altLang="en-US" dirty="0"/>
              <a:t>月 </a:t>
            </a:r>
            <a:r>
              <a:rPr lang="en-US" altLang="zh-CN" dirty="0"/>
              <a:t>5 16:38    file1</a:t>
            </a:r>
            <a:endParaRPr lang="en-US" altLang="zh-CN" dirty="0"/>
          </a:p>
          <a:p>
            <a:pPr>
              <a:defRPr/>
            </a:pPr>
            <a:r>
              <a:rPr lang="en-US" altLang="zh-CN"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a:t>
            </a:r>
            <a:endParaRPr lang="en-US" altLang="zh-CN" b="0" dirty="0"/>
          </a:p>
          <a:p>
            <a:pPr>
              <a:defRPr/>
            </a:pPr>
            <a:r>
              <a:rPr lang="en-US" altLang="zh-CN" b="0"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file2hard</a:t>
            </a:r>
            <a:endParaRPr lang="en-US" altLang="zh-CN" dirty="0"/>
          </a:p>
          <a:p>
            <a:pPr>
              <a:defRPr/>
            </a:pPr>
            <a:r>
              <a:rPr lang="en-US" altLang="zh-CN" dirty="0"/>
              <a:t> </a:t>
            </a:r>
            <a:r>
              <a:rPr lang="en-US" altLang="zh-CN" dirty="0">
                <a:solidFill>
                  <a:srgbClr val="3333FF"/>
                </a:solidFill>
              </a:rPr>
              <a:t>13061</a:t>
            </a:r>
            <a:r>
              <a:rPr lang="en-US" altLang="zh-CN" dirty="0"/>
              <a:t> </a:t>
            </a:r>
            <a:r>
              <a:rPr lang="en-US" altLang="zh-CN" dirty="0" err="1">
                <a:solidFill>
                  <a:srgbClr val="3333FF"/>
                </a:solidFill>
              </a:rPr>
              <a:t>l</a:t>
            </a:r>
            <a:r>
              <a:rPr lang="en-US" altLang="zh-CN" dirty="0" err="1"/>
              <a:t>rwxrwxrwx</a:t>
            </a:r>
            <a:r>
              <a:rPr lang="en-US" altLang="zh-CN" dirty="0"/>
              <a:t> </a:t>
            </a:r>
            <a:r>
              <a:rPr lang="en-US" altLang="zh-CN" dirty="0">
                <a:solidFill>
                  <a:srgbClr val="3333FF"/>
                </a:solidFill>
              </a:rPr>
              <a:t>1</a:t>
            </a:r>
            <a:r>
              <a:rPr lang="en-US" altLang="zh-CN" dirty="0"/>
              <a:t> </a:t>
            </a:r>
            <a:r>
              <a:rPr lang="en-US" altLang="zh-CN" dirty="0" err="1"/>
              <a:t>zwh</a:t>
            </a:r>
            <a:r>
              <a:rPr lang="en-US" altLang="zh-CN" dirty="0"/>
              <a:t>  </a:t>
            </a:r>
            <a:r>
              <a:rPr lang="en-US" altLang="zh-CN" dirty="0" err="1"/>
              <a:t>zwh</a:t>
            </a:r>
            <a:r>
              <a:rPr lang="en-US" altLang="zh-CN" dirty="0"/>
              <a:t> </a:t>
            </a:r>
            <a:r>
              <a:rPr lang="en-US" altLang="zh-CN" dirty="0">
                <a:solidFill>
                  <a:srgbClr val="3333FF"/>
                </a:solidFill>
              </a:rPr>
              <a:t>5</a:t>
            </a:r>
            <a:r>
              <a:rPr lang="en-US" altLang="zh-CN" dirty="0"/>
              <a:t>  9</a:t>
            </a:r>
            <a:r>
              <a:rPr lang="zh-CN" altLang="en-US" dirty="0"/>
              <a:t>月 </a:t>
            </a:r>
            <a:r>
              <a:rPr lang="en-US" altLang="zh-CN" dirty="0"/>
              <a:t>5 16:58  </a:t>
            </a:r>
            <a:r>
              <a:rPr lang="en-US" altLang="zh-CN" dirty="0">
                <a:solidFill>
                  <a:srgbClr val="3333FF"/>
                </a:solidFill>
              </a:rPr>
              <a:t>file1soft-&gt;file1</a:t>
            </a:r>
            <a:endParaRPr lang="en-US" altLang="zh-CN" dirty="0">
              <a:solidFill>
                <a:srgbClr val="3333FF"/>
              </a:solidFill>
            </a:endParaRPr>
          </a:p>
          <a:p>
            <a:pPr>
              <a:defRPr/>
            </a:pPr>
            <a:r>
              <a:rPr lang="en-US" altLang="zh-CN" dirty="0"/>
              <a:t> </a:t>
            </a:r>
            <a:r>
              <a:rPr lang="en-US" altLang="zh-CN" dirty="0">
                <a:solidFill>
                  <a:schemeClr val="tx2"/>
                </a:solidFill>
              </a:rPr>
              <a:t>$ </a:t>
            </a:r>
            <a:r>
              <a:rPr lang="en-US" altLang="zh-CN" dirty="0" err="1">
                <a:solidFill>
                  <a:schemeClr val="tx2"/>
                </a:solidFill>
              </a:rPr>
              <a:t>rm</a:t>
            </a:r>
            <a:r>
              <a:rPr lang="en-US" altLang="zh-CN" dirty="0">
                <a:solidFill>
                  <a:schemeClr val="tx2"/>
                </a:solidFill>
              </a:rPr>
              <a:t> file2hard</a:t>
            </a:r>
            <a:endParaRPr lang="en-US" altLang="zh-CN" dirty="0">
              <a:solidFill>
                <a:schemeClr val="tx2"/>
              </a:solidFill>
            </a:endParaRPr>
          </a:p>
          <a:p>
            <a:pPr>
              <a:defRPr/>
            </a:pPr>
            <a:r>
              <a:rPr lang="en-US" altLang="zh-CN" dirty="0">
                <a:solidFill>
                  <a:schemeClr val="tx2"/>
                </a:solidFill>
              </a:rPr>
              <a:t> $ </a:t>
            </a:r>
            <a:r>
              <a:rPr lang="en-US" altLang="zh-CN" dirty="0" err="1">
                <a:solidFill>
                  <a:schemeClr val="tx2"/>
                </a:solidFill>
              </a:rPr>
              <a:t>ls</a:t>
            </a:r>
            <a:r>
              <a:rPr lang="en-US" altLang="zh-CN" dirty="0">
                <a:solidFill>
                  <a:schemeClr val="tx2"/>
                </a:solidFill>
              </a:rPr>
              <a:t> –</a:t>
            </a:r>
            <a:r>
              <a:rPr lang="en-US" altLang="zh-CN" dirty="0" err="1">
                <a:solidFill>
                  <a:schemeClr val="tx2"/>
                </a:solidFill>
              </a:rPr>
              <a:t>il</a:t>
            </a:r>
            <a:endParaRPr lang="en-US" altLang="zh-CN" dirty="0">
              <a:solidFill>
                <a:schemeClr val="tx2"/>
              </a:solidFill>
            </a:endParaRPr>
          </a:p>
          <a:p>
            <a:pPr>
              <a:defRPr/>
            </a:pPr>
            <a:r>
              <a:rPr lang="en-US" altLang="zh-CN" b="0" dirty="0"/>
              <a:t> </a:t>
            </a:r>
            <a:r>
              <a:rPr lang="en-US" altLang="zh-CN" dirty="0"/>
              <a:t>13058  -</a:t>
            </a:r>
            <a:r>
              <a:rPr lang="en-US" altLang="zh-CN" dirty="0" err="1"/>
              <a:t>rwxrwx</a:t>
            </a:r>
            <a:r>
              <a:rPr lang="en-US" altLang="zh-CN" dirty="0"/>
              <a:t> - - -   1   </a:t>
            </a:r>
            <a:r>
              <a:rPr lang="en-US" altLang="zh-CN" dirty="0" err="1"/>
              <a:t>zwh</a:t>
            </a:r>
            <a:r>
              <a:rPr lang="en-US" altLang="zh-CN" dirty="0"/>
              <a:t>  </a:t>
            </a:r>
            <a:r>
              <a:rPr lang="en-US" altLang="zh-CN" dirty="0" err="1"/>
              <a:t>zwh</a:t>
            </a:r>
            <a:r>
              <a:rPr lang="en-US" altLang="zh-CN" dirty="0"/>
              <a:t>  48  9</a:t>
            </a:r>
            <a:r>
              <a:rPr lang="zh-CN" altLang="en-US" dirty="0"/>
              <a:t>月 </a:t>
            </a:r>
            <a:r>
              <a:rPr lang="en-US" altLang="zh-CN" dirty="0"/>
              <a:t>5 16:38    file1</a:t>
            </a:r>
            <a:endParaRPr lang="en-US" altLang="zh-CN" dirty="0"/>
          </a:p>
          <a:p>
            <a:pPr>
              <a:defRPr/>
            </a:pPr>
            <a:r>
              <a:rPr lang="en-US" altLang="zh-CN"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chemeClr val="accent1"/>
                </a:solidFill>
              </a:rPr>
              <a:t>1 </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a:t>
            </a:r>
            <a:endParaRPr lang="en-US" altLang="zh-CN" b="0" dirty="0"/>
          </a:p>
          <a:p>
            <a:pPr>
              <a:defRPr/>
            </a:pPr>
            <a:r>
              <a:rPr lang="en-US" altLang="zh-CN" dirty="0">
                <a:solidFill>
                  <a:srgbClr val="3333FF"/>
                </a:solidFill>
              </a:rPr>
              <a:t> 13061</a:t>
            </a:r>
            <a:r>
              <a:rPr lang="en-US" altLang="zh-CN" dirty="0"/>
              <a:t> </a:t>
            </a:r>
            <a:r>
              <a:rPr lang="en-US" altLang="zh-CN" dirty="0" err="1">
                <a:solidFill>
                  <a:srgbClr val="3333FF"/>
                </a:solidFill>
              </a:rPr>
              <a:t>l</a:t>
            </a:r>
            <a:r>
              <a:rPr lang="en-US" altLang="zh-CN" dirty="0" err="1"/>
              <a:t>rwxrwxrwx</a:t>
            </a:r>
            <a:r>
              <a:rPr lang="en-US" altLang="zh-CN" dirty="0"/>
              <a:t> </a:t>
            </a:r>
            <a:r>
              <a:rPr lang="en-US" altLang="zh-CN" dirty="0">
                <a:solidFill>
                  <a:srgbClr val="3333FF"/>
                </a:solidFill>
              </a:rPr>
              <a:t>1</a:t>
            </a:r>
            <a:r>
              <a:rPr lang="en-US" altLang="zh-CN" dirty="0"/>
              <a:t> </a:t>
            </a:r>
            <a:r>
              <a:rPr lang="en-US" altLang="zh-CN" dirty="0" err="1"/>
              <a:t>zwh</a:t>
            </a:r>
            <a:r>
              <a:rPr lang="en-US" altLang="zh-CN" dirty="0"/>
              <a:t>  </a:t>
            </a:r>
            <a:r>
              <a:rPr lang="en-US" altLang="zh-CN" dirty="0" err="1"/>
              <a:t>zwh</a:t>
            </a:r>
            <a:r>
              <a:rPr lang="en-US" altLang="zh-CN" dirty="0"/>
              <a:t> </a:t>
            </a:r>
            <a:r>
              <a:rPr lang="en-US" altLang="zh-CN" dirty="0">
                <a:solidFill>
                  <a:srgbClr val="3333FF"/>
                </a:solidFill>
              </a:rPr>
              <a:t>5</a:t>
            </a:r>
            <a:r>
              <a:rPr lang="en-US" altLang="zh-CN" dirty="0"/>
              <a:t>  9</a:t>
            </a:r>
            <a:r>
              <a:rPr lang="zh-CN" altLang="en-US" dirty="0"/>
              <a:t>月 </a:t>
            </a:r>
            <a:r>
              <a:rPr lang="en-US" altLang="zh-CN" dirty="0"/>
              <a:t>5 16:58  </a:t>
            </a:r>
            <a:r>
              <a:rPr lang="en-US" altLang="zh-CN" dirty="0">
                <a:solidFill>
                  <a:srgbClr val="3333FF"/>
                </a:solidFill>
              </a:rPr>
              <a:t>file1soft-&gt;file1</a:t>
            </a:r>
            <a:endParaRPr lang="en-US" altLang="zh-CN" dirty="0">
              <a:solidFill>
                <a:srgbClr val="3333FF"/>
              </a:solidFill>
            </a:endParaRPr>
          </a:p>
        </p:txBody>
      </p:sp>
      <p:sp>
        <p:nvSpPr>
          <p:cNvPr id="4" name="Rectangle 37"/>
          <p:cNvSpPr>
            <a:spLocks noChangeArrowheads="1"/>
          </p:cNvSpPr>
          <p:nvPr/>
        </p:nvSpPr>
        <p:spPr bwMode="auto">
          <a:xfrm>
            <a:off x="1643042" y="285728"/>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
        <p:nvSpPr>
          <p:cNvPr id="5" name="矩形 4"/>
          <p:cNvSpPr/>
          <p:nvPr/>
        </p:nvSpPr>
        <p:spPr>
          <a:xfrm>
            <a:off x="285720" y="1071546"/>
            <a:ext cx="3818674" cy="535531"/>
          </a:xfrm>
          <a:prstGeom prst="rect">
            <a:avLst/>
          </a:prstGeom>
        </p:spPr>
        <p:txBody>
          <a:bodyPr wrap="none">
            <a:spAutoFit/>
          </a:bodyPr>
          <a:lstStyle/>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3.</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硬链接和符号</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链接</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的区别</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7683">
                                            <p:txEl>
                                              <p:pRg st="5" end="5"/>
                                            </p:txEl>
                                          </p:spTgt>
                                        </p:tgtEl>
                                        <p:attrNameLst>
                                          <p:attrName>style.visibility</p:attrName>
                                        </p:attrNameLst>
                                      </p:cBhvr>
                                      <p:to>
                                        <p:strVal val="visible"/>
                                      </p:to>
                                    </p:set>
                                    <p:animEffect transition="in" filter="box(in)">
                                      <p:cBhvr>
                                        <p:cTn id="7" dur="500"/>
                                        <p:tgtEl>
                                          <p:spTgt spid="32768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27683">
                                            <p:txEl>
                                              <p:pRg st="6" end="6"/>
                                            </p:txEl>
                                          </p:spTgt>
                                        </p:tgtEl>
                                        <p:attrNameLst>
                                          <p:attrName>style.visibility</p:attrName>
                                        </p:attrNameLst>
                                      </p:cBhvr>
                                      <p:to>
                                        <p:strVal val="visible"/>
                                      </p:to>
                                    </p:set>
                                    <p:animEffect transition="in" filter="box(in)">
                                      <p:cBhvr>
                                        <p:cTn id="12" dur="500"/>
                                        <p:tgtEl>
                                          <p:spTgt spid="32768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27683">
                                            <p:txEl>
                                              <p:pRg st="7" end="7"/>
                                            </p:txEl>
                                          </p:spTgt>
                                        </p:tgtEl>
                                        <p:attrNameLst>
                                          <p:attrName>style.visibility</p:attrName>
                                        </p:attrNameLst>
                                      </p:cBhvr>
                                      <p:to>
                                        <p:strVal val="visible"/>
                                      </p:to>
                                    </p:set>
                                    <p:animEffect transition="in" filter="box(in)">
                                      <p:cBhvr>
                                        <p:cTn id="17" dur="500"/>
                                        <p:tgtEl>
                                          <p:spTgt spid="327683">
                                            <p:txEl>
                                              <p:pRg st="7" end="7"/>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327683">
                                            <p:txEl>
                                              <p:pRg st="8" end="8"/>
                                            </p:txEl>
                                          </p:spTgt>
                                        </p:tgtEl>
                                        <p:attrNameLst>
                                          <p:attrName>style.visibility</p:attrName>
                                        </p:attrNameLst>
                                      </p:cBhvr>
                                      <p:to>
                                        <p:strVal val="visible"/>
                                      </p:to>
                                    </p:set>
                                    <p:animEffect transition="in" filter="box(in)">
                                      <p:cBhvr>
                                        <p:cTn id="20" dur="500"/>
                                        <p:tgtEl>
                                          <p:spTgt spid="327683">
                                            <p:txEl>
                                              <p:pRg st="8" end="8"/>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327683">
                                            <p:txEl>
                                              <p:pRg st="9" end="9"/>
                                            </p:txEl>
                                          </p:spTgt>
                                        </p:tgtEl>
                                        <p:attrNameLst>
                                          <p:attrName>style.visibility</p:attrName>
                                        </p:attrNameLst>
                                      </p:cBhvr>
                                      <p:to>
                                        <p:strVal val="visible"/>
                                      </p:to>
                                    </p:set>
                                    <p:animEffect transition="in" filter="box(in)">
                                      <p:cBhvr>
                                        <p:cTn id="23" dur="500"/>
                                        <p:tgtEl>
                                          <p:spTgt spid="3276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287338" y="1285860"/>
            <a:ext cx="8856662" cy="1508105"/>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a:defRPr/>
            </a:pPr>
            <a:r>
              <a:rPr lang="en-US" altLang="zh-CN" dirty="0"/>
              <a:t> 13058  -</a:t>
            </a:r>
            <a:r>
              <a:rPr lang="en-US" altLang="zh-CN" dirty="0" err="1"/>
              <a:t>rwxrwx</a:t>
            </a:r>
            <a:r>
              <a:rPr lang="en-US" altLang="zh-CN" dirty="0"/>
              <a:t> - - -   1   </a:t>
            </a:r>
            <a:r>
              <a:rPr lang="en-US" altLang="zh-CN" dirty="0" err="1"/>
              <a:t>zwh</a:t>
            </a:r>
            <a:r>
              <a:rPr lang="en-US" altLang="zh-CN" dirty="0"/>
              <a:t>  </a:t>
            </a:r>
            <a:r>
              <a:rPr lang="en-US" altLang="zh-CN" dirty="0" err="1"/>
              <a:t>zwh</a:t>
            </a:r>
            <a:r>
              <a:rPr lang="en-US" altLang="zh-CN" dirty="0"/>
              <a:t>  48  9</a:t>
            </a:r>
            <a:r>
              <a:rPr lang="zh-CN" altLang="en-US" dirty="0"/>
              <a:t>月 </a:t>
            </a:r>
            <a:r>
              <a:rPr lang="en-US" altLang="zh-CN" dirty="0"/>
              <a:t>5 16:38    file1 </a:t>
            </a:r>
            <a:endParaRPr lang="en-US" altLang="zh-CN" dirty="0"/>
          </a:p>
          <a:p>
            <a:pPr>
              <a:defRPr/>
            </a:pPr>
            <a:r>
              <a:rPr lang="en-US" altLang="zh-CN"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a:t>
            </a:r>
            <a:endParaRPr lang="en-US" altLang="zh-CN" b="0" dirty="0"/>
          </a:p>
          <a:p>
            <a:pPr>
              <a:defRPr/>
            </a:pPr>
            <a:r>
              <a:rPr lang="en-US" altLang="zh-CN" b="0"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file2hard</a:t>
            </a:r>
            <a:endParaRPr lang="en-US" altLang="zh-CN" dirty="0"/>
          </a:p>
          <a:p>
            <a:pPr>
              <a:defRPr/>
            </a:pPr>
            <a:r>
              <a:rPr lang="en-US" altLang="zh-CN" dirty="0"/>
              <a:t> </a:t>
            </a:r>
            <a:r>
              <a:rPr lang="en-US" altLang="zh-CN" dirty="0">
                <a:solidFill>
                  <a:srgbClr val="3333FF"/>
                </a:solidFill>
              </a:rPr>
              <a:t>13061</a:t>
            </a:r>
            <a:r>
              <a:rPr lang="en-US" altLang="zh-CN" dirty="0"/>
              <a:t> </a:t>
            </a:r>
            <a:r>
              <a:rPr lang="en-US" altLang="zh-CN" dirty="0" err="1">
                <a:solidFill>
                  <a:srgbClr val="3333FF"/>
                </a:solidFill>
              </a:rPr>
              <a:t>l</a:t>
            </a:r>
            <a:r>
              <a:rPr lang="en-US" altLang="zh-CN" dirty="0" err="1"/>
              <a:t>rwxrwxrwx</a:t>
            </a:r>
            <a:r>
              <a:rPr lang="en-US" altLang="zh-CN" dirty="0"/>
              <a:t> </a:t>
            </a:r>
            <a:r>
              <a:rPr lang="en-US" altLang="zh-CN" dirty="0">
                <a:solidFill>
                  <a:srgbClr val="3333FF"/>
                </a:solidFill>
              </a:rPr>
              <a:t>1</a:t>
            </a:r>
            <a:r>
              <a:rPr lang="en-US" altLang="zh-CN" dirty="0"/>
              <a:t> </a:t>
            </a:r>
            <a:r>
              <a:rPr lang="en-US" altLang="zh-CN" dirty="0" err="1"/>
              <a:t>zwh</a:t>
            </a:r>
            <a:r>
              <a:rPr lang="en-US" altLang="zh-CN" dirty="0"/>
              <a:t>  </a:t>
            </a:r>
            <a:r>
              <a:rPr lang="en-US" altLang="zh-CN" dirty="0" err="1"/>
              <a:t>zwh</a:t>
            </a:r>
            <a:r>
              <a:rPr lang="en-US" altLang="zh-CN" dirty="0"/>
              <a:t> </a:t>
            </a:r>
            <a:r>
              <a:rPr lang="en-US" altLang="zh-CN" dirty="0">
                <a:solidFill>
                  <a:srgbClr val="3333FF"/>
                </a:solidFill>
              </a:rPr>
              <a:t>5</a:t>
            </a:r>
            <a:r>
              <a:rPr lang="en-US" altLang="zh-CN" dirty="0"/>
              <a:t>  9</a:t>
            </a:r>
            <a:r>
              <a:rPr lang="zh-CN" altLang="en-US" dirty="0"/>
              <a:t>月 </a:t>
            </a:r>
            <a:r>
              <a:rPr lang="en-US" altLang="zh-CN" dirty="0"/>
              <a:t>5 16:58  </a:t>
            </a:r>
            <a:r>
              <a:rPr lang="en-US" altLang="zh-CN" dirty="0">
                <a:solidFill>
                  <a:srgbClr val="3333FF"/>
                </a:solidFill>
              </a:rPr>
              <a:t>file1soft-&gt;file1</a:t>
            </a:r>
            <a:endParaRPr lang="en-US" altLang="zh-CN" dirty="0">
              <a:solidFill>
                <a:srgbClr val="3333FF"/>
              </a:solidFill>
            </a:endParaRPr>
          </a:p>
        </p:txBody>
      </p:sp>
      <p:sp>
        <p:nvSpPr>
          <p:cNvPr id="328708" name="Text Box 4"/>
          <p:cNvSpPr txBox="1">
            <a:spLocks noChangeArrowheads="1"/>
          </p:cNvSpPr>
          <p:nvPr/>
        </p:nvSpPr>
        <p:spPr bwMode="auto">
          <a:xfrm>
            <a:off x="323850" y="2792413"/>
            <a:ext cx="8497888" cy="30130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lvl1pPr marL="457200" indent="-457200">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defRPr/>
            </a:pPr>
            <a:r>
              <a:rPr kumimoji="0" lang="zh-CN" altLang="en-US" dirty="0" smtClean="0">
                <a:latin typeface="Arial" panose="020B0604020202020204" pitchFamily="34" charset="0"/>
              </a:rPr>
              <a:t>（</a:t>
            </a:r>
            <a:r>
              <a:rPr kumimoji="0" lang="en-US" altLang="zh-CN" dirty="0" smtClean="0">
                <a:latin typeface="Arial" panose="020B0604020202020204" pitchFamily="34" charset="0"/>
              </a:rPr>
              <a:t>1</a:t>
            </a:r>
            <a:r>
              <a:rPr kumimoji="0" lang="zh-CN" altLang="en-US" dirty="0" smtClean="0">
                <a:latin typeface="Arial" panose="020B0604020202020204" pitchFamily="34" charset="0"/>
              </a:rPr>
              <a:t>）索引节点：</a:t>
            </a:r>
            <a:r>
              <a:rPr kumimoji="0" lang="zh-CN" altLang="en-US" dirty="0" smtClean="0">
                <a:solidFill>
                  <a:schemeClr val="tx2"/>
                </a:solidFill>
                <a:latin typeface="Arial" panose="020B0604020202020204" pitchFamily="34" charset="0"/>
              </a:rPr>
              <a:t>硬链接与</a:t>
            </a:r>
            <a:r>
              <a:rPr kumimoji="0" lang="zh-CN" altLang="en-US" dirty="0" smtClean="0">
                <a:latin typeface="Arial" panose="020B0604020202020204" pitchFamily="34" charset="0"/>
              </a:rPr>
              <a:t>原文件公用一个</a:t>
            </a:r>
            <a:r>
              <a:rPr kumimoji="0" lang="en-US" altLang="zh-CN" dirty="0" err="1" smtClean="0">
                <a:latin typeface="Arial" panose="020B0604020202020204" pitchFamily="34" charset="0"/>
              </a:rPr>
              <a:t>inode</a:t>
            </a:r>
            <a:r>
              <a:rPr kumimoji="0" lang="zh-CN" altLang="en-US" dirty="0" smtClean="0">
                <a:latin typeface="Arial" panose="020B0604020202020204" pitchFamily="34" charset="0"/>
              </a:rPr>
              <a:t>号，这说明他们是同一个文件；</a:t>
            </a:r>
            <a:endParaRPr kumimoji="0" lang="zh-CN" altLang="en-US" dirty="0" smtClean="0">
              <a:latin typeface="Arial" panose="020B0604020202020204" pitchFamily="34" charset="0"/>
            </a:endParaRPr>
          </a:p>
          <a:p>
            <a:pPr>
              <a:spcBef>
                <a:spcPct val="50000"/>
              </a:spcBef>
              <a:defRPr/>
            </a:pPr>
            <a:r>
              <a:rPr kumimoji="0" lang="zh-CN" altLang="en-US" dirty="0" smtClean="0">
                <a:latin typeface="Arial" panose="020B0604020202020204" pitchFamily="34" charset="0"/>
              </a:rPr>
              <a:t>     </a:t>
            </a:r>
            <a:r>
              <a:rPr kumimoji="0" lang="zh-CN" altLang="en-US" dirty="0" smtClean="0">
                <a:solidFill>
                  <a:schemeClr val="tx2"/>
                </a:solidFill>
                <a:latin typeface="Arial" panose="020B0604020202020204" pitchFamily="34" charset="0"/>
              </a:rPr>
              <a:t>符号链接</a:t>
            </a:r>
            <a:r>
              <a:rPr kumimoji="0" lang="zh-CN" altLang="en-US" dirty="0" smtClean="0">
                <a:latin typeface="Arial" panose="020B0604020202020204" pitchFamily="34" charset="0"/>
              </a:rPr>
              <a:t>与原文件拥有不同的</a:t>
            </a:r>
            <a:r>
              <a:rPr kumimoji="0" lang="en-US" altLang="zh-CN" dirty="0" err="1" smtClean="0">
                <a:latin typeface="Arial" panose="020B0604020202020204" pitchFamily="34" charset="0"/>
              </a:rPr>
              <a:t>inode</a:t>
            </a:r>
            <a:r>
              <a:rPr kumimoji="0" lang="zh-CN" altLang="en-US" dirty="0" smtClean="0">
                <a:latin typeface="Arial" panose="020B0604020202020204" pitchFamily="34" charset="0"/>
              </a:rPr>
              <a:t>号，表明他们是两个不同的文件；</a:t>
            </a:r>
            <a:endParaRPr kumimoji="0" lang="zh-CN" altLang="en-US" dirty="0" smtClean="0">
              <a:latin typeface="Arial" panose="020B0604020202020204" pitchFamily="34" charset="0"/>
            </a:endParaRPr>
          </a:p>
          <a:p>
            <a:pPr>
              <a:spcBef>
                <a:spcPct val="50000"/>
              </a:spcBef>
              <a:defRPr/>
            </a:pPr>
            <a:r>
              <a:rPr kumimoji="0" lang="zh-CN" altLang="en-US" dirty="0" smtClean="0">
                <a:latin typeface="Arial" panose="020B0604020202020204" pitchFamily="34" charset="0"/>
              </a:rPr>
              <a:t>（</a:t>
            </a:r>
            <a:r>
              <a:rPr kumimoji="0" lang="en-US" altLang="zh-CN" dirty="0" smtClean="0">
                <a:latin typeface="Arial" panose="020B0604020202020204" pitchFamily="34" charset="0"/>
              </a:rPr>
              <a:t>2</a:t>
            </a:r>
            <a:r>
              <a:rPr kumimoji="0" lang="zh-CN" altLang="en-US" dirty="0" smtClean="0">
                <a:latin typeface="Arial" panose="020B0604020202020204" pitchFamily="34" charset="0"/>
              </a:rPr>
              <a:t>）在</a:t>
            </a:r>
            <a:r>
              <a:rPr kumimoji="0" lang="zh-CN" altLang="en-US" dirty="0" smtClean="0">
                <a:solidFill>
                  <a:srgbClr val="990099"/>
                </a:solidFill>
                <a:latin typeface="Arial" panose="020B0604020202020204" pitchFamily="34" charset="0"/>
              </a:rPr>
              <a:t>文件属性</a:t>
            </a:r>
            <a:r>
              <a:rPr kumimoji="0" lang="zh-CN" altLang="en-US" dirty="0" smtClean="0">
                <a:latin typeface="Arial" panose="020B0604020202020204" pitchFamily="34" charset="0"/>
              </a:rPr>
              <a:t>上：符号链接明确写出了是链接文件，而硬链接没有写出来，因为在本质上硬链接文件和原文件是完全平等关系</a:t>
            </a:r>
            <a:endParaRPr kumimoji="0" lang="zh-CN" altLang="en-US" dirty="0" smtClean="0">
              <a:latin typeface="Arial" panose="020B0604020202020204" pitchFamily="34" charset="0"/>
            </a:endParaRPr>
          </a:p>
        </p:txBody>
      </p:sp>
      <p:sp>
        <p:nvSpPr>
          <p:cNvPr id="5" name="Rectangle 37"/>
          <p:cNvSpPr>
            <a:spLocks noChangeArrowheads="1"/>
          </p:cNvSpPr>
          <p:nvPr/>
        </p:nvSpPr>
        <p:spPr bwMode="auto">
          <a:xfrm>
            <a:off x="1571604" y="285728"/>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
        <p:nvSpPr>
          <p:cNvPr id="6" name="矩形 5"/>
          <p:cNvSpPr/>
          <p:nvPr/>
        </p:nvSpPr>
        <p:spPr>
          <a:xfrm>
            <a:off x="357158" y="857232"/>
            <a:ext cx="3818674" cy="535531"/>
          </a:xfrm>
          <a:prstGeom prst="rect">
            <a:avLst/>
          </a:prstGeom>
        </p:spPr>
        <p:txBody>
          <a:bodyPr wrap="none">
            <a:spAutoFit/>
          </a:bodyPr>
          <a:lstStyle/>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3.</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硬链接和符号</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链接</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的区别</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8708">
                                            <p:txEl>
                                              <p:pRg st="0" end="0"/>
                                            </p:txEl>
                                          </p:spTgt>
                                        </p:tgtEl>
                                        <p:attrNameLst>
                                          <p:attrName>style.visibility</p:attrName>
                                        </p:attrNameLst>
                                      </p:cBhvr>
                                      <p:to>
                                        <p:strVal val="visible"/>
                                      </p:to>
                                    </p:set>
                                    <p:animEffect transition="in" filter="box(in)">
                                      <p:cBhvr>
                                        <p:cTn id="7" dur="500"/>
                                        <p:tgtEl>
                                          <p:spTgt spid="328708">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28708">
                                            <p:txEl>
                                              <p:pRg st="1" end="1"/>
                                            </p:txEl>
                                          </p:spTgt>
                                        </p:tgtEl>
                                        <p:attrNameLst>
                                          <p:attrName>style.visibility</p:attrName>
                                        </p:attrNameLst>
                                      </p:cBhvr>
                                      <p:to>
                                        <p:strVal val="visible"/>
                                      </p:to>
                                    </p:set>
                                    <p:animEffect transition="in" filter="box(in)">
                                      <p:cBhvr>
                                        <p:cTn id="10" dur="500"/>
                                        <p:tgtEl>
                                          <p:spTgt spid="32870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28708">
                                            <p:txEl>
                                              <p:pRg st="2" end="2"/>
                                            </p:txEl>
                                          </p:spTgt>
                                        </p:tgtEl>
                                        <p:attrNameLst>
                                          <p:attrName>style.visibility</p:attrName>
                                        </p:attrNameLst>
                                      </p:cBhvr>
                                      <p:to>
                                        <p:strVal val="visible"/>
                                      </p:to>
                                    </p:set>
                                    <p:animEffect transition="in" filter="box(in)">
                                      <p:cBhvr>
                                        <p:cTn id="15" dur="500"/>
                                        <p:tgtEl>
                                          <p:spTgt spid="3287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Text Box 3"/>
          <p:cNvSpPr txBox="1">
            <a:spLocks noChangeArrowheads="1"/>
          </p:cNvSpPr>
          <p:nvPr/>
        </p:nvSpPr>
        <p:spPr bwMode="auto">
          <a:xfrm>
            <a:off x="287338" y="1357298"/>
            <a:ext cx="8856662" cy="1508105"/>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a:defRPr/>
            </a:pPr>
            <a:r>
              <a:rPr lang="en-US" altLang="zh-CN" dirty="0"/>
              <a:t>13058  -</a:t>
            </a:r>
            <a:r>
              <a:rPr lang="en-US" altLang="zh-CN" dirty="0" err="1"/>
              <a:t>rwxrwx</a:t>
            </a:r>
            <a:r>
              <a:rPr lang="en-US" altLang="zh-CN" dirty="0"/>
              <a:t> - - -   1   </a:t>
            </a:r>
            <a:r>
              <a:rPr lang="en-US" altLang="zh-CN" dirty="0" err="1"/>
              <a:t>zwh</a:t>
            </a:r>
            <a:r>
              <a:rPr lang="en-US" altLang="zh-CN" dirty="0"/>
              <a:t>  </a:t>
            </a:r>
            <a:r>
              <a:rPr lang="en-US" altLang="zh-CN" dirty="0" err="1"/>
              <a:t>zwh</a:t>
            </a:r>
            <a:r>
              <a:rPr lang="en-US" altLang="zh-CN" dirty="0"/>
              <a:t>  48  9</a:t>
            </a:r>
            <a:r>
              <a:rPr lang="zh-CN" altLang="en-US" dirty="0"/>
              <a:t>月 </a:t>
            </a:r>
            <a:r>
              <a:rPr lang="en-US" altLang="zh-CN" dirty="0"/>
              <a:t>5 16:38    file1</a:t>
            </a:r>
            <a:endParaRPr lang="en-US" altLang="zh-CN" dirty="0"/>
          </a:p>
          <a:p>
            <a:pPr>
              <a:defRPr/>
            </a:pPr>
            <a:r>
              <a:rPr lang="en-US" altLang="zh-CN"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a:t>
            </a:r>
            <a:endParaRPr lang="en-US" altLang="zh-CN" b="0" dirty="0"/>
          </a:p>
          <a:p>
            <a:pPr>
              <a:defRPr/>
            </a:pPr>
            <a:r>
              <a:rPr lang="en-US" altLang="zh-CN" b="0" dirty="0"/>
              <a:t> </a:t>
            </a:r>
            <a:r>
              <a:rPr lang="en-US" altLang="zh-CN" dirty="0">
                <a:solidFill>
                  <a:srgbClr val="990099"/>
                </a:solidFill>
              </a:rPr>
              <a:t>13059</a:t>
            </a:r>
            <a:r>
              <a:rPr lang="en-US" altLang="zh-CN" dirty="0"/>
              <a:t>  -</a:t>
            </a:r>
            <a:r>
              <a:rPr lang="en-US" altLang="zh-CN" dirty="0" err="1"/>
              <a:t>rwxrwx</a:t>
            </a:r>
            <a:r>
              <a:rPr lang="en-US" altLang="zh-CN" dirty="0"/>
              <a:t> - - -   </a:t>
            </a:r>
            <a:r>
              <a:rPr lang="en-US" altLang="zh-CN" dirty="0">
                <a:solidFill>
                  <a:srgbClr val="990099"/>
                </a:solidFill>
              </a:rPr>
              <a:t>2</a:t>
            </a:r>
            <a:r>
              <a:rPr lang="en-US" altLang="zh-CN" dirty="0"/>
              <a:t>   </a:t>
            </a:r>
            <a:r>
              <a:rPr lang="en-US" altLang="zh-CN" dirty="0" err="1"/>
              <a:t>zwh</a:t>
            </a:r>
            <a:r>
              <a:rPr lang="en-US" altLang="zh-CN" dirty="0"/>
              <a:t>  </a:t>
            </a:r>
            <a:r>
              <a:rPr lang="en-US" altLang="zh-CN" dirty="0" err="1"/>
              <a:t>zwh</a:t>
            </a:r>
            <a:r>
              <a:rPr lang="en-US" altLang="zh-CN" dirty="0"/>
              <a:t>  57 9</a:t>
            </a:r>
            <a:r>
              <a:rPr lang="zh-CN" altLang="en-US" dirty="0"/>
              <a:t>月 </a:t>
            </a:r>
            <a:r>
              <a:rPr lang="en-US" altLang="zh-CN" dirty="0"/>
              <a:t>5 16:40  file2hard</a:t>
            </a:r>
            <a:endParaRPr lang="en-US" altLang="zh-CN" dirty="0"/>
          </a:p>
          <a:p>
            <a:pPr>
              <a:defRPr/>
            </a:pPr>
            <a:r>
              <a:rPr lang="en-US" altLang="zh-CN" dirty="0"/>
              <a:t> </a:t>
            </a:r>
            <a:r>
              <a:rPr lang="en-US" altLang="zh-CN" dirty="0">
                <a:solidFill>
                  <a:srgbClr val="3333FF"/>
                </a:solidFill>
              </a:rPr>
              <a:t>13061</a:t>
            </a:r>
            <a:r>
              <a:rPr lang="en-US" altLang="zh-CN" dirty="0"/>
              <a:t> </a:t>
            </a:r>
            <a:r>
              <a:rPr lang="en-US" altLang="zh-CN" dirty="0" err="1">
                <a:solidFill>
                  <a:srgbClr val="3333FF"/>
                </a:solidFill>
              </a:rPr>
              <a:t>l</a:t>
            </a:r>
            <a:r>
              <a:rPr lang="en-US" altLang="zh-CN" dirty="0" err="1"/>
              <a:t>rwxrwxrwx</a:t>
            </a:r>
            <a:r>
              <a:rPr lang="en-US" altLang="zh-CN" dirty="0"/>
              <a:t> </a:t>
            </a:r>
            <a:r>
              <a:rPr lang="en-US" altLang="zh-CN" dirty="0">
                <a:solidFill>
                  <a:srgbClr val="3333FF"/>
                </a:solidFill>
              </a:rPr>
              <a:t>1</a:t>
            </a:r>
            <a:r>
              <a:rPr lang="en-US" altLang="zh-CN" dirty="0"/>
              <a:t> </a:t>
            </a:r>
            <a:r>
              <a:rPr lang="en-US" altLang="zh-CN" dirty="0" err="1"/>
              <a:t>zwh</a:t>
            </a:r>
            <a:r>
              <a:rPr lang="en-US" altLang="zh-CN" dirty="0"/>
              <a:t>  </a:t>
            </a:r>
            <a:r>
              <a:rPr lang="en-US" altLang="zh-CN" dirty="0" err="1"/>
              <a:t>zwh</a:t>
            </a:r>
            <a:r>
              <a:rPr lang="en-US" altLang="zh-CN" dirty="0"/>
              <a:t> </a:t>
            </a:r>
            <a:r>
              <a:rPr lang="en-US" altLang="zh-CN" dirty="0">
                <a:solidFill>
                  <a:srgbClr val="3333FF"/>
                </a:solidFill>
              </a:rPr>
              <a:t>5</a:t>
            </a:r>
            <a:r>
              <a:rPr lang="en-US" altLang="zh-CN" dirty="0"/>
              <a:t>  9</a:t>
            </a:r>
            <a:r>
              <a:rPr lang="zh-CN" altLang="en-US" dirty="0"/>
              <a:t>月 </a:t>
            </a:r>
            <a:r>
              <a:rPr lang="en-US" altLang="zh-CN" dirty="0"/>
              <a:t>5 16:58  </a:t>
            </a:r>
            <a:r>
              <a:rPr lang="en-US" altLang="zh-CN" dirty="0">
                <a:solidFill>
                  <a:srgbClr val="3333FF"/>
                </a:solidFill>
              </a:rPr>
              <a:t>file1soft-&gt;file1</a:t>
            </a:r>
            <a:endParaRPr lang="en-US" altLang="zh-CN" dirty="0">
              <a:solidFill>
                <a:srgbClr val="3333FF"/>
              </a:solidFill>
            </a:endParaRPr>
          </a:p>
        </p:txBody>
      </p:sp>
      <p:sp>
        <p:nvSpPr>
          <p:cNvPr id="329732" name="Text Box 4"/>
          <p:cNvSpPr txBox="1">
            <a:spLocks noChangeArrowheads="1"/>
          </p:cNvSpPr>
          <p:nvPr/>
        </p:nvSpPr>
        <p:spPr bwMode="auto">
          <a:xfrm>
            <a:off x="395288" y="2924175"/>
            <a:ext cx="8569325" cy="356076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dirty="0"/>
              <a:t>（</a:t>
            </a:r>
            <a:r>
              <a:rPr lang="en-US" altLang="zh-CN" dirty="0"/>
              <a:t>3</a:t>
            </a:r>
            <a:r>
              <a:rPr lang="zh-CN" altLang="en-US" dirty="0"/>
              <a:t>）</a:t>
            </a:r>
            <a:r>
              <a:rPr lang="zh-CN" altLang="en-US" dirty="0">
                <a:solidFill>
                  <a:schemeClr val="tx2"/>
                </a:solidFill>
              </a:rPr>
              <a:t>链接计数</a:t>
            </a:r>
            <a:r>
              <a:rPr lang="zh-CN" altLang="en-US" dirty="0"/>
              <a:t>不一样：符号链接的链接计数不会增加； </a:t>
            </a:r>
            <a:endParaRPr lang="zh-CN" altLang="en-US" dirty="0"/>
          </a:p>
          <a:p>
            <a:pPr>
              <a:defRPr/>
            </a:pPr>
            <a:r>
              <a:rPr lang="zh-CN" altLang="en-US" dirty="0"/>
              <a:t>（</a:t>
            </a:r>
            <a:r>
              <a:rPr lang="en-US" altLang="zh-CN" dirty="0"/>
              <a:t>4</a:t>
            </a:r>
            <a:r>
              <a:rPr lang="zh-CN" altLang="en-US" dirty="0"/>
              <a:t>）</a:t>
            </a:r>
            <a:r>
              <a:rPr lang="zh-CN" altLang="en-US" dirty="0">
                <a:solidFill>
                  <a:schemeClr val="tx2"/>
                </a:solidFill>
              </a:rPr>
              <a:t>文件大小</a:t>
            </a:r>
            <a:r>
              <a:rPr lang="zh-CN" altLang="en-US" dirty="0"/>
              <a:t>不一样：硬链接文件显示的大小跟原文件一样，因为是同一个文件；符号链接显示的大小与原文件不同，</a:t>
            </a:r>
            <a:r>
              <a:rPr lang="en-US" altLang="zh-CN" dirty="0"/>
              <a:t>file1</a:t>
            </a:r>
            <a:r>
              <a:rPr lang="zh-CN" altLang="en-US" dirty="0"/>
              <a:t>大小是</a:t>
            </a:r>
            <a:r>
              <a:rPr lang="en-US" altLang="zh-CN" dirty="0"/>
              <a:t>48B</a:t>
            </a:r>
            <a:r>
              <a:rPr lang="zh-CN" altLang="en-US" dirty="0"/>
              <a:t>，而</a:t>
            </a:r>
            <a:r>
              <a:rPr lang="en-US" altLang="zh-CN" dirty="0"/>
              <a:t>file1soft</a:t>
            </a:r>
            <a:r>
              <a:rPr lang="zh-CN" altLang="en-US" dirty="0"/>
              <a:t>是</a:t>
            </a:r>
            <a:r>
              <a:rPr lang="en-US" altLang="zh-CN" dirty="0"/>
              <a:t>5B</a:t>
            </a:r>
            <a:r>
              <a:rPr lang="zh-CN" altLang="en-US" dirty="0"/>
              <a:t>，这里面的</a:t>
            </a:r>
            <a:r>
              <a:rPr lang="en-US" altLang="zh-CN" dirty="0"/>
              <a:t>5</a:t>
            </a:r>
            <a:r>
              <a:rPr lang="zh-CN" altLang="en-US" dirty="0"/>
              <a:t>实际上就是“</a:t>
            </a:r>
            <a:r>
              <a:rPr lang="en-US" altLang="zh-CN" dirty="0"/>
              <a:t>file1”</a:t>
            </a:r>
            <a:r>
              <a:rPr lang="zh-CN" altLang="en-US" dirty="0"/>
              <a:t>的大小。 </a:t>
            </a:r>
            <a:endParaRPr lang="zh-CN" altLang="en-US" dirty="0"/>
          </a:p>
          <a:p>
            <a:pPr>
              <a:defRPr/>
            </a:pPr>
            <a:r>
              <a:rPr lang="zh-CN" altLang="en-US" dirty="0"/>
              <a:t>（</a:t>
            </a:r>
            <a:r>
              <a:rPr lang="en-US" altLang="zh-CN" dirty="0"/>
              <a:t>5</a:t>
            </a:r>
            <a:r>
              <a:rPr lang="zh-CN" altLang="en-US" dirty="0"/>
              <a:t>）硬链接不能跨越文件卷建立链接，不能给目录创建硬链接；而符号链接可以。 </a:t>
            </a:r>
            <a:endParaRPr lang="zh-CN" altLang="en-US" dirty="0"/>
          </a:p>
          <a:p>
            <a:pPr>
              <a:defRPr/>
            </a:pPr>
            <a:r>
              <a:rPr lang="zh-CN" altLang="en-US" dirty="0"/>
              <a:t>（</a:t>
            </a:r>
            <a:r>
              <a:rPr lang="en-US" altLang="zh-CN" dirty="0"/>
              <a:t>6</a:t>
            </a:r>
            <a:r>
              <a:rPr lang="zh-CN" altLang="en-US" dirty="0"/>
              <a:t>）符号链接要建立新的符号链接文件，共享开销大。</a:t>
            </a:r>
            <a:endParaRPr lang="zh-CN" altLang="en-US" dirty="0"/>
          </a:p>
        </p:txBody>
      </p:sp>
      <p:sp>
        <p:nvSpPr>
          <p:cNvPr id="5" name="Rectangle 37"/>
          <p:cNvSpPr>
            <a:spLocks noChangeArrowheads="1"/>
          </p:cNvSpPr>
          <p:nvPr/>
        </p:nvSpPr>
        <p:spPr bwMode="auto">
          <a:xfrm>
            <a:off x="1571604" y="285728"/>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
        <p:nvSpPr>
          <p:cNvPr id="6" name="矩形 5"/>
          <p:cNvSpPr/>
          <p:nvPr/>
        </p:nvSpPr>
        <p:spPr>
          <a:xfrm>
            <a:off x="214282" y="928670"/>
            <a:ext cx="3818674" cy="535531"/>
          </a:xfrm>
          <a:prstGeom prst="rect">
            <a:avLst/>
          </a:prstGeom>
        </p:spPr>
        <p:txBody>
          <a:bodyPr wrap="none">
            <a:spAutoFit/>
          </a:bodyPr>
          <a:lstStyle/>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3.</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硬链接和符号</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链接</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的区别</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29732">
                                            <p:txEl>
                                              <p:pRg st="0" end="0"/>
                                            </p:txEl>
                                          </p:spTgt>
                                        </p:tgtEl>
                                        <p:attrNameLst>
                                          <p:attrName>style.visibility</p:attrName>
                                        </p:attrNameLst>
                                      </p:cBhvr>
                                      <p:to>
                                        <p:strVal val="visible"/>
                                      </p:to>
                                    </p:set>
                                    <p:animEffect transition="in" filter="box(in)">
                                      <p:cBhvr>
                                        <p:cTn id="7" dur="500"/>
                                        <p:tgtEl>
                                          <p:spTgt spid="3297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29732">
                                            <p:txEl>
                                              <p:pRg st="1" end="1"/>
                                            </p:txEl>
                                          </p:spTgt>
                                        </p:tgtEl>
                                        <p:attrNameLst>
                                          <p:attrName>style.visibility</p:attrName>
                                        </p:attrNameLst>
                                      </p:cBhvr>
                                      <p:to>
                                        <p:strVal val="visible"/>
                                      </p:to>
                                    </p:set>
                                    <p:animEffect transition="in" filter="box(in)">
                                      <p:cBhvr>
                                        <p:cTn id="12" dur="500"/>
                                        <p:tgtEl>
                                          <p:spTgt spid="3297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29732">
                                            <p:txEl>
                                              <p:pRg st="2" end="2"/>
                                            </p:txEl>
                                          </p:spTgt>
                                        </p:tgtEl>
                                        <p:attrNameLst>
                                          <p:attrName>style.visibility</p:attrName>
                                        </p:attrNameLst>
                                      </p:cBhvr>
                                      <p:to>
                                        <p:strVal val="visible"/>
                                      </p:to>
                                    </p:set>
                                    <p:animEffect transition="in" filter="box(in)">
                                      <p:cBhvr>
                                        <p:cTn id="17" dur="500"/>
                                        <p:tgtEl>
                                          <p:spTgt spid="3297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29732">
                                            <p:txEl>
                                              <p:pRg st="3" end="3"/>
                                            </p:txEl>
                                          </p:spTgt>
                                        </p:tgtEl>
                                        <p:attrNameLst>
                                          <p:attrName>style.visibility</p:attrName>
                                        </p:attrNameLst>
                                      </p:cBhvr>
                                      <p:to>
                                        <p:strVal val="visible"/>
                                      </p:to>
                                    </p:set>
                                    <p:animEffect transition="in" filter="box(in)">
                                      <p:cBhvr>
                                        <p:cTn id="22" dur="500"/>
                                        <p:tgtEl>
                                          <p:spTgt spid="3297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785794"/>
            <a:ext cx="9072562" cy="6481774"/>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6.5.2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文件保护</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lang="zh-CN" altLang="en-US" sz="3200" dirty="0" smtClean="0">
                <a:solidFill>
                  <a:srgbClr val="FF0000"/>
                </a:solidFill>
              </a:rPr>
              <a:t> </a:t>
            </a:r>
            <a:r>
              <a:rPr lang="zh-CN" altLang="en-US" sz="2800" dirty="0" smtClean="0">
                <a:solidFill>
                  <a:srgbClr val="FF0000"/>
                </a:solidFill>
              </a:rPr>
              <a:t>造成文件被破坏的原因：</a:t>
            </a:r>
            <a:endParaRPr lang="zh-CN" altLang="en-US" sz="2800" dirty="0" smtClean="0">
              <a:solidFill>
                <a:srgbClr val="FF0000"/>
              </a:solidFill>
            </a:endParaRPr>
          </a:p>
          <a:p>
            <a:pPr lvl="1">
              <a:buFont typeface="Wingdings" panose="05000000000000000000" pitchFamily="2" charset="2"/>
              <a:buChar char="l"/>
              <a:defRPr/>
            </a:pPr>
            <a:r>
              <a:rPr lang="zh-CN" altLang="en-US" sz="2400" dirty="0" smtClean="0"/>
              <a:t> 系统软硬件错误：系统可靠性</a:t>
            </a:r>
            <a:endParaRPr lang="zh-CN" altLang="en-US" sz="2400" dirty="0" smtClean="0"/>
          </a:p>
          <a:p>
            <a:pPr lvl="1">
              <a:buFont typeface="Wingdings" panose="05000000000000000000" pitchFamily="2" charset="2"/>
              <a:buChar char="l"/>
              <a:defRPr/>
            </a:pPr>
            <a:r>
              <a:rPr lang="zh-CN" altLang="en-US" sz="2400" dirty="0" smtClean="0"/>
              <a:t> 被未授权用户访问：系统安全性</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1.</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文件备份：</a:t>
            </a:r>
            <a:r>
              <a:rPr lang="zh-CN" altLang="zh-CN" sz="2400" dirty="0" smtClean="0"/>
              <a:t>增强系统存储文件的可靠性</a:t>
            </a:r>
            <a:endParaRPr lang="en-US" altLang="zh-CN" sz="2400" dirty="0" smtClean="0"/>
          </a:p>
          <a:p>
            <a:pPr lvl="1">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批量备份</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2">
              <a:buFont typeface="Wingdings" panose="05000000000000000000" pitchFamily="2" charset="2"/>
              <a:buChar char="Ø"/>
              <a:defRPr/>
            </a:pP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全量转储：</a:t>
            </a:r>
            <a:r>
              <a:rPr lang="zh-CN" altLang="zh-CN" dirty="0" smtClean="0"/>
              <a:t>周期性转储或者定期备份，即把文件存储器中的全部文件定期复制到后援存储器中，当系统出现故障、文件遭到破坏时，便可把最后一次转储内容从后援存储器复制回系统以恢复正常运行。</a:t>
            </a:r>
            <a:endPar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2">
              <a:buFont typeface="Wingdings" panose="05000000000000000000" pitchFamily="2" charset="2"/>
              <a:buChar char="Ø"/>
              <a:defRPr/>
            </a:pP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增量转储：</a:t>
            </a:r>
            <a:r>
              <a:rPr lang="zh-CN" altLang="zh-CN" dirty="0" smtClean="0"/>
              <a:t>每隔一段时间便把上次转储以来修改过的文件和新建立的文件转储到后援存储器中</a:t>
            </a:r>
            <a:r>
              <a:rPr lang="en-US" altLang="zh-CN" dirty="0" smtClean="0"/>
              <a:t> </a:t>
            </a:r>
            <a:r>
              <a:rPr lang="zh-CN" altLang="en-US" dirty="0" smtClean="0"/>
              <a:t>。</a:t>
            </a:r>
            <a:endPar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同步备份</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2">
              <a:buFont typeface="Wingdings" panose="05000000000000000000" pitchFamily="2" charset="2"/>
              <a:buChar char="Ø"/>
              <a:defRPr/>
            </a:pPr>
            <a:r>
              <a:rPr lang="zh-CN" altLang="zh-CN" dirty="0" smtClean="0"/>
              <a:t>镜像盘</a:t>
            </a:r>
            <a:r>
              <a:rPr lang="zh-CN" altLang="en-US" dirty="0" smtClean="0"/>
              <a:t>支持：</a:t>
            </a:r>
            <a:r>
              <a:rPr lang="zh-CN" altLang="zh-CN" dirty="0" smtClean="0"/>
              <a:t>完全相同的镜像盘</a:t>
            </a:r>
            <a:r>
              <a:rPr lang="zh-CN" altLang="en-US" dirty="0" smtClean="0"/>
              <a:t>。</a:t>
            </a:r>
            <a:endParaRPr lang="en-US" altLang="zh-CN" dirty="0" smtClean="0"/>
          </a:p>
          <a:p>
            <a:pPr lvl="2">
              <a:buFont typeface="Wingdings" panose="05000000000000000000" pitchFamily="2" charset="2"/>
              <a:buChar char="Ø"/>
              <a:defRPr/>
            </a:pPr>
            <a:r>
              <a:rPr lang="zh-CN" altLang="zh-CN" dirty="0" smtClean="0"/>
              <a:t>双机动态文件备份</a:t>
            </a:r>
            <a:r>
              <a:rPr lang="zh-CN" altLang="en-US" dirty="0" smtClean="0"/>
              <a:t>：</a:t>
            </a:r>
            <a:r>
              <a:rPr lang="zh-CN" altLang="zh-CN" dirty="0" smtClean="0"/>
              <a:t>两台机器</a:t>
            </a:r>
            <a:r>
              <a:rPr lang="zh-CN" altLang="en-US" dirty="0" smtClean="0"/>
              <a:t>。</a:t>
            </a:r>
            <a:endParaRPr kumimoji="1" lang="en-US" altLang="zh-CN"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endParaRPr lang="en-US" altLang="zh-CN" sz="2400"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Rectangle 37"/>
          <p:cNvSpPr>
            <a:spLocks noChangeArrowheads="1"/>
          </p:cNvSpPr>
          <p:nvPr/>
        </p:nvSpPr>
        <p:spPr bwMode="auto">
          <a:xfrm>
            <a:off x="1643042" y="214290"/>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1142984"/>
            <a:ext cx="8786842" cy="4718685"/>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6.5.2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文件保护</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lnSpc>
                <a:spcPct val="120000"/>
              </a:lnSpc>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文件访问保护：</a:t>
            </a:r>
            <a:r>
              <a:rPr lang="zh-CN" altLang="en-US" sz="2400" dirty="0" smtClean="0"/>
              <a:t>提高系统安全性</a:t>
            </a:r>
            <a:endParaRPr lang="en-US" altLang="zh-CN" sz="2400" dirty="0" smtClean="0"/>
          </a:p>
          <a:p>
            <a:pPr lvl="1">
              <a:lnSpc>
                <a:spcPct val="120000"/>
              </a:lnSpc>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口令保护</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a:lnSpc>
                <a:spcPct val="120000"/>
              </a:lnSpc>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加密保护</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a:lnSpc>
                <a:spcPct val="120000"/>
              </a:lnSpc>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设置文件使用权限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2">
              <a:lnSpc>
                <a:spcPct val="120000"/>
              </a:lnSpc>
              <a:defRPr/>
            </a:pPr>
            <a:r>
              <a:rPr lang="zh-CN" altLang="zh-CN" dirty="0" smtClean="0"/>
              <a:t>对每一类用户分别规定使用文件的权限，然后将这些使用权限作为文件的存取控制信息保存在文件控制块或索引节点中。当用户要求访问某个文件时，系统首先检查该用户</a:t>
            </a:r>
            <a:r>
              <a:rPr lang="zh-CN" altLang="en-US" dirty="0" smtClean="0"/>
              <a:t>类型</a:t>
            </a:r>
            <a:r>
              <a:rPr lang="zh-CN" altLang="zh-CN" dirty="0" smtClean="0"/>
              <a:t>，然后再按存取权限的规定和用户的使用要求，仅当权限符合时才允许访问该文件。</a:t>
            </a:r>
            <a:endParaRPr lang="en-US" altLang="zh-CN" dirty="0" smtClean="0"/>
          </a:p>
          <a:p>
            <a:pPr lvl="2">
              <a:lnSpc>
                <a:spcPct val="120000"/>
              </a:lnSpc>
              <a:defRPr/>
            </a:pPr>
            <a:r>
              <a:rPr kumimoji="1" lang="zh-CN" altLang="en-US"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访问控制矩阵，访问控制表，访问权限表</a:t>
            </a:r>
            <a:endParaRPr kumimoji="1" lang="en-US" altLang="zh-CN"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Rectangle 37"/>
          <p:cNvSpPr>
            <a:spLocks noChangeArrowheads="1"/>
          </p:cNvSpPr>
          <p:nvPr/>
        </p:nvSpPr>
        <p:spPr bwMode="auto">
          <a:xfrm>
            <a:off x="1643042" y="214290"/>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1142984"/>
            <a:ext cx="9358346" cy="2689967"/>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6.5.2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文件保护</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文件访问保护</a:t>
            </a:r>
            <a:r>
              <a:rPr lang="zh-CN" altLang="en-US" sz="2400" dirty="0" smtClean="0"/>
              <a:t>：</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设置文件使用权限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访问控制矩阵</a:t>
            </a:r>
            <a:endPar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defRPr/>
            </a:pPr>
            <a:r>
              <a:rPr lang="en-US" altLang="zh-CN" dirty="0" smtClean="0"/>
              <a:t> </a:t>
            </a:r>
            <a:r>
              <a:rPr lang="zh-CN" altLang="zh-CN" dirty="0" smtClean="0"/>
              <a:t>描述系统存取控制权限的矩阵，其中行代表用户（组）；列代表系统中的各种软硬件资源（包括文件）对象；矩阵中的值表示用户对资源的使用权限。</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defRPr/>
            </a:pP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Rectangle 37"/>
          <p:cNvSpPr>
            <a:spLocks noChangeArrowheads="1"/>
          </p:cNvSpPr>
          <p:nvPr/>
        </p:nvSpPr>
        <p:spPr bwMode="auto">
          <a:xfrm>
            <a:off x="1643042" y="214290"/>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8" name="Group 61"/>
          <p:cNvGraphicFramePr>
            <a:graphicFrameLocks noGrp="1"/>
          </p:cNvGraphicFramePr>
          <p:nvPr/>
        </p:nvGraphicFramePr>
        <p:xfrm>
          <a:off x="1144563" y="3500438"/>
          <a:ext cx="6911975" cy="2813051"/>
        </p:xfrm>
        <a:graphic>
          <a:graphicData uri="http://schemas.openxmlformats.org/drawingml/2006/table">
            <a:tbl>
              <a:tblPr/>
              <a:tblGrid>
                <a:gridCol w="769938"/>
                <a:gridCol w="781050"/>
                <a:gridCol w="754062"/>
                <a:gridCol w="766763"/>
                <a:gridCol w="768350"/>
                <a:gridCol w="768350"/>
                <a:gridCol w="768350"/>
                <a:gridCol w="766762"/>
                <a:gridCol w="768350"/>
              </a:tblGrid>
              <a:tr h="817563">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F4</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打印机</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绘图仪</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863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342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342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Line 56"/>
          <p:cNvSpPr>
            <a:spLocks noChangeShapeType="1"/>
          </p:cNvSpPr>
          <p:nvPr/>
        </p:nvSpPr>
        <p:spPr bwMode="auto">
          <a:xfrm>
            <a:off x="1144563" y="3573463"/>
            <a:ext cx="719138" cy="647700"/>
          </a:xfrm>
          <a:prstGeom prst="line">
            <a:avLst/>
          </a:prstGeom>
          <a:noFill/>
          <a:ln w="12700">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11" name="Text Box 57"/>
          <p:cNvSpPr txBox="1">
            <a:spLocks noChangeArrowheads="1"/>
          </p:cNvSpPr>
          <p:nvPr/>
        </p:nvSpPr>
        <p:spPr bwMode="auto">
          <a:xfrm>
            <a:off x="1289026" y="3536951"/>
            <a:ext cx="863600"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2000" dirty="0"/>
              <a:t>对象</a:t>
            </a:r>
            <a:endParaRPr lang="zh-CN" altLang="en-US" sz="2000" dirty="0"/>
          </a:p>
        </p:txBody>
      </p:sp>
      <p:sp>
        <p:nvSpPr>
          <p:cNvPr id="12" name="Text Box 58"/>
          <p:cNvSpPr txBox="1">
            <a:spLocks noChangeArrowheads="1"/>
          </p:cNvSpPr>
          <p:nvPr/>
        </p:nvSpPr>
        <p:spPr bwMode="auto">
          <a:xfrm>
            <a:off x="1071538" y="3968751"/>
            <a:ext cx="865188" cy="40005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2000" dirty="0"/>
              <a:t>用户</a:t>
            </a:r>
            <a:endParaRPr lang="zh-CN" alt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4"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ox(in)">
                                      <p:cBhvr>
                                        <p:cTn id="13" dur="500"/>
                                        <p:tgtEl>
                                          <p:spTgt spid="11"/>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ox(in)">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70" y="500042"/>
            <a:ext cx="9358346" cy="2012859"/>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6.5.2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文件保护</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文件访问保护</a:t>
            </a:r>
            <a:r>
              <a:rPr lang="zh-CN" altLang="en-US" sz="2400" dirty="0" smtClean="0"/>
              <a:t>：</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设置文件使用权限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）访问控制表：</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sym typeface="Wingdings" panose="05000000000000000000" pitchFamily="2" charset="2"/>
              </a:rPr>
              <a:t>为文件设置存取控制属性</a:t>
            </a:r>
            <a:endParaRPr kumimoji="1" lang="zh-CN" altLang="en-US" sz="2400" dirty="0" smtClean="0">
              <a:solidFill>
                <a:srgbClr val="FF0000"/>
              </a:solidFill>
            </a:endParaRPr>
          </a:p>
          <a:p>
            <a:pPr>
              <a:buFont typeface="Wingdings" panose="05000000000000000000" pitchFamily="2" charset="2"/>
              <a:buNone/>
              <a:defRPr/>
            </a:pPr>
            <a:r>
              <a:rPr kumimoji="1" lang="zh-CN" altLang="en-US" sz="2400" dirty="0" smtClean="0"/>
              <a:t>     对访问矩阵</a:t>
            </a:r>
            <a:r>
              <a:rPr kumimoji="1" lang="zh-CN" altLang="en-US" sz="2400" dirty="0" smtClean="0">
                <a:solidFill>
                  <a:schemeClr val="accent1"/>
                </a:solidFill>
              </a:rPr>
              <a:t>按列（对象）</a:t>
            </a:r>
            <a:r>
              <a:rPr kumimoji="1" lang="zh-CN" altLang="en-US" sz="2400" dirty="0" smtClean="0"/>
              <a:t>进行划分，每一列建立一张访问控制表</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Rectangle 37"/>
          <p:cNvSpPr>
            <a:spLocks noChangeArrowheads="1"/>
          </p:cNvSpPr>
          <p:nvPr/>
        </p:nvSpPr>
        <p:spPr bwMode="auto">
          <a:xfrm>
            <a:off x="2214546" y="0"/>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2" name="Group 74"/>
          <p:cNvGraphicFramePr>
            <a:graphicFrameLocks noGrp="1"/>
          </p:cNvGraphicFramePr>
          <p:nvPr/>
        </p:nvGraphicFramePr>
        <p:xfrm>
          <a:off x="2692400" y="5235569"/>
          <a:ext cx="871488" cy="1511646"/>
        </p:xfrm>
        <a:graphic>
          <a:graphicData uri="http://schemas.openxmlformats.org/drawingml/2006/table">
            <a:tbl>
              <a:tblPr/>
              <a:tblGrid>
                <a:gridCol w="871488"/>
              </a:tblGrid>
              <a:tr h="489704">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546">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0396">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 name="Text Box 75"/>
          <p:cNvSpPr txBox="1">
            <a:spLocks noChangeArrowheads="1"/>
          </p:cNvSpPr>
          <p:nvPr/>
        </p:nvSpPr>
        <p:spPr bwMode="auto">
          <a:xfrm>
            <a:off x="1260475" y="4635494"/>
            <a:ext cx="295275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kumimoji="1" lang="en-US" altLang="zh-CN"/>
              <a:t>F1</a:t>
            </a:r>
            <a:r>
              <a:rPr kumimoji="1" lang="zh-CN" altLang="en-US"/>
              <a:t>的访问控制表：</a:t>
            </a:r>
            <a:endParaRPr kumimoji="1" lang="zh-CN" altLang="en-US"/>
          </a:p>
        </p:txBody>
      </p:sp>
      <p:sp>
        <p:nvSpPr>
          <p:cNvPr id="24" name="Text Box 76"/>
          <p:cNvSpPr txBox="1">
            <a:spLocks noChangeArrowheads="1"/>
          </p:cNvSpPr>
          <p:nvPr/>
        </p:nvSpPr>
        <p:spPr bwMode="auto">
          <a:xfrm>
            <a:off x="4356100" y="4660894"/>
            <a:ext cx="295275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kumimoji="1" lang="en-US" altLang="zh-CN"/>
              <a:t>F4</a:t>
            </a:r>
            <a:r>
              <a:rPr kumimoji="1" lang="zh-CN" altLang="en-US"/>
              <a:t>的访问控制表：</a:t>
            </a:r>
            <a:endParaRPr kumimoji="1" lang="zh-CN" altLang="en-US"/>
          </a:p>
        </p:txBody>
      </p:sp>
      <p:graphicFrame>
        <p:nvGraphicFramePr>
          <p:cNvPr id="27" name="Group 94"/>
          <p:cNvGraphicFramePr>
            <a:graphicFrameLocks noGrp="1"/>
          </p:cNvGraphicFramePr>
          <p:nvPr/>
        </p:nvGraphicFramePr>
        <p:xfrm>
          <a:off x="1835150" y="5235569"/>
          <a:ext cx="857200" cy="1511646"/>
        </p:xfrm>
        <a:graphic>
          <a:graphicData uri="http://schemas.openxmlformats.org/drawingml/2006/table">
            <a:tbl>
              <a:tblPr/>
              <a:tblGrid>
                <a:gridCol w="857200"/>
              </a:tblGrid>
              <a:tr h="489704">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D1</a:t>
                      </a:r>
                      <a:endPar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1546">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D2</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0396">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D3</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0" name="Group 150"/>
          <p:cNvGraphicFramePr>
            <a:graphicFrameLocks noGrp="1"/>
          </p:cNvGraphicFramePr>
          <p:nvPr>
            <p:custDataLst>
              <p:tags r:id="rId1"/>
            </p:custDataLst>
          </p:nvPr>
        </p:nvGraphicFramePr>
        <p:xfrm>
          <a:off x="827088" y="2500306"/>
          <a:ext cx="7632700" cy="2531745"/>
        </p:xfrm>
        <a:graphic>
          <a:graphicData uri="http://schemas.openxmlformats.org/drawingml/2006/table">
            <a:tbl>
              <a:tblPr/>
              <a:tblGrid>
                <a:gridCol w="849312"/>
                <a:gridCol w="863600"/>
                <a:gridCol w="855663"/>
                <a:gridCol w="823912"/>
                <a:gridCol w="847725"/>
                <a:gridCol w="847725"/>
                <a:gridCol w="849313"/>
                <a:gridCol w="846137"/>
                <a:gridCol w="849313"/>
              </a:tblGrid>
              <a:tr h="649288">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F4</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打印机</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绘图仪</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42862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6492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6492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cxnSp>
        <p:nvCxnSpPr>
          <p:cNvPr id="31" name="直接箭头连接符 30"/>
          <p:cNvCxnSpPr/>
          <p:nvPr/>
        </p:nvCxnSpPr>
        <p:spPr bwMode="auto">
          <a:xfrm>
            <a:off x="2051050" y="4803769"/>
            <a:ext cx="649288" cy="504825"/>
          </a:xfrm>
          <a:prstGeom prst="straightConnector1">
            <a:avLst/>
          </a:prstGeom>
          <a:noFill/>
          <a:ln w="38100">
            <a:solidFill>
              <a:srgbClr val="FF0000"/>
            </a:solidFill>
            <a:tailEnd type="arrow"/>
          </a:ln>
          <a:effectLst>
            <a:outerShdw dist="17961" dir="2700000" algn="ctr" rotWithShape="0">
              <a:schemeClr val="accent1">
                <a:gamma/>
                <a:shade val="60000"/>
                <a:invGamma/>
                <a:alpha val="50000"/>
              </a:schemeClr>
            </a:outerShdw>
          </a:effectLst>
        </p:spPr>
      </p:cxnSp>
      <p:sp>
        <p:nvSpPr>
          <p:cNvPr id="25" name="Rectangle 77"/>
          <p:cNvSpPr>
            <a:spLocks noChangeArrowheads="1"/>
          </p:cNvSpPr>
          <p:nvPr/>
        </p:nvSpPr>
        <p:spPr bwMode="auto">
          <a:xfrm>
            <a:off x="5722938" y="5449881"/>
            <a:ext cx="1063625" cy="40005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0" hangingPunct="0">
              <a:spcBef>
                <a:spcPct val="20000"/>
              </a:spcBef>
              <a:buClrTx/>
              <a:defRPr/>
            </a:pPr>
            <a:r>
              <a:rPr lang="en-US" altLang="zh-CN" sz="2000"/>
              <a:t>R,W,E</a:t>
            </a:r>
            <a:endParaRPr lang="en-US" altLang="zh-CN" sz="2000"/>
          </a:p>
        </p:txBody>
      </p:sp>
      <p:sp>
        <p:nvSpPr>
          <p:cNvPr id="26" name="Rectangle 78"/>
          <p:cNvSpPr>
            <a:spLocks noChangeArrowheads="1"/>
          </p:cNvSpPr>
          <p:nvPr/>
        </p:nvSpPr>
        <p:spPr bwMode="auto">
          <a:xfrm>
            <a:off x="5722938" y="5418131"/>
            <a:ext cx="1081087" cy="400050"/>
          </a:xfrm>
          <a:prstGeom prst="rect">
            <a:avLst/>
          </a:prstGeom>
          <a:noFill/>
          <a:ln w="12700">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defRPr/>
            </a:pPr>
            <a:endParaRPr lang="zh-CN" altLang="en-US" sz="2000"/>
          </a:p>
        </p:txBody>
      </p:sp>
      <p:sp>
        <p:nvSpPr>
          <p:cNvPr id="28" name="Rectangle 95"/>
          <p:cNvSpPr>
            <a:spLocks noChangeArrowheads="1"/>
          </p:cNvSpPr>
          <p:nvPr/>
        </p:nvSpPr>
        <p:spPr bwMode="auto">
          <a:xfrm>
            <a:off x="4932363" y="5449881"/>
            <a:ext cx="574675" cy="40005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0" hangingPunct="0">
              <a:spcBef>
                <a:spcPct val="20000"/>
              </a:spcBef>
              <a:buClrTx/>
              <a:defRPr/>
            </a:pPr>
            <a:r>
              <a:rPr lang="en-US" altLang="zh-CN" sz="2000"/>
              <a:t>D2</a:t>
            </a:r>
            <a:endParaRPr lang="en-US" altLang="zh-CN" sz="2000"/>
          </a:p>
        </p:txBody>
      </p:sp>
      <p:sp>
        <p:nvSpPr>
          <p:cNvPr id="29" name="Rectangle 96"/>
          <p:cNvSpPr>
            <a:spLocks noChangeArrowheads="1"/>
          </p:cNvSpPr>
          <p:nvPr/>
        </p:nvSpPr>
        <p:spPr bwMode="auto">
          <a:xfrm>
            <a:off x="4859338" y="5418131"/>
            <a:ext cx="865187" cy="400050"/>
          </a:xfrm>
          <a:prstGeom prst="rect">
            <a:avLst/>
          </a:prstGeom>
          <a:noFill/>
          <a:ln w="12700">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defRPr/>
            </a:pPr>
            <a:endParaRPr lang="zh-CN" altLang="en-US" sz="2000"/>
          </a:p>
        </p:txBody>
      </p:sp>
      <p:cxnSp>
        <p:nvCxnSpPr>
          <p:cNvPr id="32" name="直接箭头连接符 31"/>
          <p:cNvCxnSpPr/>
          <p:nvPr/>
        </p:nvCxnSpPr>
        <p:spPr bwMode="auto">
          <a:xfrm>
            <a:off x="4643438" y="4803769"/>
            <a:ext cx="1152525" cy="647700"/>
          </a:xfrm>
          <a:prstGeom prst="straightConnector1">
            <a:avLst/>
          </a:prstGeom>
          <a:noFill/>
          <a:ln w="38100">
            <a:solidFill>
              <a:srgbClr val="FF0000"/>
            </a:solidFill>
            <a:tailEnd type="arrow"/>
          </a:ln>
          <a:effectLst>
            <a:outerShdw dist="17961" dir="2700000" algn="ctr" rotWithShape="0">
              <a:schemeClr val="accent1">
                <a:gamma/>
                <a:shade val="60000"/>
                <a:invGamma/>
                <a:alpha val="50000"/>
              </a:schemeClr>
            </a:outerShdw>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ox(in)">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ox(i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ox(in)">
                                      <p:cBhvr>
                                        <p:cTn id="17" dur="500"/>
                                        <p:tgtEl>
                                          <p:spTgt spid="22"/>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ox(in)">
                                      <p:cBhvr>
                                        <p:cTn id="20" dur="500"/>
                                        <p:tgtEl>
                                          <p:spTgt spid="23"/>
                                        </p:tgtEl>
                                      </p:cBhvr>
                                    </p:animEffect>
                                  </p:childTnLst>
                                </p:cTn>
                              </p:par>
                              <p:par>
                                <p:cTn id="21" presetID="4" presetClass="entr" presetSubtype="16"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ox(in)">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ox(in)">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ox(in)">
                                      <p:cBhvr>
                                        <p:cTn id="33" dur="500"/>
                                        <p:tgtEl>
                                          <p:spTgt spid="24"/>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ox(in)">
                                      <p:cBhvr>
                                        <p:cTn id="36" dur="500"/>
                                        <p:tgtEl>
                                          <p:spTgt spid="25"/>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ox(in)">
                                      <p:cBhvr>
                                        <p:cTn id="39" dur="500"/>
                                        <p:tgtEl>
                                          <p:spTgt spid="26"/>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ox(in)">
                                      <p:cBhvr>
                                        <p:cTn id="42" dur="500"/>
                                        <p:tgtEl>
                                          <p:spTgt spid="28"/>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box(in)">
                                      <p:cBhvr>
                                        <p:cTn id="4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animBg="1"/>
      <p:bldP spid="28" grpId="0"/>
      <p:bldP spid="2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285720" y="185736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16024" y="428604"/>
            <a:ext cx="8388424" cy="1938992"/>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6.5.2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文件保护</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文件访问保护</a:t>
            </a:r>
            <a:r>
              <a:rPr lang="zh-CN" altLang="en-US" sz="2400" dirty="0" smtClean="0"/>
              <a:t>：</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设置文件使用权限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）用户权限表：</a:t>
            </a:r>
            <a:r>
              <a:rPr kumimoji="1" lang="zh-CN" altLang="en-US" sz="2400" dirty="0" smtClean="0">
                <a:sym typeface="Wingdings" panose="05000000000000000000" pitchFamily="2" charset="2"/>
              </a:rPr>
              <a:t>为用户设置权限</a:t>
            </a:r>
            <a:endPar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defRPr/>
            </a:pPr>
            <a:r>
              <a:rPr kumimoji="1" lang="zh-CN" altLang="en-US" dirty="0" smtClean="0"/>
              <a:t>对访问矩阵</a:t>
            </a:r>
            <a:r>
              <a:rPr kumimoji="1" lang="zh-CN" altLang="en-US" dirty="0" smtClean="0">
                <a:solidFill>
                  <a:schemeClr val="accent1"/>
                </a:solidFill>
              </a:rPr>
              <a:t>按行</a:t>
            </a:r>
            <a:r>
              <a:rPr kumimoji="1" lang="zh-CN" altLang="en-US" dirty="0" smtClean="0"/>
              <a:t>进行划分，每一行建立一张访问权限表。</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Rectangle 37"/>
          <p:cNvSpPr>
            <a:spLocks noChangeArrowheads="1"/>
          </p:cNvSpPr>
          <p:nvPr/>
        </p:nvSpPr>
        <p:spPr bwMode="auto">
          <a:xfrm>
            <a:off x="2888838" y="-24"/>
            <a:ext cx="5643602"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6.5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文件共享和文件保护</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3" name="Group 136"/>
          <p:cNvGraphicFramePr>
            <a:graphicFrameLocks noGrp="1"/>
          </p:cNvGraphicFramePr>
          <p:nvPr/>
        </p:nvGraphicFramePr>
        <p:xfrm>
          <a:off x="2484438" y="4749973"/>
          <a:ext cx="3960440" cy="839267"/>
        </p:xfrm>
        <a:graphic>
          <a:graphicData uri="http://schemas.openxmlformats.org/drawingml/2006/table">
            <a:tbl>
              <a:tblPr/>
              <a:tblGrid>
                <a:gridCol w="896206"/>
                <a:gridCol w="747936"/>
                <a:gridCol w="971988"/>
                <a:gridCol w="1344310"/>
              </a:tblGrid>
              <a:tr h="443027">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对象</a:t>
                      </a:r>
                      <a:endPar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F2</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绘图仪</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349">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W</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4" name="Group 137"/>
          <p:cNvGraphicFramePr>
            <a:graphicFrameLocks noGrp="1"/>
          </p:cNvGraphicFramePr>
          <p:nvPr/>
        </p:nvGraphicFramePr>
        <p:xfrm>
          <a:off x="1692275" y="5768984"/>
          <a:ext cx="5976938" cy="936626"/>
        </p:xfrm>
        <a:graphic>
          <a:graphicData uri="http://schemas.openxmlformats.org/drawingml/2006/table">
            <a:tbl>
              <a:tblPr/>
              <a:tblGrid>
                <a:gridCol w="936625"/>
                <a:gridCol w="777875"/>
                <a:gridCol w="806450"/>
                <a:gridCol w="1104900"/>
                <a:gridCol w="955675"/>
                <a:gridCol w="1395413"/>
              </a:tblGrid>
              <a:tr h="46513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对象</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F4</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打印机</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4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5" name="Group 160"/>
          <p:cNvGraphicFramePr>
            <a:graphicFrameLocks noGrp="1"/>
          </p:cNvGraphicFramePr>
          <p:nvPr/>
        </p:nvGraphicFramePr>
        <p:xfrm>
          <a:off x="357158" y="2420888"/>
          <a:ext cx="8353425" cy="2144079"/>
        </p:xfrm>
        <a:graphic>
          <a:graphicData uri="http://schemas.openxmlformats.org/drawingml/2006/table">
            <a:tbl>
              <a:tblPr/>
              <a:tblGrid>
                <a:gridCol w="930275"/>
                <a:gridCol w="944563"/>
                <a:gridCol w="936625"/>
                <a:gridCol w="901700"/>
                <a:gridCol w="927100"/>
                <a:gridCol w="928687"/>
                <a:gridCol w="928688"/>
                <a:gridCol w="925512"/>
                <a:gridCol w="930275"/>
              </a:tblGrid>
              <a:tr h="646113">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F4</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F5</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F6</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打印机</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绘图仪</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39846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3181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R,W,E</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12763">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D3</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R,W,E</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827584" y="4246637"/>
            <a:ext cx="6552728" cy="1846659"/>
          </a:xfrm>
          <a:prstGeom prst="rect">
            <a:avLst/>
          </a:prstGeom>
          <a:noFill/>
          <a:ln>
            <a:noFill/>
          </a:ln>
          <a:effectLst/>
        </p:spPr>
        <p:txBody>
          <a:bodyPr wrap="square">
            <a:spAutoFit/>
          </a:bodyPr>
          <a:lstStyle/>
          <a:p>
            <a:pPr eaLnBrk="1" hangingPunct="1">
              <a:lnSpc>
                <a:spcPct val="150000"/>
              </a:lnSpc>
              <a:spcBef>
                <a:spcPct val="0"/>
              </a:spcBef>
              <a:defRPr/>
            </a:pP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教学内容：</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磁盘管理概述</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磁盘调度算法</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71670"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Rectangle 6"/>
          <p:cNvSpPr>
            <a:spLocks noChangeArrowheads="1"/>
          </p:cNvSpPr>
          <p:nvPr/>
        </p:nvSpPr>
        <p:spPr bwMode="auto">
          <a:xfrm>
            <a:off x="539552" y="1196752"/>
            <a:ext cx="8208912" cy="2954655"/>
          </a:xfrm>
          <a:prstGeom prst="rect">
            <a:avLst/>
          </a:prstGeom>
          <a:noFill/>
          <a:ln>
            <a:noFill/>
          </a:ln>
          <a:effectLst/>
        </p:spPr>
        <p:txBody>
          <a:bodyPr wrap="square">
            <a:spAutoFit/>
          </a:bodyPr>
          <a:lstStyle/>
          <a:p>
            <a:pPr eaLnBrk="1" hangingPunct="1">
              <a:lnSpc>
                <a:spcPct val="150000"/>
              </a:lnSpc>
              <a:spcBef>
                <a:spcPct val="0"/>
              </a:spcBef>
              <a:defRPr/>
            </a:pP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思考问题：</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从磁盘上读一块数据，大约需要多长时间？所需时间主要包括哪几部分？</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当同一时刻有多个磁盘访问请求时，如何安排访问顺序？</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有哪些方法可以缩短磁盘读写时间？</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cxnSp>
        <p:nvCxnSpPr>
          <p:cNvPr id="7" name="直接箭头连接符 6"/>
          <p:cNvCxnSpPr/>
          <p:nvPr/>
        </p:nvCxnSpPr>
        <p:spPr bwMode="auto">
          <a:xfrm flipV="1">
            <a:off x="3275856" y="3356992"/>
            <a:ext cx="1512168" cy="2448272"/>
          </a:xfrm>
          <a:prstGeom prst="straightConnector1">
            <a:avLst/>
          </a:prstGeom>
          <a:noFill/>
          <a:ln w="28575">
            <a:solidFill>
              <a:srgbClr val="FF0000"/>
            </a:solidFill>
            <a:tailEnd type="arrow"/>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 name="直接箭头连接符 7"/>
          <p:cNvCxnSpPr/>
          <p:nvPr/>
        </p:nvCxnSpPr>
        <p:spPr bwMode="auto">
          <a:xfrm flipV="1">
            <a:off x="3275856" y="4005064"/>
            <a:ext cx="1800200" cy="1728192"/>
          </a:xfrm>
          <a:prstGeom prst="straightConnector1">
            <a:avLst/>
          </a:prstGeom>
          <a:noFill/>
          <a:ln w="28575">
            <a:solidFill>
              <a:srgbClr val="FF0000"/>
            </a:solidFill>
            <a:tailEnd type="arrow"/>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 name="直接箭头连接符 10"/>
          <p:cNvCxnSpPr/>
          <p:nvPr/>
        </p:nvCxnSpPr>
        <p:spPr bwMode="auto">
          <a:xfrm flipV="1">
            <a:off x="2627784" y="2348880"/>
            <a:ext cx="648072" cy="2808312"/>
          </a:xfrm>
          <a:prstGeom prst="straightConnector1">
            <a:avLst/>
          </a:prstGeom>
          <a:noFill/>
          <a:ln w="28575">
            <a:solidFill>
              <a:srgbClr val="FF0000"/>
            </a:solidFill>
            <a:tailEnd type="arrow"/>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box(in)">
                                      <p:cBhvr>
                                        <p:cTn id="7" dur="500"/>
                                        <p:tgtEl>
                                          <p:spTgt spid="3687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nodePh="1">
                                  <p:stCondLst>
                                    <p:cond delay="0"/>
                                  </p:stCondLst>
                                  <p:endCondLst>
                                    <p:cond evt="begin" delay="0">
                                      <p:tn val="15"/>
                                    </p:cond>
                                  </p:endCondLst>
                                  <p:childTnLst>
                                    <p:set>
                                      <p:cBhvr>
                                        <p:cTn id="16" dur="1" fill="hold">
                                          <p:stCondLst>
                                            <p:cond delay="0"/>
                                          </p:stCondLst>
                                        </p:cTn>
                                        <p:tgtEl>
                                          <p:spTgt spid="11270"/>
                                        </p:tgtEl>
                                        <p:attrNameLst>
                                          <p:attrName>style.visibility</p:attrName>
                                        </p:attrNameLst>
                                      </p:cBhvr>
                                      <p:to>
                                        <p:strVal val="visible"/>
                                      </p:to>
                                    </p:set>
                                    <p:animEffect transition="in" filter="box(in)">
                                      <p:cBhvr>
                                        <p:cTn id="17" dur="500"/>
                                        <p:tgtEl>
                                          <p:spTgt spid="11270"/>
                                        </p:tgtEl>
                                      </p:cBhvr>
                                    </p:animEffect>
                                  </p:childTnLst>
                                </p:cTn>
                              </p:par>
                              <p:par>
                                <p:cTn id="18" presetID="4"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ox(in)">
                                      <p:cBhvr>
                                        <p:cTn id="20" dur="500"/>
                                        <p:tgtEl>
                                          <p:spTgt spid="7"/>
                                        </p:tgtEl>
                                      </p:cBhvr>
                                    </p:animEffect>
                                  </p:childTnLst>
                                </p:cTn>
                              </p:par>
                              <p:par>
                                <p:cTn id="21" presetID="4" presetClass="entr" presetSubtype="1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p:bldP spid="11270"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395536" y="1052736"/>
            <a:ext cx="8568952" cy="5616623"/>
          </a:xfrm>
        </p:spPr>
        <p:txBody>
          <a:bodyPr/>
          <a:lstStyle/>
          <a:p>
            <a:pPr marL="0" indent="0" eaLnBrk="1" hangingPunct="1">
              <a:lnSpc>
                <a:spcPct val="120000"/>
              </a:lnSpc>
              <a:spcBef>
                <a:spcPct val="0"/>
              </a:spcBef>
              <a:buNone/>
              <a:defRPr/>
            </a:pPr>
            <a:r>
              <a:rPr lang="en-US" altLang="zh-CN" sz="2400" b="1" dirty="0" smtClean="0">
                <a:latin typeface="+mn-ea"/>
              </a:rPr>
              <a:t>1</a:t>
            </a:r>
            <a:r>
              <a:rPr lang="zh-CN" altLang="en-US" sz="2400" b="1" dirty="0" smtClean="0">
                <a:latin typeface="+mn-ea"/>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下列</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物理结构文件不便于文件的扩充</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A</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连续文件 </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B.</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串连文件 </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C.</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索引文件 </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D.</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多重索引</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文件</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、逻辑文件是（ 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的文件组织形式</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A.</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在外部设备</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上 </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B.</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从用户观点</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看 </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C</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虚拟存储 </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D</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目录</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3</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、文件系统为每个文件另建立一张指示逻辑记录和物理记录之间的对应关系表，由此表和文件本身构成的文件是</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A</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连续文件 </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B.</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串连文件 </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C.</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索引文件 </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D.</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逻辑</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文件</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lang="en-US" altLang="zh-CN" sz="2400" b="1" dirty="0" smtClean="0">
                <a:latin typeface="+mn-ea"/>
              </a:rPr>
              <a:t>4</a:t>
            </a:r>
            <a:r>
              <a:rPr lang="zh-CN" altLang="en-US" sz="2400" b="1" dirty="0" smtClean="0">
                <a:latin typeface="+mn-ea"/>
              </a:rPr>
              <a:t>、存放</a:t>
            </a:r>
            <a:r>
              <a:rPr lang="zh-CN" altLang="en-US" sz="2400" b="1" dirty="0">
                <a:latin typeface="+mn-ea"/>
              </a:rPr>
              <a:t>在磁盘上的文件（ </a:t>
            </a:r>
            <a:r>
              <a:rPr lang="en-US" altLang="zh-CN" sz="2400" b="1" dirty="0" smtClean="0">
                <a:latin typeface="+mn-ea"/>
              </a:rPr>
              <a:t> </a:t>
            </a:r>
            <a:r>
              <a:rPr lang="zh-CN" altLang="en-US" sz="2400" b="1" dirty="0" smtClean="0">
                <a:latin typeface="+mn-ea"/>
              </a:rPr>
              <a:t>）</a:t>
            </a:r>
            <a:r>
              <a:rPr lang="zh-CN" altLang="en-US" sz="2400" b="1" dirty="0">
                <a:latin typeface="+mn-ea"/>
              </a:rPr>
              <a:t>。 </a:t>
            </a:r>
            <a:endParaRPr lang="en-US" altLang="zh-CN" sz="2400" b="1" dirty="0" smtClean="0">
              <a:latin typeface="+mn-ea"/>
            </a:endParaRPr>
          </a:p>
          <a:p>
            <a:pPr marL="0" indent="0" eaLnBrk="1" hangingPunct="1">
              <a:lnSpc>
                <a:spcPct val="120000"/>
              </a:lnSpc>
              <a:spcBef>
                <a:spcPct val="0"/>
              </a:spcBef>
              <a:buNone/>
              <a:defRPr/>
            </a:pPr>
            <a:r>
              <a:rPr lang="en-US" altLang="zh-CN" sz="2400" b="1" dirty="0" smtClean="0">
                <a:latin typeface="+mn-ea"/>
              </a:rPr>
              <a:t>    A</a:t>
            </a:r>
            <a:r>
              <a:rPr lang="en-US" altLang="zh-CN" sz="2400" b="1" dirty="0">
                <a:latin typeface="+mn-ea"/>
              </a:rPr>
              <a:t>.</a:t>
            </a:r>
            <a:r>
              <a:rPr lang="zh-CN" altLang="en-US" sz="2400" b="1" dirty="0">
                <a:latin typeface="+mn-ea"/>
              </a:rPr>
              <a:t>既可随机访问，又可顺序访问 </a:t>
            </a:r>
            <a:endParaRPr lang="en-US" altLang="zh-CN" sz="2400" b="1" dirty="0" smtClean="0">
              <a:latin typeface="+mn-ea"/>
            </a:endParaRPr>
          </a:p>
          <a:p>
            <a:pPr marL="0" indent="0" eaLnBrk="1" hangingPunct="1">
              <a:lnSpc>
                <a:spcPct val="120000"/>
              </a:lnSpc>
              <a:spcBef>
                <a:spcPct val="0"/>
              </a:spcBef>
              <a:buNone/>
              <a:defRPr/>
            </a:pPr>
            <a:r>
              <a:rPr lang="en-US" altLang="zh-CN" sz="2400" b="1" dirty="0" smtClean="0">
                <a:latin typeface="+mn-ea"/>
              </a:rPr>
              <a:t>    B</a:t>
            </a:r>
            <a:r>
              <a:rPr lang="en-US" altLang="zh-CN" sz="2400" b="1" dirty="0">
                <a:latin typeface="+mn-ea"/>
              </a:rPr>
              <a:t>.</a:t>
            </a:r>
            <a:r>
              <a:rPr lang="zh-CN" altLang="en-US" sz="2400" b="1" dirty="0">
                <a:latin typeface="+mn-ea"/>
              </a:rPr>
              <a:t>只能</a:t>
            </a:r>
            <a:r>
              <a:rPr lang="zh-CN" altLang="en-US" sz="2400" b="1" dirty="0" smtClean="0">
                <a:latin typeface="+mn-ea"/>
              </a:rPr>
              <a:t>随机访问</a:t>
            </a:r>
            <a:endParaRPr lang="en-US" altLang="zh-CN" sz="2400" b="1" dirty="0" smtClean="0">
              <a:latin typeface="+mn-ea"/>
            </a:endParaRPr>
          </a:p>
          <a:p>
            <a:pPr marL="0" indent="0" eaLnBrk="1" hangingPunct="1">
              <a:lnSpc>
                <a:spcPct val="120000"/>
              </a:lnSpc>
              <a:spcBef>
                <a:spcPct val="0"/>
              </a:spcBef>
              <a:buNone/>
              <a:defRPr/>
            </a:pPr>
            <a:r>
              <a:rPr lang="en-US" altLang="zh-CN" sz="2400" b="1" dirty="0" smtClean="0">
                <a:latin typeface="+mn-ea"/>
              </a:rPr>
              <a:t>    C</a:t>
            </a:r>
            <a:r>
              <a:rPr lang="en-US" altLang="zh-CN" sz="2400" b="1" dirty="0">
                <a:latin typeface="+mn-ea"/>
              </a:rPr>
              <a:t>.</a:t>
            </a:r>
            <a:r>
              <a:rPr lang="zh-CN" altLang="en-US" sz="2400" b="1" dirty="0">
                <a:latin typeface="+mn-ea"/>
              </a:rPr>
              <a:t>只能顺序访问 </a:t>
            </a:r>
            <a:endParaRPr lang="en-US" altLang="zh-CN" sz="2400" b="1" dirty="0" smtClean="0">
              <a:latin typeface="+mn-ea"/>
            </a:endParaRPr>
          </a:p>
          <a:p>
            <a:pPr marL="0" indent="0" eaLnBrk="1" hangingPunct="1">
              <a:lnSpc>
                <a:spcPct val="120000"/>
              </a:lnSpc>
              <a:spcBef>
                <a:spcPct val="0"/>
              </a:spcBef>
              <a:buNone/>
              <a:defRPr/>
            </a:pPr>
            <a:r>
              <a:rPr lang="en-US" altLang="zh-CN" sz="2400" b="1" dirty="0" smtClean="0">
                <a:latin typeface="+mn-ea"/>
              </a:rPr>
              <a:t>    D</a:t>
            </a:r>
            <a:r>
              <a:rPr lang="en-US" altLang="zh-CN" sz="2400" b="1" dirty="0">
                <a:latin typeface="+mn-ea"/>
              </a:rPr>
              <a:t>.</a:t>
            </a:r>
            <a:r>
              <a:rPr lang="zh-CN" altLang="en-US" sz="2400" b="1" dirty="0">
                <a:latin typeface="+mn-ea"/>
              </a:rPr>
              <a:t>必须通过操作系统访问 </a:t>
            </a:r>
            <a:endParaRPr lang="en-US" altLang="zh-CN" sz="2400" b="1" dirty="0" smtClean="0">
              <a:latin typeface="+mn-ea"/>
            </a:endParaRPr>
          </a:p>
        </p:txBody>
      </p:sp>
      <p:sp>
        <p:nvSpPr>
          <p:cNvPr id="2" name="矩形 1"/>
          <p:cNvSpPr/>
          <p:nvPr/>
        </p:nvSpPr>
        <p:spPr>
          <a:xfrm>
            <a:off x="2267744" y="81440"/>
            <a:ext cx="6463629" cy="683264"/>
          </a:xfrm>
          <a:prstGeom prst="rect">
            <a:avLst/>
          </a:prstGeom>
        </p:spPr>
        <p:txBody>
          <a:bodyPr wrap="none">
            <a:spAutoFit/>
          </a:bodyPr>
          <a:lstStyle/>
          <a:p>
            <a:pPr eaLnBrk="1" hangingPunct="1">
              <a:lnSpc>
                <a:spcPct val="120000"/>
              </a:lnSpc>
              <a:spcBef>
                <a:spcPct val="0"/>
              </a:spcBef>
              <a:defRPr/>
            </a:pPr>
            <a:r>
              <a:rPr kumimoji="1" lang="en-US" altLang="zh-CN" sz="32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（课前测试）</a:t>
            </a:r>
            <a:endParaRPr kumimoji="1" lang="zh-CN" altLang="en-US" sz="32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467544" y="1340768"/>
            <a:ext cx="8352928" cy="5170646"/>
          </a:xfrm>
          <a:prstGeom prst="rect">
            <a:avLst/>
          </a:prstGeom>
          <a:noFill/>
          <a:ln>
            <a:noFill/>
          </a:ln>
          <a:effectLst/>
        </p:spPr>
        <p:txBody>
          <a:bodyPr wrap="square">
            <a:spAutoFit/>
          </a:bodyPr>
          <a:lstStyle/>
          <a:p>
            <a:pPr eaLnBrk="1" hangingPunct="1">
              <a:lnSpc>
                <a:spcPct val="150000"/>
              </a:lnSpc>
              <a:spcBef>
                <a:spcPct val="0"/>
              </a:spcBef>
              <a:defRPr/>
            </a:pPr>
            <a:r>
              <a:rPr kumimoji="1" lang="en-US" altLang="zh-CN" sz="28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6.6.1 </a:t>
            </a:r>
            <a:r>
              <a:rPr kumimoji="1" lang="zh-CN" altLang="en-US" sz="28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磁盘管理概述：</a:t>
            </a:r>
            <a:endParaRPr kumimoji="1" lang="en-US" altLang="zh-CN" sz="28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盘面、磁道、扇区的概念</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盘面号（磁头号）、柱面号（磁道号）、扇区号</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扇区两种编址方式：</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CHS</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方式、</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LBA</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方式</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LBA</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与</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CHS</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之间的互相转换</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磁盘访问时间：寻道时间、旋转延迟时间、数据传输时间</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各与哪些因素有关？</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defRPr/>
            </a:pPr>
            <a:r>
              <a:rPr kumimoji="1" lang="en-US" altLang="zh-CN" sz="2400"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磁盘访问时间举例</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defRPr/>
            </a:pP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5477162"/>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339752" y="18864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动作按钮: 前进或下一项 4">
            <a:hlinkClick r:id="" action="ppaction://hlinkshowjump?jump=nextslide" highlightClick="1"/>
          </p:cNvPr>
          <p:cNvSpPr/>
          <p:nvPr/>
        </p:nvSpPr>
        <p:spPr bwMode="auto">
          <a:xfrm>
            <a:off x="8172400" y="2276872"/>
            <a:ext cx="360040"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动作按钮: 前进或下一项 5">
            <a:hlinkClick r:id="rId1" action="ppaction://hlinksldjump" highlightClick="1"/>
          </p:cNvPr>
          <p:cNvSpPr/>
          <p:nvPr/>
        </p:nvSpPr>
        <p:spPr bwMode="auto">
          <a:xfrm>
            <a:off x="8172400" y="3821226"/>
            <a:ext cx="360040"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动作按钮: 前进或下一项 6">
            <a:hlinkClick r:id="rId2" action="ppaction://hlinksldjump" highlightClick="1"/>
          </p:cNvPr>
          <p:cNvSpPr/>
          <p:nvPr/>
        </p:nvSpPr>
        <p:spPr bwMode="auto">
          <a:xfrm>
            <a:off x="8172400" y="4869160"/>
            <a:ext cx="360040"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动作按钮: 前进或下一项 7">
            <a:hlinkClick r:id="rId3" action="ppaction://hlinksldjump" highlightClick="1"/>
          </p:cNvPr>
          <p:cNvSpPr/>
          <p:nvPr/>
        </p:nvSpPr>
        <p:spPr bwMode="auto">
          <a:xfrm>
            <a:off x="8172400" y="3284984"/>
            <a:ext cx="360040"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动作按钮: 前进或下一项 8">
            <a:hlinkClick r:id="rId4" action="ppaction://hlinksldjump" highlightClick="1"/>
          </p:cNvPr>
          <p:cNvSpPr/>
          <p:nvPr/>
        </p:nvSpPr>
        <p:spPr bwMode="auto">
          <a:xfrm>
            <a:off x="8172400" y="5445224"/>
            <a:ext cx="360040"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1428736"/>
            <a:ext cx="4929190" cy="260379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磁盘管理概述</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数据组织和格式</a:t>
            </a:r>
            <a:endParaRPr lang="en-US" altLang="zh-CN" sz="2400" dirty="0" smtClean="0"/>
          </a:p>
          <a:p>
            <a:pPr marL="457200" indent="-457200" eaLnBrk="1" hangingPunct="1">
              <a:spcBef>
                <a:spcPct val="0"/>
              </a:spcBef>
            </a:pPr>
            <a:r>
              <a:rPr kumimoji="1" lang="zh-CN" altLang="en-US" sz="2400" dirty="0" smtClean="0"/>
              <a:t>     盘面号（磁头号）： </a:t>
            </a:r>
            <a:r>
              <a:rPr kumimoji="1" lang="en-US" altLang="zh-CN" sz="2400" dirty="0" smtClean="0"/>
              <a:t>0 </a:t>
            </a:r>
            <a:r>
              <a:rPr kumimoji="1" lang="en-US" altLang="en-US" sz="2400" dirty="0" smtClean="0"/>
              <a:t>～</a:t>
            </a:r>
            <a:r>
              <a:rPr kumimoji="1" lang="zh-CN" altLang="en-US" sz="2400" dirty="0" smtClean="0"/>
              <a:t> </a:t>
            </a:r>
            <a:r>
              <a:rPr kumimoji="1" lang="en-US" altLang="zh-CN" sz="2400" dirty="0" smtClean="0"/>
              <a:t>M-1</a:t>
            </a:r>
            <a:r>
              <a:rPr kumimoji="1" lang="zh-CN" altLang="en-US" sz="2400" dirty="0" smtClean="0"/>
              <a:t>；</a:t>
            </a:r>
            <a:endParaRPr kumimoji="1" lang="zh-CN" altLang="en-US" sz="2400" dirty="0" smtClean="0"/>
          </a:p>
          <a:p>
            <a:pPr marL="457200" indent="-457200" eaLnBrk="1" hangingPunct="1">
              <a:spcBef>
                <a:spcPct val="0"/>
              </a:spcBef>
            </a:pPr>
            <a:r>
              <a:rPr kumimoji="1" lang="zh-CN" altLang="en-US" sz="2400" dirty="0" smtClean="0"/>
              <a:t>     柱面号（磁道号）： </a:t>
            </a:r>
            <a:r>
              <a:rPr kumimoji="1" lang="en-US" altLang="zh-CN" sz="2400" dirty="0" smtClean="0"/>
              <a:t>0 </a:t>
            </a:r>
            <a:r>
              <a:rPr kumimoji="1" lang="en-US" altLang="en-US" sz="2400" dirty="0" smtClean="0"/>
              <a:t>～</a:t>
            </a:r>
            <a:r>
              <a:rPr kumimoji="1" lang="zh-CN" altLang="en-US" sz="2400" dirty="0" smtClean="0"/>
              <a:t> </a:t>
            </a:r>
            <a:r>
              <a:rPr kumimoji="1" lang="en-US" altLang="zh-CN" sz="2400" dirty="0" smtClean="0"/>
              <a:t>L-1</a:t>
            </a:r>
            <a:r>
              <a:rPr kumimoji="1" lang="zh-CN" altLang="en-US" sz="2400" dirty="0" smtClean="0"/>
              <a:t>；</a:t>
            </a:r>
            <a:endParaRPr kumimoji="1" lang="zh-CN" altLang="en-US" sz="2400" dirty="0" smtClean="0"/>
          </a:p>
          <a:p>
            <a:pPr marL="457200" indent="-457200" eaLnBrk="1" hangingPunct="1">
              <a:spcBef>
                <a:spcPct val="0"/>
              </a:spcBef>
            </a:pPr>
            <a:r>
              <a:rPr kumimoji="1" lang="zh-CN" altLang="en-US" sz="2400" dirty="0" smtClean="0"/>
              <a:t>     扇区号：  </a:t>
            </a:r>
            <a:r>
              <a:rPr kumimoji="1" lang="en-US" altLang="zh-CN" sz="2400" dirty="0" smtClean="0"/>
              <a:t>1 </a:t>
            </a:r>
            <a:r>
              <a:rPr kumimoji="1" lang="en-US" altLang="en-US" sz="2400" dirty="0" smtClean="0"/>
              <a:t>～</a:t>
            </a:r>
            <a:r>
              <a:rPr kumimoji="1" lang="zh-CN" altLang="en-US" sz="2400" dirty="0" smtClean="0"/>
              <a:t> </a:t>
            </a:r>
            <a:r>
              <a:rPr kumimoji="1" lang="en-US" altLang="zh-CN" sz="2400" dirty="0" smtClean="0"/>
              <a:t>N</a:t>
            </a:r>
            <a:r>
              <a:rPr kumimoji="1" lang="zh-CN" altLang="en-US" sz="2400" dirty="0" smtClean="0"/>
              <a:t>；</a:t>
            </a:r>
            <a:r>
              <a:rPr kumimoji="1" lang="zh-CN" altLang="en-US" sz="2400" b="0" dirty="0" smtClean="0"/>
              <a:t> </a:t>
            </a:r>
            <a:endParaRPr kumimoji="1" lang="zh-CN" altLang="en-US" sz="2400" dirty="0" smtClean="0">
              <a:latin typeface="Times New Roman" panose="02020603050405020304" pitchFamily="18" charset="0"/>
            </a:endParaRPr>
          </a:p>
          <a:p>
            <a:pPr lvl="1">
              <a:defRPr/>
            </a:pPr>
            <a:endPar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graphicFrame>
        <p:nvGraphicFramePr>
          <p:cNvPr id="207874" name="Object 11"/>
          <p:cNvGraphicFramePr>
            <a:graphicFrameLocks noChangeAspect="1"/>
          </p:cNvGraphicFramePr>
          <p:nvPr/>
        </p:nvGraphicFramePr>
        <p:xfrm>
          <a:off x="3571868" y="2143116"/>
          <a:ext cx="6275741" cy="4160584"/>
        </p:xfrm>
        <a:graphic>
          <a:graphicData uri="http://schemas.openxmlformats.org/presentationml/2006/ole">
            <mc:AlternateContent xmlns:mc="http://schemas.openxmlformats.org/markup-compatibility/2006">
              <mc:Choice xmlns:v="urn:schemas-microsoft-com:vml" Requires="v">
                <p:oleObj spid="_x0000_s207920" name="Visio" r:id="rId1" imgW="4154170" imgH="2901315" progId="Visio.Drawing.11">
                  <p:embed/>
                </p:oleObj>
              </mc:Choice>
              <mc:Fallback>
                <p:oleObj name="Visio" r:id="rId1" imgW="4154170" imgH="2901315" progId="Visio.Drawing.11">
                  <p:embed/>
                  <p:pic>
                    <p:nvPicPr>
                      <p:cNvPr id="0"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68" y="2143116"/>
                        <a:ext cx="6275741" cy="41605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20"/>
          <p:cNvGrpSpPr/>
          <p:nvPr/>
        </p:nvGrpSpPr>
        <p:grpSpPr bwMode="auto">
          <a:xfrm>
            <a:off x="782610" y="4071942"/>
            <a:ext cx="2595563" cy="1681162"/>
            <a:chOff x="1335" y="1752"/>
            <a:chExt cx="1635" cy="1059"/>
          </a:xfrm>
        </p:grpSpPr>
        <p:sp>
          <p:nvSpPr>
            <p:cNvPr id="11" name="Text Box 21"/>
            <p:cNvSpPr txBox="1">
              <a:spLocks noChangeArrowheads="1"/>
            </p:cNvSpPr>
            <p:nvPr/>
          </p:nvSpPr>
          <p:spPr bwMode="auto">
            <a:xfrm>
              <a:off x="1335" y="2022"/>
              <a:ext cx="317" cy="519"/>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buClr>
                  <a:schemeClr val="tx1"/>
                </a:buClr>
                <a:defRPr/>
              </a:pPr>
              <a:r>
                <a:rPr lang="zh-CN" altLang="en-US" sz="2400" dirty="0">
                  <a:solidFill>
                    <a:schemeClr val="tx1"/>
                  </a:solidFill>
                </a:rPr>
                <a:t>扇区</a:t>
              </a:r>
              <a:endParaRPr lang="zh-CN" altLang="en-US" sz="2400" dirty="0">
                <a:solidFill>
                  <a:schemeClr val="tx1"/>
                </a:solidFill>
              </a:endParaRPr>
            </a:p>
          </p:txBody>
        </p:sp>
        <p:sp>
          <p:nvSpPr>
            <p:cNvPr id="12" name="Text Box 22"/>
            <p:cNvSpPr txBox="1">
              <a:spLocks noChangeArrowheads="1"/>
            </p:cNvSpPr>
            <p:nvPr/>
          </p:nvSpPr>
          <p:spPr bwMode="auto">
            <a:xfrm>
              <a:off x="1791" y="1752"/>
              <a:ext cx="1179"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buClr>
                  <a:schemeClr val="tx1"/>
                </a:buClr>
                <a:defRPr/>
              </a:pPr>
              <a:r>
                <a:rPr lang="zh-CN" altLang="en-US" sz="2400" dirty="0">
                  <a:solidFill>
                    <a:schemeClr val="tx1"/>
                  </a:solidFill>
                </a:rPr>
                <a:t>标识符字段</a:t>
              </a:r>
              <a:endParaRPr lang="zh-CN" altLang="en-US" sz="2400" dirty="0">
                <a:solidFill>
                  <a:schemeClr val="tx1"/>
                </a:solidFill>
              </a:endParaRPr>
            </a:p>
          </p:txBody>
        </p:sp>
        <p:sp>
          <p:nvSpPr>
            <p:cNvPr id="13" name="Text Box 23"/>
            <p:cNvSpPr txBox="1">
              <a:spLocks noChangeArrowheads="1"/>
            </p:cNvSpPr>
            <p:nvPr/>
          </p:nvSpPr>
          <p:spPr bwMode="auto">
            <a:xfrm>
              <a:off x="1791" y="2523"/>
              <a:ext cx="1179"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buClr>
                  <a:schemeClr val="tx1"/>
                </a:buClr>
                <a:defRPr/>
              </a:pPr>
              <a:r>
                <a:rPr lang="zh-CN" altLang="en-US" sz="2400">
                  <a:solidFill>
                    <a:schemeClr val="tx1"/>
                  </a:solidFill>
                </a:rPr>
                <a:t>数据字段</a:t>
              </a:r>
              <a:endParaRPr lang="zh-CN" altLang="en-US" sz="2400">
                <a:solidFill>
                  <a:schemeClr val="tx1"/>
                </a:solidFill>
              </a:endParaRPr>
            </a:p>
          </p:txBody>
        </p:sp>
        <p:sp>
          <p:nvSpPr>
            <p:cNvPr id="14" name="Text Box 25"/>
            <p:cNvSpPr txBox="1">
              <a:spLocks noChangeArrowheads="1"/>
            </p:cNvSpPr>
            <p:nvPr/>
          </p:nvSpPr>
          <p:spPr bwMode="auto">
            <a:xfrm>
              <a:off x="1791" y="2144"/>
              <a:ext cx="1179"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buClr>
                  <a:schemeClr val="tx1"/>
                </a:buClr>
                <a:defRPr/>
              </a:pPr>
              <a:r>
                <a:rPr lang="zh-CN" altLang="en-US" sz="2400">
                  <a:solidFill>
                    <a:schemeClr val="tx1"/>
                  </a:solidFill>
                </a:rPr>
                <a:t>校验字段</a:t>
              </a:r>
              <a:endParaRPr lang="zh-CN" altLang="en-US" sz="2400">
                <a:solidFill>
                  <a:schemeClr val="tx1"/>
                </a:solidFill>
              </a:endParaRPr>
            </a:p>
          </p:txBody>
        </p:sp>
      </p:grpSp>
      <p:sp>
        <p:nvSpPr>
          <p:cNvPr id="15" name="左大括号 14"/>
          <p:cNvSpPr/>
          <p:nvPr/>
        </p:nvSpPr>
        <p:spPr bwMode="auto">
          <a:xfrm>
            <a:off x="1355704" y="4214818"/>
            <a:ext cx="215900" cy="1368425"/>
          </a:xfrm>
          <a:prstGeom prst="leftBrace">
            <a:avLst>
              <a:gd name="adj1" fmla="val 8334"/>
              <a:gd name="adj2" fmla="val 50000"/>
            </a:avLst>
          </a:prstGeom>
          <a:noFill/>
          <a:ln w="28575">
            <a:solidFill>
              <a:schemeClr val="tx1"/>
            </a:solidFill>
            <a:round/>
          </a:ln>
        </p:spPr>
        <p:txBody>
          <a:bodyPr>
            <a:spAutoFit/>
          </a:bodyPr>
          <a:lstStyle/>
          <a:p>
            <a:pPr marL="342900" indent="-342900"/>
            <a:endParaRPr lang="zh-CN" altLang="en-US"/>
          </a:p>
        </p:txBody>
      </p:sp>
      <p:sp>
        <p:nvSpPr>
          <p:cNvPr id="16" name="动作按钮: 后退或前一项 15">
            <a:hlinkClick r:id="rId3" action="ppaction://hlinksldjump" highlightClick="1"/>
          </p:cNvPr>
          <p:cNvSpPr/>
          <p:nvPr/>
        </p:nvSpPr>
        <p:spPr bwMode="auto">
          <a:xfrm>
            <a:off x="8388424" y="260648"/>
            <a:ext cx="360040" cy="216024"/>
          </a:xfrm>
          <a:prstGeom prst="actionButtonBackPrevious">
            <a:avLst/>
          </a:prstGeom>
          <a:solidFill>
            <a:srgbClr val="00B05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ox(in)">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1285860"/>
            <a:ext cx="9144000" cy="446276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磁盘管理概述</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数据组织和格式</a:t>
            </a:r>
            <a:endParaRPr lang="en-US" altLang="zh-CN" sz="2400" dirty="0" smtClean="0"/>
          </a:p>
          <a:p>
            <a:pPr marL="457200" indent="-457200" eaLnBrk="1" hangingPunct="1">
              <a:spcBef>
                <a:spcPct val="0"/>
              </a:spcBef>
            </a:pPr>
            <a:r>
              <a:rPr kumimoji="1" lang="zh-CN" altLang="en-US" sz="2400" dirty="0" smtClean="0">
                <a:solidFill>
                  <a:srgbClr val="6699FF"/>
                </a:solidFill>
              </a:rPr>
              <a:t>  （</a:t>
            </a:r>
            <a:r>
              <a:rPr kumimoji="1" lang="en-US" altLang="zh-CN" sz="2400" dirty="0" smtClean="0">
                <a:solidFill>
                  <a:srgbClr val="6699FF"/>
                </a:solidFill>
              </a:rPr>
              <a:t>1</a:t>
            </a:r>
            <a:r>
              <a:rPr kumimoji="1" lang="zh-CN" altLang="en-US" sz="2400" dirty="0" smtClean="0">
                <a:solidFill>
                  <a:srgbClr val="6699FF"/>
                </a:solidFill>
              </a:rPr>
              <a:t>）扇区编址方式</a:t>
            </a:r>
            <a:endParaRPr kumimoji="1" lang="en-US" altLang="zh-CN" sz="2400" dirty="0" smtClean="0">
              <a:solidFill>
                <a:srgbClr val="6699FF"/>
              </a:solidFill>
            </a:endParaRPr>
          </a:p>
          <a:p>
            <a:pPr lvl="1" eaLnBrk="1" hangingPunct="1">
              <a:buClr>
                <a:schemeClr val="tx1"/>
              </a:buClr>
              <a:buFont typeface="Wingdings" panose="05000000000000000000" pitchFamily="2" charset="2"/>
              <a:buChar char="l"/>
              <a:defRPr/>
            </a:pPr>
            <a:r>
              <a:rPr lang="en-US" altLang="zh-CN" sz="2400" dirty="0" smtClean="0"/>
              <a:t>  CHS</a:t>
            </a:r>
            <a:r>
              <a:rPr lang="zh-CN" altLang="zh-CN" sz="2400" dirty="0" smtClean="0"/>
              <a:t>（</a:t>
            </a:r>
            <a:r>
              <a:rPr lang="en-US" altLang="zh-CN" sz="2400" dirty="0" smtClean="0"/>
              <a:t>Cylinder/Head/Sector</a:t>
            </a:r>
            <a:r>
              <a:rPr lang="zh-CN" altLang="en-US" sz="2400" dirty="0" smtClean="0"/>
              <a:t>，柱面</a:t>
            </a:r>
            <a:r>
              <a:rPr lang="en-US" altLang="zh-CN" sz="2400" dirty="0" smtClean="0"/>
              <a:t>/</a:t>
            </a:r>
            <a:r>
              <a:rPr lang="zh-CN" altLang="en-US" sz="2400" dirty="0" smtClean="0"/>
              <a:t>磁头</a:t>
            </a:r>
            <a:r>
              <a:rPr lang="en-US" altLang="zh-CN" sz="2400" dirty="0" smtClean="0"/>
              <a:t>/</a:t>
            </a:r>
            <a:r>
              <a:rPr lang="zh-CN" altLang="en-US" sz="2400" dirty="0" smtClean="0"/>
              <a:t>扇区）方式：</a:t>
            </a:r>
            <a:endParaRPr lang="zh-CN" altLang="en-US" sz="2400" dirty="0" smtClean="0"/>
          </a:p>
          <a:p>
            <a:pPr lvl="1" eaLnBrk="1" hangingPunct="1">
              <a:buClr>
                <a:schemeClr val="tx1"/>
              </a:buClr>
              <a:buFont typeface="Wingdings" panose="05000000000000000000" pitchFamily="2" charset="2"/>
              <a:buNone/>
              <a:defRPr/>
            </a:pPr>
            <a:r>
              <a:rPr lang="en-US" altLang="zh-CN" sz="2400" dirty="0" smtClean="0"/>
              <a:t>     </a:t>
            </a:r>
            <a:r>
              <a:rPr lang="zh-CN" altLang="zh-CN" sz="2400" dirty="0" smtClean="0"/>
              <a:t>使用柱面号、磁头号和扇区号表示每个扇区</a:t>
            </a:r>
            <a:r>
              <a:rPr lang="zh-CN" altLang="en-US" sz="2400" dirty="0" smtClean="0"/>
              <a:t>，</a:t>
            </a:r>
            <a:r>
              <a:rPr lang="en-US" altLang="zh-CN" sz="2400" dirty="0" smtClean="0"/>
              <a:t>DOS</a:t>
            </a:r>
            <a:r>
              <a:rPr lang="zh-CN" altLang="en-US" sz="2400" dirty="0" smtClean="0"/>
              <a:t>中称为 </a:t>
            </a:r>
            <a:endParaRPr lang="en-US" altLang="zh-CN" sz="2400" dirty="0" smtClean="0"/>
          </a:p>
          <a:p>
            <a:pPr lvl="1" eaLnBrk="1" hangingPunct="1">
              <a:buClr>
                <a:schemeClr val="tx1"/>
              </a:buClr>
              <a:buFont typeface="Wingdings" panose="05000000000000000000" pitchFamily="2" charset="2"/>
              <a:buNone/>
              <a:defRPr/>
            </a:pPr>
            <a:r>
              <a:rPr lang="en-US" altLang="zh-CN" sz="2400" dirty="0" smtClean="0"/>
              <a:t>   </a:t>
            </a:r>
            <a:r>
              <a:rPr lang="zh-CN" altLang="en-US" sz="2400" dirty="0" smtClean="0"/>
              <a:t>“绝对扇区”表示法。</a:t>
            </a:r>
            <a:endParaRPr lang="zh-CN" altLang="en-US" sz="2400" dirty="0" smtClean="0"/>
          </a:p>
          <a:p>
            <a:pPr lvl="1" eaLnBrk="1" hangingPunct="1">
              <a:buClr>
                <a:schemeClr val="tx1"/>
              </a:buClr>
              <a:buFont typeface="Wingdings" panose="05000000000000000000" pitchFamily="2" charset="2"/>
              <a:buChar char="l"/>
              <a:defRPr/>
            </a:pPr>
            <a:r>
              <a:rPr lang="zh-CN" altLang="en-US" sz="2400" dirty="0" smtClean="0"/>
              <a:t>  </a:t>
            </a:r>
            <a:r>
              <a:rPr lang="en-US" altLang="zh-CN" sz="2400" dirty="0" smtClean="0"/>
              <a:t>LBA</a:t>
            </a:r>
            <a:r>
              <a:rPr lang="zh-CN" altLang="en-US" sz="2400" dirty="0" smtClean="0"/>
              <a:t>（</a:t>
            </a:r>
            <a:r>
              <a:rPr lang="en-US" altLang="zh-CN" sz="2400" dirty="0" smtClean="0"/>
              <a:t>Logical Block Addressing</a:t>
            </a:r>
            <a:r>
              <a:rPr lang="zh-CN" altLang="en-US" sz="2400" dirty="0" smtClean="0"/>
              <a:t>，相对扇区号）方式：</a:t>
            </a:r>
            <a:endParaRPr lang="zh-CN" altLang="en-US" sz="2400" dirty="0" smtClean="0"/>
          </a:p>
          <a:p>
            <a:pPr lvl="1" eaLnBrk="1" hangingPunct="1">
              <a:buClr>
                <a:schemeClr val="tx1"/>
              </a:buClr>
              <a:buFont typeface="Wingdings" panose="05000000000000000000" pitchFamily="2" charset="2"/>
              <a:buNone/>
              <a:defRPr/>
            </a:pPr>
            <a:r>
              <a:rPr lang="en-US" altLang="zh-CN" sz="2400" dirty="0" smtClean="0"/>
              <a:t>    </a:t>
            </a:r>
            <a:r>
              <a:rPr lang="zh-CN" altLang="zh-CN" sz="2400" dirty="0" smtClean="0"/>
              <a:t>相对扇区号标识扇区，以磁盘第一个扇区（</a:t>
            </a:r>
            <a:r>
              <a:rPr lang="en-US" altLang="zh-CN" sz="2400" dirty="0" smtClean="0"/>
              <a:t>0</a:t>
            </a:r>
            <a:r>
              <a:rPr lang="zh-CN" altLang="zh-CN" sz="2400" dirty="0" smtClean="0"/>
              <a:t>柱面、</a:t>
            </a:r>
            <a:r>
              <a:rPr lang="en-US" altLang="zh-CN" sz="2400" dirty="0" smtClean="0"/>
              <a:t>0</a:t>
            </a:r>
            <a:r>
              <a:rPr lang="zh-CN" altLang="zh-CN" sz="2400" dirty="0" smtClean="0"/>
              <a:t>磁头、</a:t>
            </a:r>
            <a:r>
              <a:rPr lang="en-US" altLang="zh-CN" sz="2400" dirty="0" smtClean="0"/>
              <a:t>  </a:t>
            </a:r>
            <a:endParaRPr lang="en-US" altLang="zh-CN" sz="2400" dirty="0" smtClean="0"/>
          </a:p>
          <a:p>
            <a:pPr lvl="1" eaLnBrk="1" hangingPunct="1">
              <a:buClr>
                <a:schemeClr val="tx1"/>
              </a:buClr>
              <a:buFont typeface="Wingdings" panose="05000000000000000000" pitchFamily="2" charset="2"/>
              <a:buNone/>
              <a:defRPr/>
            </a:pPr>
            <a:r>
              <a:rPr lang="en-US" altLang="zh-CN" sz="2400" dirty="0" smtClean="0"/>
              <a:t>    1</a:t>
            </a:r>
            <a:r>
              <a:rPr lang="zh-CN" altLang="zh-CN" sz="2400" dirty="0" smtClean="0"/>
              <a:t>扇区）作为</a:t>
            </a:r>
            <a:r>
              <a:rPr lang="en-US" altLang="zh-CN" sz="2400" dirty="0" smtClean="0"/>
              <a:t>LBA</a:t>
            </a:r>
            <a:r>
              <a:rPr lang="zh-CN" altLang="zh-CN" sz="2400" dirty="0" smtClean="0"/>
              <a:t>的</a:t>
            </a:r>
            <a:r>
              <a:rPr lang="en-US" altLang="zh-CN" sz="2400" dirty="0" smtClean="0"/>
              <a:t>0</a:t>
            </a:r>
            <a:r>
              <a:rPr lang="zh-CN" altLang="zh-CN" sz="2400" dirty="0" smtClean="0"/>
              <a:t>扇区。</a:t>
            </a:r>
            <a:endParaRPr kumimoji="1" lang="en-US" altLang="zh-CN" sz="2400" dirty="0" smtClean="0">
              <a:solidFill>
                <a:srgbClr val="6699FF"/>
              </a:solidFill>
            </a:endParaRPr>
          </a:p>
          <a:p>
            <a:pPr marL="457200" indent="-457200" eaLnBrk="1" hangingPunct="1">
              <a:spcBef>
                <a:spcPct val="0"/>
              </a:spcBef>
            </a:pP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9" name="动作按钮: 后退或前一项 8">
            <a:hlinkClick r:id="rId1" action="ppaction://hlinksldjump" highlightClick="1"/>
          </p:cNvPr>
          <p:cNvSpPr/>
          <p:nvPr/>
        </p:nvSpPr>
        <p:spPr bwMode="auto">
          <a:xfrm>
            <a:off x="8388424" y="260648"/>
            <a:ext cx="360040" cy="216024"/>
          </a:xfrm>
          <a:prstGeom prst="actionButtonBackPrevious">
            <a:avLst/>
          </a:prstGeom>
          <a:solidFill>
            <a:srgbClr val="00B05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5689005" y="149371"/>
            <a:ext cx="2195363" cy="237642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6870">
                                            <p:txEl>
                                              <p:pRg st="4" end="4"/>
                                            </p:txEl>
                                          </p:spTgt>
                                        </p:tgtEl>
                                        <p:attrNameLst>
                                          <p:attrName>style.visibility</p:attrName>
                                        </p:attrNameLst>
                                      </p:cBhvr>
                                      <p:to>
                                        <p:strVal val="visible"/>
                                      </p:to>
                                    </p:set>
                                    <p:animEffect transition="in" filter="box(in)">
                                      <p:cBhvr>
                                        <p:cTn id="7" dur="500"/>
                                        <p:tgtEl>
                                          <p:spTgt spid="36870">
                                            <p:txEl>
                                              <p:pRg st="4" end="4"/>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6870">
                                            <p:txEl>
                                              <p:pRg st="5" end="5"/>
                                            </p:txEl>
                                          </p:spTgt>
                                        </p:tgtEl>
                                        <p:attrNameLst>
                                          <p:attrName>style.visibility</p:attrName>
                                        </p:attrNameLst>
                                      </p:cBhvr>
                                      <p:to>
                                        <p:strVal val="visible"/>
                                      </p:to>
                                    </p:set>
                                    <p:animEffect transition="in" filter="box(in)">
                                      <p:cBhvr>
                                        <p:cTn id="10" dur="500"/>
                                        <p:tgtEl>
                                          <p:spTgt spid="36870">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6870">
                                            <p:txEl>
                                              <p:pRg st="7" end="7"/>
                                            </p:txEl>
                                          </p:spTgt>
                                        </p:tgtEl>
                                        <p:attrNameLst>
                                          <p:attrName>style.visibility</p:attrName>
                                        </p:attrNameLst>
                                      </p:cBhvr>
                                      <p:to>
                                        <p:strVal val="visible"/>
                                      </p:to>
                                    </p:set>
                                    <p:animEffect transition="in" filter="box(in)">
                                      <p:cBhvr>
                                        <p:cTn id="15" dur="500"/>
                                        <p:tgtEl>
                                          <p:spTgt spid="36870">
                                            <p:txEl>
                                              <p:pRg st="7" end="7"/>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6870">
                                            <p:txEl>
                                              <p:pRg st="8" end="8"/>
                                            </p:txEl>
                                          </p:spTgt>
                                        </p:tgtEl>
                                        <p:attrNameLst>
                                          <p:attrName>style.visibility</p:attrName>
                                        </p:attrNameLst>
                                      </p:cBhvr>
                                      <p:to>
                                        <p:strVal val="visible"/>
                                      </p:to>
                                    </p:set>
                                    <p:animEffect transition="in" filter="box(in)">
                                      <p:cBhvr>
                                        <p:cTn id="18" dur="500"/>
                                        <p:tgtEl>
                                          <p:spTgt spid="368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51520" y="1071546"/>
            <a:ext cx="8640960" cy="2985433"/>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磁盘管理概述</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数据组织和格式</a:t>
            </a:r>
            <a:endParaRPr lang="en-US" altLang="zh-CN" sz="2400" dirty="0" smtClean="0"/>
          </a:p>
          <a:p>
            <a:pPr marL="457200" indent="-457200" eaLnBrk="1" hangingPunct="1">
              <a:spcBef>
                <a:spcPct val="0"/>
              </a:spcBef>
            </a:pPr>
            <a:r>
              <a:rPr kumimoji="1" lang="zh-CN" altLang="en-US" sz="2400" dirty="0" smtClean="0">
                <a:solidFill>
                  <a:srgbClr val="6699FF"/>
                </a:solidFill>
              </a:rPr>
              <a:t>  （</a:t>
            </a:r>
            <a:r>
              <a:rPr kumimoji="1" lang="en-US" altLang="zh-CN" sz="2400" dirty="0" smtClean="0">
                <a:solidFill>
                  <a:srgbClr val="6699FF"/>
                </a:solidFill>
              </a:rPr>
              <a:t>2</a:t>
            </a:r>
            <a:r>
              <a:rPr kumimoji="1" lang="zh-CN" altLang="en-US" sz="2400" dirty="0" smtClean="0">
                <a:solidFill>
                  <a:srgbClr val="6699FF"/>
                </a:solidFill>
              </a:rPr>
              <a:t>）</a:t>
            </a:r>
            <a:r>
              <a:rPr kumimoji="1" lang="en-US" altLang="zh-CN" sz="2400" dirty="0" smtClean="0">
                <a:solidFill>
                  <a:srgbClr val="6699FF"/>
                </a:solidFill>
              </a:rPr>
              <a:t>LBA</a:t>
            </a:r>
            <a:r>
              <a:rPr kumimoji="1" lang="zh-CN" altLang="en-US" sz="2400" dirty="0" smtClean="0">
                <a:solidFill>
                  <a:srgbClr val="6699FF"/>
                </a:solidFill>
              </a:rPr>
              <a:t>与</a:t>
            </a:r>
            <a:r>
              <a:rPr kumimoji="1" lang="en-US" altLang="zh-CN" sz="2400" dirty="0" smtClean="0">
                <a:solidFill>
                  <a:srgbClr val="6699FF"/>
                </a:solidFill>
              </a:rPr>
              <a:t>CHS</a:t>
            </a:r>
            <a:r>
              <a:rPr kumimoji="1" lang="zh-CN" altLang="en-US" sz="2400" dirty="0" smtClean="0">
                <a:solidFill>
                  <a:srgbClr val="6699FF"/>
                </a:solidFill>
              </a:rPr>
              <a:t>的转换</a:t>
            </a:r>
            <a:endParaRPr kumimoji="1" lang="en-US" altLang="zh-CN" sz="2400" dirty="0" smtClean="0">
              <a:solidFill>
                <a:srgbClr val="6699FF"/>
              </a:solidFill>
            </a:endParaRPr>
          </a:p>
          <a:p>
            <a:pPr lvl="1" eaLnBrk="1" hangingPunct="1">
              <a:buClr>
                <a:schemeClr val="tx1"/>
              </a:buClr>
              <a:buFont typeface="Wingdings" panose="05000000000000000000" pitchFamily="2" charset="2"/>
              <a:buChar char="l"/>
              <a:defRPr/>
            </a:pPr>
            <a:r>
              <a:rPr lang="zh-CN" altLang="en-US" dirty="0" smtClean="0"/>
              <a:t>若</a:t>
            </a:r>
            <a:r>
              <a:rPr lang="en-US" altLang="zh-CN" dirty="0" smtClean="0"/>
              <a:t>L</a:t>
            </a:r>
            <a:r>
              <a:rPr lang="zh-CN" altLang="en-US" dirty="0" smtClean="0"/>
              <a:t>、</a:t>
            </a:r>
            <a:r>
              <a:rPr lang="en-US" altLang="zh-CN" dirty="0" smtClean="0"/>
              <a:t>M</a:t>
            </a:r>
            <a:r>
              <a:rPr lang="zh-CN" altLang="en-US" dirty="0" smtClean="0"/>
              <a:t>、</a:t>
            </a:r>
            <a:r>
              <a:rPr lang="en-US" altLang="zh-CN" dirty="0" smtClean="0"/>
              <a:t>N</a:t>
            </a:r>
            <a:r>
              <a:rPr lang="zh-CN" altLang="en-US" dirty="0" smtClean="0"/>
              <a:t>分别表示一个磁盘的柱面数</a:t>
            </a:r>
            <a:r>
              <a:rPr lang="zh-CN" altLang="en-US" smtClean="0"/>
              <a:t>（磁道数</a:t>
            </a:r>
            <a:r>
              <a:rPr lang="zh-CN" altLang="en-US" dirty="0" smtClean="0"/>
              <a:t>）、盘面数（磁头数）、扇区数，则</a:t>
            </a:r>
            <a:r>
              <a:rPr lang="en-US" altLang="zh-CN" dirty="0" err="1" smtClean="0"/>
              <a:t>i</a:t>
            </a:r>
            <a:r>
              <a:rPr lang="zh-CN" altLang="en-US" dirty="0" smtClean="0"/>
              <a:t>柱面、</a:t>
            </a:r>
            <a:r>
              <a:rPr lang="en-US" altLang="zh-CN" dirty="0" smtClean="0"/>
              <a:t>j</a:t>
            </a:r>
            <a:r>
              <a:rPr lang="zh-CN" altLang="en-US" dirty="0" smtClean="0"/>
              <a:t>磁头、</a:t>
            </a:r>
            <a:r>
              <a:rPr lang="en-US" altLang="zh-CN" dirty="0" smtClean="0"/>
              <a:t>k</a:t>
            </a:r>
            <a:r>
              <a:rPr lang="zh-CN" altLang="en-US" dirty="0" smtClean="0"/>
              <a:t>扇区所对应的</a:t>
            </a:r>
            <a:r>
              <a:rPr lang="en-US" altLang="zh-CN" dirty="0" smtClean="0"/>
              <a:t>LBA</a:t>
            </a:r>
            <a:r>
              <a:rPr lang="zh-CN" altLang="en-US" dirty="0" smtClean="0"/>
              <a:t>扇区号为：</a:t>
            </a:r>
            <a:endParaRPr lang="en-US" altLang="zh-CN" dirty="0" smtClean="0"/>
          </a:p>
          <a:p>
            <a:pPr lvl="1" eaLnBrk="1" hangingPunct="1">
              <a:buClr>
                <a:schemeClr val="tx1"/>
              </a:buClr>
              <a:defRPr/>
            </a:pPr>
            <a:endParaRPr lang="en-US" altLang="zh-CN" sz="2400" dirty="0" smtClean="0"/>
          </a:p>
          <a:p>
            <a:pPr lvl="1" eaLnBrk="1" hangingPunct="1">
              <a:buClr>
                <a:schemeClr val="tx1"/>
              </a:buClr>
              <a:buFont typeface="Wingdings" panose="05000000000000000000" pitchFamily="2" charset="2"/>
              <a:buChar char="l"/>
              <a:defRPr/>
            </a:pPr>
            <a:r>
              <a:rPr lang="zh-CN" altLang="en-US" dirty="0" smtClean="0"/>
              <a:t>若知道</a:t>
            </a:r>
            <a:r>
              <a:rPr lang="en-US" altLang="zh-CN" dirty="0" smtClean="0"/>
              <a:t>LBA</a:t>
            </a:r>
            <a:r>
              <a:rPr lang="zh-CN" altLang="en-US" dirty="0" smtClean="0"/>
              <a:t>扇区号，则对应的柱面号、磁头号、扇区号分别是：</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214290"/>
            <a:ext cx="3078674"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9" name="TextBox 8"/>
          <p:cNvSpPr txBox="1">
            <a:spLocks noChangeArrowheads="1"/>
          </p:cNvSpPr>
          <p:nvPr/>
        </p:nvSpPr>
        <p:spPr bwMode="auto">
          <a:xfrm>
            <a:off x="1928795" y="3286124"/>
            <a:ext cx="3579310" cy="400110"/>
          </a:xfrm>
          <a:prstGeom prst="rect">
            <a:avLst/>
          </a:prstGeom>
          <a:noFill/>
          <a:ln w="9525">
            <a:noFill/>
            <a:miter lim="800000"/>
          </a:ln>
        </p:spPr>
        <p:txBody>
          <a:bodyPr wrap="square">
            <a:spAutoFit/>
          </a:bodyPr>
          <a:lstStyle/>
          <a:p>
            <a:pPr eaLnBrk="1" hangingPunct="1">
              <a:buClr>
                <a:schemeClr val="tx1"/>
              </a:buClr>
            </a:pPr>
            <a:r>
              <a:rPr lang="en-US" altLang="zh-CN" dirty="0">
                <a:solidFill>
                  <a:schemeClr val="tx2"/>
                </a:solidFill>
              </a:rPr>
              <a:t>LBA= (</a:t>
            </a:r>
            <a:r>
              <a:rPr lang="en-US" altLang="zh-CN" dirty="0" err="1">
                <a:solidFill>
                  <a:schemeClr val="tx2"/>
                </a:solidFill>
              </a:rPr>
              <a:t>i</a:t>
            </a:r>
            <a:r>
              <a:rPr lang="en-US" altLang="zh-CN" dirty="0">
                <a:solidFill>
                  <a:schemeClr val="tx2"/>
                </a:solidFill>
              </a:rPr>
              <a:t>*M*N) + (j*N) + k-1</a:t>
            </a:r>
            <a:endParaRPr lang="en-US" altLang="zh-CN" dirty="0">
              <a:solidFill>
                <a:schemeClr val="tx2"/>
              </a:solidFill>
            </a:endParaRPr>
          </a:p>
        </p:txBody>
      </p:sp>
      <p:sp>
        <p:nvSpPr>
          <p:cNvPr id="10" name="TextBox 9"/>
          <p:cNvSpPr txBox="1">
            <a:spLocks noChangeArrowheads="1"/>
          </p:cNvSpPr>
          <p:nvPr/>
        </p:nvSpPr>
        <p:spPr bwMode="auto">
          <a:xfrm>
            <a:off x="1428728" y="4000504"/>
            <a:ext cx="7200900" cy="1261884"/>
          </a:xfrm>
          <a:prstGeom prst="rect">
            <a:avLst/>
          </a:prstGeom>
          <a:noFill/>
          <a:ln w="9525">
            <a:noFill/>
            <a:miter lim="800000"/>
          </a:ln>
        </p:spPr>
        <p:txBody>
          <a:bodyPr>
            <a:spAutoFit/>
          </a:bodyPr>
          <a:lstStyle/>
          <a:p>
            <a:pPr eaLnBrk="1" hangingPunct="1">
              <a:buClr>
                <a:schemeClr val="tx1"/>
              </a:buClr>
            </a:pPr>
            <a:r>
              <a:rPr lang="zh-CN" altLang="en-US" sz="2800" dirty="0">
                <a:solidFill>
                  <a:schemeClr val="tx1"/>
                </a:solidFill>
              </a:rPr>
              <a:t>  </a:t>
            </a:r>
            <a:r>
              <a:rPr lang="zh-CN" altLang="en-US" dirty="0" smtClean="0">
                <a:solidFill>
                  <a:schemeClr val="tx1"/>
                </a:solidFill>
              </a:rPr>
              <a:t>柱面</a:t>
            </a:r>
            <a:r>
              <a:rPr lang="zh-CN" altLang="en-US" dirty="0">
                <a:solidFill>
                  <a:schemeClr val="tx1"/>
                </a:solidFill>
              </a:rPr>
              <a:t>号：</a:t>
            </a:r>
            <a:r>
              <a:rPr lang="en-US" altLang="zh-CN" dirty="0" err="1">
                <a:solidFill>
                  <a:schemeClr val="tx2"/>
                </a:solidFill>
              </a:rPr>
              <a:t>i</a:t>
            </a:r>
            <a:r>
              <a:rPr lang="en-US" altLang="zh-CN" dirty="0">
                <a:solidFill>
                  <a:schemeClr val="tx2"/>
                </a:solidFill>
              </a:rPr>
              <a:t>=</a:t>
            </a:r>
            <a:r>
              <a:rPr lang="en-US" altLang="zh-CN" dirty="0" err="1">
                <a:solidFill>
                  <a:schemeClr val="tx2"/>
                </a:solidFill>
              </a:rPr>
              <a:t>int</a:t>
            </a:r>
            <a:r>
              <a:rPr lang="en-US" altLang="zh-CN" dirty="0">
                <a:solidFill>
                  <a:schemeClr val="tx2"/>
                </a:solidFill>
              </a:rPr>
              <a:t>(LBA</a:t>
            </a:r>
            <a:r>
              <a:rPr lang="en-US" altLang="zh-CN" b="0" dirty="0"/>
              <a:t> </a:t>
            </a:r>
            <a:r>
              <a:rPr lang="en-US" altLang="zh-CN" dirty="0">
                <a:solidFill>
                  <a:schemeClr val="tx2"/>
                </a:solidFill>
              </a:rPr>
              <a:t>/(M*N))</a:t>
            </a:r>
            <a:endParaRPr lang="en-US" altLang="zh-CN" dirty="0">
              <a:solidFill>
                <a:schemeClr val="tx2"/>
              </a:solidFill>
            </a:endParaRPr>
          </a:p>
          <a:p>
            <a:pPr eaLnBrk="1" hangingPunct="1">
              <a:buClr>
                <a:schemeClr val="tx1"/>
              </a:buClr>
            </a:pPr>
            <a:r>
              <a:rPr lang="en-US" altLang="zh-CN" dirty="0">
                <a:solidFill>
                  <a:schemeClr val="tx1"/>
                </a:solidFill>
              </a:rPr>
              <a:t>   </a:t>
            </a:r>
            <a:r>
              <a:rPr lang="zh-CN" altLang="en-US" dirty="0">
                <a:solidFill>
                  <a:schemeClr val="tx1"/>
                </a:solidFill>
              </a:rPr>
              <a:t>磁头号：</a:t>
            </a:r>
            <a:r>
              <a:rPr lang="en-US" altLang="zh-CN" dirty="0">
                <a:solidFill>
                  <a:schemeClr val="tx2"/>
                </a:solidFill>
              </a:rPr>
              <a:t>j=[LBA mod(M*N)]/N</a:t>
            </a:r>
            <a:endParaRPr lang="en-US" altLang="zh-CN" dirty="0">
              <a:solidFill>
                <a:schemeClr val="tx2"/>
              </a:solidFill>
            </a:endParaRPr>
          </a:p>
          <a:p>
            <a:pPr eaLnBrk="1" hangingPunct="1">
              <a:buClr>
                <a:schemeClr val="tx1"/>
              </a:buClr>
            </a:pPr>
            <a:r>
              <a:rPr lang="en-US" altLang="zh-CN" dirty="0">
                <a:solidFill>
                  <a:schemeClr val="tx1"/>
                </a:solidFill>
              </a:rPr>
              <a:t>   </a:t>
            </a:r>
            <a:r>
              <a:rPr lang="zh-CN" altLang="en-US" dirty="0">
                <a:solidFill>
                  <a:schemeClr val="tx1"/>
                </a:solidFill>
              </a:rPr>
              <a:t>扇区号：</a:t>
            </a:r>
            <a:r>
              <a:rPr lang="en-US" altLang="zh-CN" dirty="0">
                <a:solidFill>
                  <a:schemeClr val="tx2"/>
                </a:solidFill>
              </a:rPr>
              <a:t>k =[LBA mod(M*N)] mod N+1</a:t>
            </a:r>
            <a:endParaRPr lang="en-US" altLang="zh-CN" dirty="0">
              <a:solidFill>
                <a:schemeClr val="tx2"/>
              </a:solidFill>
            </a:endParaRPr>
          </a:p>
        </p:txBody>
      </p:sp>
      <p:sp>
        <p:nvSpPr>
          <p:cNvPr id="11" name="矩形 10"/>
          <p:cNvSpPr/>
          <p:nvPr/>
        </p:nvSpPr>
        <p:spPr>
          <a:xfrm>
            <a:off x="142844" y="5357826"/>
            <a:ext cx="9358378" cy="904863"/>
          </a:xfrm>
          <a:prstGeom prst="rect">
            <a:avLst/>
          </a:prstGeom>
        </p:spPr>
        <p:txBody>
          <a:bodyPr wrap="square">
            <a:spAutoFit/>
          </a:bodyPr>
          <a:lstStyle/>
          <a:p>
            <a:r>
              <a:rPr kumimoji="1" lang="zh-CN" altLang="en-US" sz="2400" dirty="0" smtClean="0">
                <a:solidFill>
                  <a:srgbClr val="6699FF"/>
                </a:solidFill>
              </a:rPr>
              <a:t>（</a:t>
            </a:r>
            <a:r>
              <a:rPr kumimoji="1" lang="en-US" altLang="zh-CN" sz="2400" dirty="0" smtClean="0">
                <a:solidFill>
                  <a:srgbClr val="6699FF"/>
                </a:solidFill>
              </a:rPr>
              <a:t>3</a:t>
            </a:r>
            <a:r>
              <a:rPr kumimoji="1" lang="zh-CN" altLang="en-US" sz="2400" dirty="0" smtClean="0">
                <a:solidFill>
                  <a:srgbClr val="6699FF"/>
                </a:solidFill>
              </a:rPr>
              <a:t>）存储容量</a:t>
            </a:r>
            <a:endParaRPr kumimoji="1" lang="en-US" altLang="zh-CN" sz="2400" dirty="0" smtClean="0">
              <a:solidFill>
                <a:srgbClr val="6699FF"/>
              </a:solidFill>
            </a:endParaRPr>
          </a:p>
          <a:p>
            <a:r>
              <a:rPr kumimoji="1" lang="en-US" altLang="zh-CN" sz="2400" dirty="0" smtClean="0">
                <a:solidFill>
                  <a:srgbClr val="6699FF"/>
                </a:solidFill>
              </a:rPr>
              <a:t>    </a:t>
            </a:r>
            <a:r>
              <a:rPr lang="en-US" altLang="zh-CN" dirty="0" smtClean="0"/>
              <a:t>=</a:t>
            </a:r>
            <a:r>
              <a:rPr lang="zh-CN" altLang="en-US" dirty="0" smtClean="0"/>
              <a:t>磁头数</a:t>
            </a:r>
            <a:r>
              <a:rPr lang="en-US" altLang="zh-CN" dirty="0" smtClean="0"/>
              <a:t>×</a:t>
            </a:r>
            <a:r>
              <a:rPr lang="zh-CN" altLang="en-US" dirty="0" smtClean="0"/>
              <a:t>磁道（柱面）数</a:t>
            </a:r>
            <a:r>
              <a:rPr lang="en-US" altLang="zh-CN" dirty="0" smtClean="0"/>
              <a:t>×</a:t>
            </a:r>
            <a:r>
              <a:rPr lang="zh-CN" altLang="en-US" dirty="0" smtClean="0"/>
              <a:t>每道扇区数 </a:t>
            </a:r>
            <a:r>
              <a:rPr lang="en-US" altLang="zh-CN" dirty="0" smtClean="0"/>
              <a:t>×</a:t>
            </a:r>
            <a:r>
              <a:rPr lang="zh-CN" altLang="en-US" dirty="0" smtClean="0"/>
              <a:t>每扇区字节数</a:t>
            </a:r>
            <a:endParaRPr lang="zh-CN" altLang="en-US" sz="2400" dirty="0"/>
          </a:p>
        </p:txBody>
      </p:sp>
      <p:sp>
        <p:nvSpPr>
          <p:cNvPr id="12" name="动作按钮: 后退或前一项 11">
            <a:hlinkClick r:id="rId1" action="ppaction://hlinksldjump" highlightClick="1"/>
          </p:cNvPr>
          <p:cNvSpPr/>
          <p:nvPr/>
        </p:nvSpPr>
        <p:spPr bwMode="auto">
          <a:xfrm>
            <a:off x="8316416" y="260648"/>
            <a:ext cx="504056" cy="288032"/>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13" name="图片 12"/>
          <p:cNvPicPr>
            <a:picLocks noChangeAspect="1"/>
          </p:cNvPicPr>
          <p:nvPr/>
        </p:nvPicPr>
        <p:blipFill>
          <a:blip r:embed="rId2"/>
          <a:stretch>
            <a:fillRect/>
          </a:stretch>
        </p:blipFill>
        <p:spPr>
          <a:xfrm>
            <a:off x="5689005" y="116473"/>
            <a:ext cx="2195363" cy="237642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51520" y="1071546"/>
            <a:ext cx="8640960" cy="523220"/>
          </a:xfrm>
          <a:prstGeom prst="rect">
            <a:avLst/>
          </a:prstGeom>
          <a:noFill/>
          <a:ln>
            <a:noFill/>
          </a:ln>
          <a:effectLst/>
        </p:spPr>
        <p:txBody>
          <a:bodyPr wrap="square">
            <a:spAutoFit/>
          </a:bodyPr>
          <a:lstStyle/>
          <a:p>
            <a:pPr>
              <a:defRPr/>
            </a:pPr>
            <a:r>
              <a:rPr kumimoji="1" lang="zh-CN" altLang="en-US" sz="2800" dirty="0" smtClean="0">
                <a:solidFill>
                  <a:srgbClr val="0000FF"/>
                </a:solidFill>
              </a:rPr>
              <a:t>（</a:t>
            </a:r>
            <a:r>
              <a:rPr kumimoji="1" lang="en-US" altLang="zh-CN" sz="2800" dirty="0" smtClean="0">
                <a:solidFill>
                  <a:srgbClr val="0000FF"/>
                </a:solidFill>
              </a:rPr>
              <a:t>2</a:t>
            </a:r>
            <a:r>
              <a:rPr kumimoji="1" lang="zh-CN" altLang="en-US" sz="2800" dirty="0" smtClean="0">
                <a:solidFill>
                  <a:srgbClr val="0000FF"/>
                </a:solidFill>
              </a:rPr>
              <a:t>）</a:t>
            </a:r>
            <a:r>
              <a:rPr kumimoji="1" lang="en-US" altLang="zh-CN" sz="2800" dirty="0" smtClean="0">
                <a:solidFill>
                  <a:srgbClr val="0000FF"/>
                </a:solidFill>
              </a:rPr>
              <a:t>LBA</a:t>
            </a:r>
            <a:r>
              <a:rPr kumimoji="1" lang="zh-CN" altLang="en-US" sz="2800" dirty="0" smtClean="0">
                <a:solidFill>
                  <a:srgbClr val="0000FF"/>
                </a:solidFill>
              </a:rPr>
              <a:t>与</a:t>
            </a:r>
            <a:r>
              <a:rPr kumimoji="1" lang="en-US" altLang="zh-CN" sz="2800" dirty="0" smtClean="0">
                <a:solidFill>
                  <a:srgbClr val="0000FF"/>
                </a:solidFill>
              </a:rPr>
              <a:t>CHS</a:t>
            </a:r>
            <a:r>
              <a:rPr kumimoji="1" lang="zh-CN" altLang="en-US" sz="2800" dirty="0" smtClean="0">
                <a:solidFill>
                  <a:srgbClr val="0000FF"/>
                </a:solidFill>
              </a:rPr>
              <a:t>的转换讨论题</a:t>
            </a:r>
            <a:endParaRPr kumimoji="1" lang="en-US" altLang="zh-CN" sz="2800" dirty="0" smtClean="0">
              <a:solidFill>
                <a:srgbClr val="0000FF"/>
              </a:solidFill>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21429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0" name="TextBox 9"/>
          <p:cNvSpPr txBox="1">
            <a:spLocks noChangeArrowheads="1"/>
          </p:cNvSpPr>
          <p:nvPr/>
        </p:nvSpPr>
        <p:spPr bwMode="auto">
          <a:xfrm>
            <a:off x="467544" y="1700808"/>
            <a:ext cx="8280920" cy="3625608"/>
          </a:xfrm>
          <a:prstGeom prst="rect">
            <a:avLst/>
          </a:prstGeom>
          <a:noFill/>
          <a:ln w="9525">
            <a:noFill/>
            <a:miter lim="800000"/>
          </a:ln>
        </p:spPr>
        <p:txBody>
          <a:bodyPr wrap="square">
            <a:spAutoFit/>
          </a:bodyPr>
          <a:lstStyle/>
          <a:p>
            <a:pPr eaLnBrk="1" hangingPunct="1">
              <a:buClr>
                <a:schemeClr val="tx1"/>
              </a:buClr>
            </a:pPr>
            <a:r>
              <a:rPr lang="zh-CN" altLang="en-US" sz="2800" dirty="0">
                <a:solidFill>
                  <a:schemeClr val="tx1"/>
                </a:solidFill>
              </a:rPr>
              <a:t>  </a:t>
            </a:r>
            <a:r>
              <a:rPr lang="zh-CN" altLang="en-US" sz="2400" dirty="0" smtClean="0">
                <a:solidFill>
                  <a:schemeClr val="tx1"/>
                </a:solidFill>
              </a:rPr>
              <a:t>假设一个磁盘共有</a:t>
            </a:r>
            <a:r>
              <a:rPr lang="en-US" altLang="zh-CN" sz="2400" dirty="0" smtClean="0">
                <a:solidFill>
                  <a:schemeClr val="tx1"/>
                </a:solidFill>
              </a:rPr>
              <a:t>100</a:t>
            </a:r>
            <a:r>
              <a:rPr lang="zh-CN" altLang="en-US" sz="2400" dirty="0" smtClean="0">
                <a:solidFill>
                  <a:schemeClr val="tx1"/>
                </a:solidFill>
              </a:rPr>
              <a:t>个柱面，每个柱面有</a:t>
            </a:r>
            <a:r>
              <a:rPr lang="en-US" altLang="zh-CN" sz="2400" dirty="0" smtClean="0">
                <a:solidFill>
                  <a:schemeClr val="tx1"/>
                </a:solidFill>
              </a:rPr>
              <a:t>8</a:t>
            </a:r>
            <a:r>
              <a:rPr lang="zh-CN" altLang="en-US" sz="2400" dirty="0" smtClean="0">
                <a:solidFill>
                  <a:schemeClr val="tx1"/>
                </a:solidFill>
              </a:rPr>
              <a:t>个磁头，每条磁道被分成</a:t>
            </a:r>
            <a:r>
              <a:rPr lang="en-US" altLang="zh-CN" sz="2400" dirty="0" smtClean="0">
                <a:solidFill>
                  <a:schemeClr val="tx1"/>
                </a:solidFill>
              </a:rPr>
              <a:t>4</a:t>
            </a:r>
            <a:r>
              <a:rPr lang="zh-CN" altLang="en-US" sz="2400" dirty="0" smtClean="0">
                <a:solidFill>
                  <a:schemeClr val="tx1"/>
                </a:solidFill>
              </a:rPr>
              <a:t>个扇区。若磁盘块大小与扇区大小相等，柱面、</a:t>
            </a:r>
            <a:r>
              <a:rPr lang="zh-CN" altLang="en-US" sz="2400" dirty="0"/>
              <a:t>磁头、</a:t>
            </a:r>
            <a:r>
              <a:rPr lang="zh-CN" altLang="en-US" sz="2400" dirty="0" smtClean="0">
                <a:solidFill>
                  <a:schemeClr val="tx1"/>
                </a:solidFill>
              </a:rPr>
              <a:t>扇区的编号均从“</a:t>
            </a:r>
            <a:r>
              <a:rPr lang="en-US" altLang="zh-CN" sz="2400" dirty="0" smtClean="0">
                <a:solidFill>
                  <a:schemeClr val="tx1"/>
                </a:solidFill>
              </a:rPr>
              <a:t>0</a:t>
            </a:r>
            <a:r>
              <a:rPr lang="zh-CN" altLang="en-US" sz="2400" dirty="0" smtClean="0">
                <a:solidFill>
                  <a:schemeClr val="tx1"/>
                </a:solidFill>
              </a:rPr>
              <a:t>”开始，现用字长为</a:t>
            </a:r>
            <a:r>
              <a:rPr lang="en-US" altLang="zh-CN" sz="2400" dirty="0" smtClean="0">
                <a:solidFill>
                  <a:schemeClr val="tx1"/>
                </a:solidFill>
              </a:rPr>
              <a:t>16</a:t>
            </a:r>
            <a:r>
              <a:rPr lang="zh-CN" altLang="en-US" sz="2400" dirty="0" smtClean="0">
                <a:solidFill>
                  <a:schemeClr val="tx1"/>
                </a:solidFill>
              </a:rPr>
              <a:t>位的</a:t>
            </a:r>
            <a:r>
              <a:rPr lang="en-US" altLang="zh-CN" sz="2400" dirty="0" smtClean="0">
                <a:solidFill>
                  <a:schemeClr val="tx1"/>
                </a:solidFill>
              </a:rPr>
              <a:t>200</a:t>
            </a:r>
            <a:r>
              <a:rPr lang="zh-CN" altLang="en-US" sz="2400" dirty="0" smtClean="0">
                <a:solidFill>
                  <a:schemeClr val="tx1"/>
                </a:solidFill>
              </a:rPr>
              <a:t>个组（第</a:t>
            </a:r>
            <a:r>
              <a:rPr lang="en-US" altLang="zh-CN" sz="2400" dirty="0" smtClean="0">
                <a:solidFill>
                  <a:schemeClr val="tx1"/>
                </a:solidFill>
              </a:rPr>
              <a:t>0</a:t>
            </a:r>
            <a:r>
              <a:rPr lang="zh-CN" altLang="en-US" sz="2400" dirty="0" smtClean="0"/>
              <a:t>字到第</a:t>
            </a:r>
            <a:r>
              <a:rPr lang="en-US" altLang="zh-CN" sz="2400" dirty="0" smtClean="0"/>
              <a:t>199</a:t>
            </a:r>
            <a:r>
              <a:rPr lang="zh-CN" altLang="en-US" sz="2400" dirty="0" smtClean="0"/>
              <a:t>字</a:t>
            </a:r>
            <a:r>
              <a:rPr lang="zh-CN" altLang="en-US" sz="2400" dirty="0" smtClean="0">
                <a:solidFill>
                  <a:schemeClr val="tx1"/>
                </a:solidFill>
              </a:rPr>
              <a:t>）组成位示图来管理磁盘空间。请问：</a:t>
            </a:r>
            <a:endParaRPr lang="en-US" altLang="zh-CN" sz="2400" dirty="0" smtClean="0">
              <a:solidFill>
                <a:schemeClr val="tx1"/>
              </a:solidFill>
            </a:endParaRPr>
          </a:p>
          <a:p>
            <a:pPr eaLnBrk="1" hangingPunct="1">
              <a:buClr>
                <a:schemeClr val="tx1"/>
              </a:buClr>
            </a:pPr>
            <a:r>
              <a:rPr lang="zh-CN" altLang="en-US" sz="2400" dirty="0" smtClean="0"/>
              <a:t>（</a:t>
            </a:r>
            <a:r>
              <a:rPr lang="en-US" altLang="zh-CN" sz="2400" dirty="0" smtClean="0"/>
              <a:t>1</a:t>
            </a:r>
            <a:r>
              <a:rPr lang="zh-CN" altLang="en-US" sz="2400" dirty="0" smtClean="0"/>
              <a:t>）文件系统发现位示图中第</a:t>
            </a:r>
            <a:r>
              <a:rPr lang="en-US" altLang="zh-CN" sz="2400" dirty="0" smtClean="0"/>
              <a:t>15</a:t>
            </a:r>
            <a:r>
              <a:rPr lang="zh-CN" altLang="en-US" sz="2400" dirty="0" smtClean="0"/>
              <a:t>字第</a:t>
            </a:r>
            <a:r>
              <a:rPr lang="en-US" altLang="zh-CN" sz="2400" dirty="0" smtClean="0"/>
              <a:t>7</a:t>
            </a:r>
            <a:r>
              <a:rPr lang="zh-CN" altLang="en-US" sz="2400" dirty="0" smtClean="0"/>
              <a:t>位为</a:t>
            </a:r>
            <a:r>
              <a:rPr lang="en-US" altLang="zh-CN" sz="2400" dirty="0" smtClean="0"/>
              <a:t>0</a:t>
            </a:r>
            <a:r>
              <a:rPr lang="zh-CN" altLang="en-US" sz="2400" dirty="0" smtClean="0"/>
              <a:t>而准备分配给某文件时，该文件会存放到磁盘的哪一块上？此块的物理位置（柱面号、磁头号、扇区号）如何？</a:t>
            </a:r>
            <a:endParaRPr lang="en-US" altLang="zh-CN" sz="2400" dirty="0" smtClean="0"/>
          </a:p>
          <a:p>
            <a:pPr eaLnBrk="1" hangingPunct="1">
              <a:buClr>
                <a:schemeClr val="tx1"/>
              </a:buClr>
            </a:pPr>
            <a:r>
              <a:rPr lang="zh-CN" altLang="en-US" sz="2400" dirty="0" smtClean="0"/>
              <a:t>（</a:t>
            </a:r>
            <a:r>
              <a:rPr lang="en-US" altLang="zh-CN" sz="2400" dirty="0" smtClean="0"/>
              <a:t>2</a:t>
            </a:r>
            <a:r>
              <a:rPr lang="zh-CN" altLang="en-US" sz="2400" dirty="0" smtClean="0"/>
              <a:t>）删除某文件时，回收第</a:t>
            </a:r>
            <a:r>
              <a:rPr lang="en-US" altLang="zh-CN" sz="2400" dirty="0" smtClean="0"/>
              <a:t>56</a:t>
            </a:r>
            <a:r>
              <a:rPr lang="zh-CN" altLang="en-US" sz="2400" dirty="0" smtClean="0"/>
              <a:t>柱面第</a:t>
            </a:r>
            <a:r>
              <a:rPr lang="en-US" altLang="zh-CN" sz="2400" dirty="0" smtClean="0"/>
              <a:t>6</a:t>
            </a:r>
            <a:r>
              <a:rPr lang="zh-CN" altLang="en-US" sz="2400" dirty="0" smtClean="0"/>
              <a:t>盘面第</a:t>
            </a:r>
            <a:r>
              <a:rPr lang="en-US" altLang="zh-CN" sz="2400" dirty="0" smtClean="0"/>
              <a:t>3</a:t>
            </a:r>
            <a:r>
              <a:rPr lang="zh-CN" altLang="en-US" sz="2400" dirty="0" smtClean="0"/>
              <a:t>扇区的块，此时，位示图中第几字第几位应该由“</a:t>
            </a:r>
            <a:r>
              <a:rPr lang="en-US" altLang="zh-CN" sz="2400" dirty="0" smtClean="0"/>
              <a:t>1</a:t>
            </a:r>
            <a:r>
              <a:rPr lang="zh-CN" altLang="en-US" sz="2400" dirty="0" smtClean="0"/>
              <a:t>”改为“</a:t>
            </a:r>
            <a:r>
              <a:rPr lang="en-US" altLang="zh-CN" sz="2400" dirty="0" smtClean="0"/>
              <a:t>0</a:t>
            </a:r>
            <a:r>
              <a:rPr lang="zh-CN" altLang="en-US" sz="2400" dirty="0" smtClean="0"/>
              <a:t>”？</a:t>
            </a:r>
            <a:endParaRPr lang="en-US" altLang="zh-CN" sz="2400" dirty="0"/>
          </a:p>
        </p:txBody>
      </p:sp>
      <p:sp>
        <p:nvSpPr>
          <p:cNvPr id="12" name="动作按钮: 后退或前一项 11">
            <a:hlinkClick r:id="rId1" action="ppaction://hlinksldjump" highlightClick="1"/>
          </p:cNvPr>
          <p:cNvSpPr/>
          <p:nvPr/>
        </p:nvSpPr>
        <p:spPr bwMode="auto">
          <a:xfrm>
            <a:off x="8316416" y="260648"/>
            <a:ext cx="504056" cy="288032"/>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TextBox 10"/>
          <p:cNvSpPr txBox="1"/>
          <p:nvPr/>
        </p:nvSpPr>
        <p:spPr>
          <a:xfrm>
            <a:off x="755576" y="5589240"/>
            <a:ext cx="7920880" cy="769441"/>
          </a:xfrm>
          <a:prstGeom prst="rect">
            <a:avLst/>
          </a:prstGeom>
          <a:noFill/>
        </p:spPr>
        <p:txBody>
          <a:bodyPr wrap="square" rtlCol="0">
            <a:spAutoFit/>
          </a:bodyPr>
          <a:lstStyle/>
          <a:p>
            <a:r>
              <a:rPr lang="zh-CN" altLang="en-US" dirty="0" smtClean="0"/>
              <a:t>答案：（</a:t>
            </a:r>
            <a:r>
              <a:rPr lang="en-US" altLang="zh-CN" dirty="0" smtClean="0"/>
              <a:t>1</a:t>
            </a:r>
            <a:r>
              <a:rPr lang="zh-CN" altLang="en-US" dirty="0" smtClean="0"/>
              <a:t>）柱面号</a:t>
            </a:r>
            <a:r>
              <a:rPr lang="en-US" altLang="zh-CN" dirty="0" smtClean="0"/>
              <a:t>7</a:t>
            </a:r>
            <a:r>
              <a:rPr lang="zh-CN" altLang="en-US" dirty="0" smtClean="0"/>
              <a:t>，磁头号</a:t>
            </a:r>
            <a:r>
              <a:rPr lang="en-US" altLang="zh-CN" dirty="0" smtClean="0"/>
              <a:t>5</a:t>
            </a:r>
            <a:r>
              <a:rPr lang="zh-CN" altLang="en-US" dirty="0" smtClean="0"/>
              <a:t>，扇区号</a:t>
            </a:r>
            <a:r>
              <a:rPr lang="en-US" altLang="zh-CN" dirty="0" smtClean="0"/>
              <a:t>3</a:t>
            </a:r>
            <a:endParaRPr lang="en-US" altLang="zh-CN" dirty="0" smtClean="0"/>
          </a:p>
          <a:p>
            <a:r>
              <a:rPr lang="en-US" altLang="zh-CN" dirty="0" smtClean="0"/>
              <a:t>            </a:t>
            </a:r>
            <a:r>
              <a:rPr lang="zh-CN" altLang="en-US" dirty="0" smtClean="0"/>
              <a:t>（</a:t>
            </a:r>
            <a:r>
              <a:rPr lang="en-US" altLang="zh-CN" dirty="0" smtClean="0"/>
              <a:t>2</a:t>
            </a:r>
            <a:r>
              <a:rPr lang="zh-CN" altLang="en-US" dirty="0" smtClean="0"/>
              <a:t>）字号</a:t>
            </a:r>
            <a:r>
              <a:rPr lang="en-US" altLang="zh-CN" dirty="0" smtClean="0"/>
              <a:t>113</a:t>
            </a:r>
            <a:r>
              <a:rPr lang="zh-CN" altLang="en-US" dirty="0" smtClean="0"/>
              <a:t>，位号</a:t>
            </a:r>
            <a:r>
              <a:rPr lang="en-US" altLang="zh-CN" dirty="0" smtClean="0"/>
              <a:t>11</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ox(i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ox(in)">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51520" y="980728"/>
            <a:ext cx="8640960" cy="523220"/>
          </a:xfrm>
          <a:prstGeom prst="rect">
            <a:avLst/>
          </a:prstGeom>
          <a:noFill/>
          <a:ln>
            <a:noFill/>
          </a:ln>
          <a:effectLst/>
        </p:spPr>
        <p:txBody>
          <a:bodyPr wrap="square">
            <a:spAutoFit/>
          </a:bodyPr>
          <a:lstStyle/>
          <a:p>
            <a:pPr>
              <a:defRPr/>
            </a:pPr>
            <a:r>
              <a:rPr kumimoji="1" lang="zh-CN" altLang="en-US" sz="2800" dirty="0" smtClean="0">
                <a:solidFill>
                  <a:srgbClr val="0000FF"/>
                </a:solidFill>
              </a:rPr>
              <a:t>（</a:t>
            </a:r>
            <a:r>
              <a:rPr kumimoji="1" lang="en-US" altLang="zh-CN" sz="2800" dirty="0" smtClean="0">
                <a:solidFill>
                  <a:srgbClr val="0000FF"/>
                </a:solidFill>
              </a:rPr>
              <a:t>2</a:t>
            </a:r>
            <a:r>
              <a:rPr kumimoji="1" lang="zh-CN" altLang="en-US" sz="2800" dirty="0" smtClean="0">
                <a:solidFill>
                  <a:srgbClr val="0000FF"/>
                </a:solidFill>
              </a:rPr>
              <a:t>）</a:t>
            </a:r>
            <a:r>
              <a:rPr kumimoji="1" lang="en-US" altLang="zh-CN" sz="2800" dirty="0" smtClean="0">
                <a:solidFill>
                  <a:srgbClr val="0000FF"/>
                </a:solidFill>
              </a:rPr>
              <a:t>LBA</a:t>
            </a:r>
            <a:r>
              <a:rPr kumimoji="1" lang="zh-CN" altLang="en-US" sz="2800" dirty="0" smtClean="0">
                <a:solidFill>
                  <a:srgbClr val="0000FF"/>
                </a:solidFill>
              </a:rPr>
              <a:t>与</a:t>
            </a:r>
            <a:r>
              <a:rPr kumimoji="1" lang="en-US" altLang="zh-CN" sz="2800" dirty="0" smtClean="0">
                <a:solidFill>
                  <a:srgbClr val="0000FF"/>
                </a:solidFill>
              </a:rPr>
              <a:t>CHS</a:t>
            </a:r>
            <a:r>
              <a:rPr kumimoji="1" lang="zh-CN" altLang="en-US" sz="2800" dirty="0" smtClean="0">
                <a:solidFill>
                  <a:srgbClr val="0000FF"/>
                </a:solidFill>
              </a:rPr>
              <a:t>的转换讨论题解答：</a:t>
            </a:r>
            <a:endParaRPr kumimoji="1" lang="en-US" altLang="zh-CN" sz="2800" dirty="0" smtClean="0">
              <a:solidFill>
                <a:srgbClr val="0000FF"/>
              </a:solidFill>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21429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0" name="TextBox 9"/>
          <p:cNvSpPr txBox="1">
            <a:spLocks noChangeArrowheads="1"/>
          </p:cNvSpPr>
          <p:nvPr/>
        </p:nvSpPr>
        <p:spPr bwMode="auto">
          <a:xfrm>
            <a:off x="323528" y="1556792"/>
            <a:ext cx="8424936" cy="4438138"/>
          </a:xfrm>
          <a:prstGeom prst="rect">
            <a:avLst/>
          </a:prstGeom>
          <a:noFill/>
          <a:ln w="9525">
            <a:noFill/>
            <a:miter lim="800000"/>
          </a:ln>
        </p:spPr>
        <p:txBody>
          <a:bodyPr wrap="square">
            <a:spAutoFit/>
          </a:bodyPr>
          <a:lstStyle/>
          <a:p>
            <a:pPr eaLnBrk="1" hangingPunct="1">
              <a:buClr>
                <a:schemeClr val="tx1"/>
              </a:buClr>
            </a:pPr>
            <a:r>
              <a:rPr lang="zh-CN" altLang="en-US" sz="2800" dirty="0">
                <a:solidFill>
                  <a:schemeClr val="tx1"/>
                </a:solidFill>
              </a:rPr>
              <a:t> </a:t>
            </a:r>
            <a:r>
              <a:rPr lang="zh-CN" altLang="en-US" sz="2400" dirty="0">
                <a:solidFill>
                  <a:schemeClr val="tx1"/>
                </a:solidFill>
              </a:rPr>
              <a:t> </a:t>
            </a:r>
            <a:r>
              <a:rPr lang="zh-CN" altLang="en-US" sz="2400" dirty="0" smtClean="0">
                <a:solidFill>
                  <a:schemeClr val="tx1"/>
                </a:solidFill>
              </a:rPr>
              <a:t>（</a:t>
            </a:r>
            <a:r>
              <a:rPr lang="en-US" altLang="zh-CN" sz="2400" dirty="0" smtClean="0">
                <a:solidFill>
                  <a:schemeClr val="tx1"/>
                </a:solidFill>
              </a:rPr>
              <a:t>1</a:t>
            </a:r>
            <a:r>
              <a:rPr lang="zh-CN" altLang="en-US" sz="2400" dirty="0" smtClean="0">
                <a:solidFill>
                  <a:schemeClr val="tx1"/>
                </a:solidFill>
              </a:rPr>
              <a:t>）块号</a:t>
            </a:r>
            <a:r>
              <a:rPr lang="en-US" altLang="zh-CN" sz="2400" dirty="0" smtClean="0">
                <a:solidFill>
                  <a:schemeClr val="tx1"/>
                </a:solidFill>
              </a:rPr>
              <a:t>=15</a:t>
            </a:r>
            <a:r>
              <a:rPr lang="zh-CN" altLang="en-US" sz="2400" dirty="0" smtClean="0">
                <a:solidFill>
                  <a:schemeClr val="tx1"/>
                </a:solidFill>
              </a:rPr>
              <a:t>*字长</a:t>
            </a:r>
            <a:r>
              <a:rPr lang="en-US" altLang="zh-CN" sz="2400" dirty="0" smtClean="0">
                <a:solidFill>
                  <a:schemeClr val="tx1"/>
                </a:solidFill>
              </a:rPr>
              <a:t>+7=15</a:t>
            </a:r>
            <a:r>
              <a:rPr lang="zh-CN" altLang="en-US" sz="2400" dirty="0" smtClean="0">
                <a:solidFill>
                  <a:schemeClr val="tx1"/>
                </a:solidFill>
              </a:rPr>
              <a:t>*</a:t>
            </a:r>
            <a:r>
              <a:rPr lang="en-US" altLang="zh-CN" sz="2400" dirty="0" smtClean="0">
                <a:solidFill>
                  <a:schemeClr val="tx1"/>
                </a:solidFill>
              </a:rPr>
              <a:t>16+7=247</a:t>
            </a:r>
            <a:endParaRPr lang="en-US" altLang="zh-CN" sz="2400" dirty="0" smtClean="0">
              <a:solidFill>
                <a:schemeClr val="tx1"/>
              </a:solidFill>
            </a:endParaRPr>
          </a:p>
          <a:p>
            <a:pPr eaLnBrk="1" hangingPunct="1">
              <a:buClr>
                <a:schemeClr val="tx1"/>
              </a:buClr>
            </a:pPr>
            <a:r>
              <a:rPr lang="zh-CN" altLang="en-US" sz="2400" dirty="0" smtClean="0"/>
              <a:t>柱面号</a:t>
            </a:r>
            <a:r>
              <a:rPr lang="en-US" altLang="zh-CN" sz="2400" dirty="0" smtClean="0"/>
              <a:t>=INT(</a:t>
            </a:r>
            <a:r>
              <a:rPr lang="zh-CN" altLang="en-US" sz="2400" dirty="0" smtClean="0"/>
              <a:t>块号</a:t>
            </a:r>
            <a:r>
              <a:rPr lang="en-US" altLang="zh-CN" sz="2400" dirty="0" smtClean="0"/>
              <a:t>/</a:t>
            </a:r>
            <a:r>
              <a:rPr lang="zh-CN" altLang="en-US" sz="2400" dirty="0" smtClean="0"/>
              <a:t>每个柱面的扇区数</a:t>
            </a:r>
            <a:r>
              <a:rPr lang="en-US" altLang="zh-CN" sz="2400" dirty="0" smtClean="0"/>
              <a:t>=INT(247/(4*8))=7</a:t>
            </a:r>
            <a:endParaRPr lang="en-US" altLang="zh-CN" sz="2400" dirty="0" smtClean="0"/>
          </a:p>
          <a:p>
            <a:pPr eaLnBrk="1" hangingPunct="1">
              <a:buClr>
                <a:schemeClr val="tx1"/>
              </a:buClr>
            </a:pPr>
            <a:r>
              <a:rPr lang="zh-CN" altLang="en-US" sz="2400" dirty="0" smtClean="0"/>
              <a:t>磁头号</a:t>
            </a:r>
            <a:r>
              <a:rPr lang="en-US" altLang="zh-CN" sz="2400" dirty="0" smtClean="0"/>
              <a:t>=INT((</a:t>
            </a:r>
            <a:r>
              <a:rPr lang="zh-CN" altLang="en-US" sz="2400" dirty="0" smtClean="0"/>
              <a:t>块号 </a:t>
            </a:r>
            <a:r>
              <a:rPr lang="en-US" altLang="zh-CN" sz="2400" dirty="0" smtClean="0"/>
              <a:t>MOD</a:t>
            </a:r>
            <a:r>
              <a:rPr lang="zh-CN" altLang="en-US" sz="2400" dirty="0" smtClean="0"/>
              <a:t>每个柱面的扇区数</a:t>
            </a:r>
            <a:r>
              <a:rPr lang="en-US" altLang="zh-CN" sz="2400" dirty="0" smtClean="0"/>
              <a:t>)/</a:t>
            </a:r>
            <a:r>
              <a:rPr lang="zh-CN" altLang="en-US" sz="2400" dirty="0" smtClean="0"/>
              <a:t>每条磁道扇区数）</a:t>
            </a:r>
            <a:endParaRPr lang="en-US" altLang="zh-CN" sz="2400" dirty="0" smtClean="0"/>
          </a:p>
          <a:p>
            <a:pPr eaLnBrk="1" hangingPunct="1">
              <a:buClr>
                <a:schemeClr val="tx1"/>
              </a:buClr>
            </a:pPr>
            <a:r>
              <a:rPr lang="en-US" altLang="zh-CN" sz="2400" dirty="0" smtClean="0"/>
              <a:t>           =INT((247 MOD 32)/4)=5</a:t>
            </a:r>
            <a:endParaRPr lang="en-US" altLang="zh-CN" sz="2400" dirty="0" smtClean="0"/>
          </a:p>
          <a:p>
            <a:pPr eaLnBrk="1" hangingPunct="1">
              <a:buClr>
                <a:schemeClr val="tx1"/>
              </a:buClr>
            </a:pPr>
            <a:r>
              <a:rPr lang="zh-CN" altLang="en-US" sz="2400" dirty="0" smtClean="0"/>
              <a:t>扇区号</a:t>
            </a:r>
            <a:r>
              <a:rPr lang="en-US" altLang="zh-CN" sz="2400" dirty="0" smtClean="0"/>
              <a:t>=(</a:t>
            </a:r>
            <a:r>
              <a:rPr lang="zh-CN" altLang="en-US" sz="2400" dirty="0" smtClean="0"/>
              <a:t>块号 </a:t>
            </a:r>
            <a:r>
              <a:rPr lang="en-US" altLang="zh-CN" sz="2400" dirty="0" smtClean="0"/>
              <a:t>MOD </a:t>
            </a:r>
            <a:r>
              <a:rPr lang="zh-CN" altLang="en-US" sz="2400" dirty="0" smtClean="0"/>
              <a:t>每个柱面扇区数</a:t>
            </a:r>
            <a:r>
              <a:rPr lang="en-US" altLang="zh-CN" sz="2400" dirty="0" smtClean="0"/>
              <a:t>) MOD  </a:t>
            </a:r>
            <a:r>
              <a:rPr lang="zh-CN" altLang="en-US" sz="2400" dirty="0" smtClean="0"/>
              <a:t>每条磁道扇区数</a:t>
            </a:r>
            <a:endParaRPr lang="en-US" altLang="zh-CN" sz="2400" dirty="0" smtClean="0"/>
          </a:p>
          <a:p>
            <a:pPr eaLnBrk="1" hangingPunct="1">
              <a:buClr>
                <a:schemeClr val="tx1"/>
              </a:buClr>
            </a:pPr>
            <a:r>
              <a:rPr lang="en-US" altLang="zh-CN" sz="2400" dirty="0" smtClean="0"/>
              <a:t>            =</a:t>
            </a:r>
            <a:r>
              <a:rPr lang="zh-CN" altLang="en-US" sz="2400" dirty="0" smtClean="0"/>
              <a:t>（</a:t>
            </a:r>
            <a:r>
              <a:rPr lang="en-US" altLang="zh-CN" sz="2400" dirty="0" smtClean="0"/>
              <a:t>247 MOD32</a:t>
            </a:r>
            <a:r>
              <a:rPr lang="zh-CN" altLang="en-US" sz="2400" dirty="0" smtClean="0"/>
              <a:t>）</a:t>
            </a:r>
            <a:r>
              <a:rPr lang="en-US" altLang="zh-CN" sz="2400" dirty="0" smtClean="0"/>
              <a:t>MOD 4=3</a:t>
            </a:r>
            <a:endParaRPr lang="en-US" altLang="zh-CN" sz="2400" dirty="0" smtClean="0"/>
          </a:p>
          <a:p>
            <a:pPr eaLnBrk="1" hangingPunct="1">
              <a:buClr>
                <a:schemeClr val="tx1"/>
              </a:buClr>
            </a:pPr>
            <a:r>
              <a:rPr lang="zh-CN" altLang="en-US" sz="2400" dirty="0" smtClean="0"/>
              <a:t>（</a:t>
            </a:r>
            <a:r>
              <a:rPr lang="en-US" altLang="zh-CN" sz="2400" dirty="0" smtClean="0"/>
              <a:t>2</a:t>
            </a:r>
            <a:r>
              <a:rPr lang="zh-CN" altLang="en-US" sz="2400" dirty="0" smtClean="0"/>
              <a:t>）块号</a:t>
            </a:r>
            <a:r>
              <a:rPr lang="en-US" altLang="zh-CN" sz="2400" dirty="0" smtClean="0"/>
              <a:t>=</a:t>
            </a:r>
            <a:r>
              <a:rPr lang="zh-CN" altLang="en-US" sz="2400" dirty="0" smtClean="0"/>
              <a:t>柱面号*每个柱面的扇区数</a:t>
            </a:r>
            <a:r>
              <a:rPr lang="en-US" altLang="zh-CN" sz="2400" dirty="0" smtClean="0"/>
              <a:t>+</a:t>
            </a:r>
            <a:r>
              <a:rPr lang="zh-CN" altLang="en-US" sz="2400" dirty="0" smtClean="0"/>
              <a:t>盘面号*每条磁道扇区数</a:t>
            </a:r>
            <a:r>
              <a:rPr lang="en-US" altLang="zh-CN" sz="2400" dirty="0" smtClean="0"/>
              <a:t>+</a:t>
            </a:r>
            <a:r>
              <a:rPr lang="zh-CN" altLang="en-US" sz="2400" dirty="0" smtClean="0"/>
              <a:t>扇区号</a:t>
            </a:r>
            <a:r>
              <a:rPr lang="en-US" altLang="zh-CN" sz="2400" dirty="0" smtClean="0"/>
              <a:t>=56</a:t>
            </a:r>
            <a:r>
              <a:rPr lang="zh-CN" altLang="en-US" sz="2400" dirty="0" smtClean="0"/>
              <a:t>*</a:t>
            </a:r>
            <a:r>
              <a:rPr lang="en-US" altLang="zh-CN" sz="2400" dirty="0" smtClean="0"/>
              <a:t>32+6</a:t>
            </a:r>
            <a:r>
              <a:rPr lang="zh-CN" altLang="en-US" sz="2400" dirty="0" smtClean="0"/>
              <a:t>*</a:t>
            </a:r>
            <a:r>
              <a:rPr lang="en-US" altLang="zh-CN" sz="2400" dirty="0" smtClean="0"/>
              <a:t>4+3=1819</a:t>
            </a:r>
            <a:endParaRPr lang="en-US" altLang="zh-CN" sz="2400" dirty="0" smtClean="0"/>
          </a:p>
          <a:p>
            <a:pPr eaLnBrk="1" hangingPunct="1">
              <a:buClr>
                <a:schemeClr val="tx1"/>
              </a:buClr>
            </a:pPr>
            <a:r>
              <a:rPr lang="en-US" altLang="zh-CN" sz="2400" dirty="0" smtClean="0"/>
              <a:t>   </a:t>
            </a:r>
            <a:r>
              <a:rPr lang="zh-CN" altLang="en-US" sz="2400" dirty="0" smtClean="0"/>
              <a:t>字号</a:t>
            </a:r>
            <a:r>
              <a:rPr lang="en-US" altLang="zh-CN" sz="2400" dirty="0" smtClean="0"/>
              <a:t>=INT(</a:t>
            </a:r>
            <a:r>
              <a:rPr lang="zh-CN" altLang="en-US" sz="2400" dirty="0" smtClean="0"/>
              <a:t>块号</a:t>
            </a:r>
            <a:r>
              <a:rPr lang="en-US" altLang="zh-CN" sz="2400" dirty="0" smtClean="0"/>
              <a:t>/</a:t>
            </a:r>
            <a:r>
              <a:rPr lang="zh-CN" altLang="en-US" sz="2400" dirty="0" smtClean="0"/>
              <a:t>字长）</a:t>
            </a:r>
            <a:r>
              <a:rPr lang="en-US" altLang="zh-CN" sz="2400" dirty="0" smtClean="0"/>
              <a:t>=INT(1819/16)=113</a:t>
            </a:r>
            <a:endParaRPr lang="en-US" altLang="zh-CN" sz="2400" dirty="0" smtClean="0"/>
          </a:p>
          <a:p>
            <a:pPr eaLnBrk="1" hangingPunct="1">
              <a:buClr>
                <a:schemeClr val="tx1"/>
              </a:buClr>
            </a:pPr>
            <a:r>
              <a:rPr lang="en-US" altLang="zh-CN" sz="2400" dirty="0" smtClean="0"/>
              <a:t>   </a:t>
            </a:r>
            <a:r>
              <a:rPr lang="zh-CN" altLang="en-US" sz="2400" dirty="0" smtClean="0"/>
              <a:t>位号</a:t>
            </a:r>
            <a:r>
              <a:rPr lang="en-US" altLang="zh-CN" sz="2400" dirty="0" smtClean="0"/>
              <a:t>=</a:t>
            </a:r>
            <a:r>
              <a:rPr lang="zh-CN" altLang="en-US" sz="2400" dirty="0" smtClean="0"/>
              <a:t>块号 </a:t>
            </a:r>
            <a:r>
              <a:rPr lang="en-US" altLang="zh-CN" sz="2400" dirty="0" smtClean="0"/>
              <a:t>MOD </a:t>
            </a:r>
            <a:r>
              <a:rPr lang="zh-CN" altLang="en-US" sz="2400" dirty="0" smtClean="0"/>
              <a:t>字长</a:t>
            </a:r>
            <a:r>
              <a:rPr lang="en-US" altLang="zh-CN" sz="2400" dirty="0" smtClean="0"/>
              <a:t>=1819 MOD 16=11</a:t>
            </a:r>
            <a:endParaRPr lang="en-US" altLang="zh-CN" sz="2400" dirty="0"/>
          </a:p>
        </p:txBody>
      </p:sp>
      <p:sp>
        <p:nvSpPr>
          <p:cNvPr id="12" name="动作按钮: 后退或前一项 11">
            <a:hlinkClick r:id="rId1" action="ppaction://hlinksldjump" highlightClick="1"/>
          </p:cNvPr>
          <p:cNvSpPr/>
          <p:nvPr/>
        </p:nvSpPr>
        <p:spPr bwMode="auto">
          <a:xfrm>
            <a:off x="8316416" y="260648"/>
            <a:ext cx="504056" cy="288032"/>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51520" y="1285860"/>
            <a:ext cx="8640960" cy="4961255"/>
          </a:xfrm>
          <a:prstGeom prst="rect">
            <a:avLst/>
          </a:prstGeom>
          <a:noFill/>
          <a:ln>
            <a:noFill/>
          </a:ln>
          <a:effectLst/>
        </p:spPr>
        <p:txBody>
          <a:bodyPr wrap="square">
            <a:spAutoFit/>
          </a:bodyPr>
          <a:lstStyle/>
          <a:p>
            <a:pPr eaLnBrk="1" hangingPunct="1">
              <a:lnSpc>
                <a:spcPts val="35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磁盘管理概述</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lnSpc>
                <a:spcPts val="3500"/>
              </a:lnSpc>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磁盘访问时间：移动头磁盘</a:t>
            </a:r>
            <a:endParaRPr lang="en-US" altLang="zh-CN" sz="2400" dirty="0" smtClean="0"/>
          </a:p>
          <a:p>
            <a:pPr marL="457200" indent="-457200" eaLnBrk="1" hangingPunct="1">
              <a:lnSpc>
                <a:spcPts val="3500"/>
              </a:lnSpc>
              <a:spcBef>
                <a:spcPct val="0"/>
              </a:spcBef>
            </a:pPr>
            <a:r>
              <a:rPr kumimoji="1" lang="zh-CN" altLang="en-US" sz="2400" dirty="0" smtClean="0">
                <a:solidFill>
                  <a:srgbClr val="6699FF"/>
                </a:solidFill>
              </a:rPr>
              <a:t>  （</a:t>
            </a:r>
            <a:r>
              <a:rPr kumimoji="1" lang="en-US" altLang="zh-CN" sz="2400" dirty="0" smtClean="0">
                <a:solidFill>
                  <a:srgbClr val="6699FF"/>
                </a:solidFill>
              </a:rPr>
              <a:t>1</a:t>
            </a:r>
            <a:r>
              <a:rPr kumimoji="1" lang="zh-CN" altLang="en-US" sz="2400" dirty="0" smtClean="0">
                <a:solidFill>
                  <a:srgbClr val="6699FF"/>
                </a:solidFill>
              </a:rPr>
              <a:t>）寻道时间</a:t>
            </a:r>
            <a:endParaRPr kumimoji="1" lang="en-US" altLang="zh-CN" sz="2400" dirty="0" smtClean="0">
              <a:solidFill>
                <a:srgbClr val="6699FF"/>
              </a:solidFill>
            </a:endParaRPr>
          </a:p>
          <a:p>
            <a:pPr marL="457200" indent="-457200" eaLnBrk="1" hangingPunct="1">
              <a:lnSpc>
                <a:spcPts val="3500"/>
              </a:lnSpc>
              <a:spcBef>
                <a:spcPct val="0"/>
              </a:spcBef>
            </a:pPr>
            <a:r>
              <a:rPr lang="en-US" altLang="zh-CN" dirty="0" smtClean="0"/>
              <a:t>          </a:t>
            </a:r>
            <a:r>
              <a:rPr lang="zh-CN" altLang="zh-CN" dirty="0" smtClean="0"/>
              <a:t>磁头从当前位置移动到指定磁道所需要的时间</a:t>
            </a:r>
            <a:endParaRPr kumimoji="1" lang="en-US" altLang="zh-CN" dirty="0" smtClean="0">
              <a:solidFill>
                <a:srgbClr val="6699FF"/>
              </a:solidFill>
            </a:endParaRPr>
          </a:p>
          <a:p>
            <a:pPr lvl="1" eaLnBrk="1" hangingPunct="1">
              <a:lnSpc>
                <a:spcPts val="3500"/>
              </a:lnSpc>
              <a:buClr>
                <a:schemeClr val="tx1"/>
              </a:buClr>
              <a:defRPr/>
            </a:pPr>
            <a:r>
              <a:rPr lang="en-US" altLang="zh-CN" dirty="0" smtClean="0"/>
              <a:t>     T</a:t>
            </a:r>
            <a:r>
              <a:rPr lang="en-US" altLang="zh-CN" baseline="-25000" dirty="0" smtClean="0"/>
              <a:t>s</a:t>
            </a:r>
            <a:r>
              <a:rPr lang="en-US" altLang="zh-CN" dirty="0" smtClean="0"/>
              <a:t>=m*</a:t>
            </a:r>
            <a:r>
              <a:rPr lang="en-US" altLang="zh-CN" dirty="0" err="1" smtClean="0"/>
              <a:t>n+s</a:t>
            </a:r>
            <a:endParaRPr lang="en-US" altLang="zh-CN" dirty="0" smtClean="0"/>
          </a:p>
          <a:p>
            <a:pPr lvl="1" eaLnBrk="1" hangingPunct="1">
              <a:lnSpc>
                <a:spcPts val="3500"/>
              </a:lnSpc>
              <a:buClr>
                <a:schemeClr val="tx1"/>
              </a:buClr>
              <a:defRPr/>
            </a:pPr>
            <a:r>
              <a:rPr lang="en-US" altLang="zh-CN" dirty="0" smtClean="0"/>
              <a:t>     </a:t>
            </a:r>
            <a:r>
              <a:rPr lang="zh-CN" altLang="zh-CN" dirty="0" smtClean="0"/>
              <a:t>其中</a:t>
            </a:r>
            <a:r>
              <a:rPr lang="en-US" altLang="zh-CN" dirty="0" smtClean="0"/>
              <a:t>s</a:t>
            </a:r>
            <a:r>
              <a:rPr lang="zh-CN" altLang="zh-CN" dirty="0" smtClean="0"/>
              <a:t>是启动磁臂的时间；</a:t>
            </a:r>
            <a:r>
              <a:rPr lang="en-US" altLang="zh-CN" dirty="0" smtClean="0"/>
              <a:t>m</a:t>
            </a:r>
            <a:r>
              <a:rPr lang="zh-CN" altLang="zh-CN" dirty="0" smtClean="0"/>
              <a:t>是磁头每移动一条磁道所需要的时间；</a:t>
            </a:r>
            <a:r>
              <a:rPr lang="en-US" altLang="zh-CN" dirty="0" smtClean="0"/>
              <a:t>n</a:t>
            </a:r>
            <a:r>
              <a:rPr lang="zh-CN" altLang="zh-CN" dirty="0" smtClean="0"/>
              <a:t>是移动的磁道数</a:t>
            </a:r>
            <a:r>
              <a:rPr lang="zh-CN" altLang="en-US" dirty="0" smtClean="0"/>
              <a:t>。</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lgn="just" eaLnBrk="1" hangingPunct="1">
              <a:lnSpc>
                <a:spcPts val="3500"/>
              </a:lnSpc>
            </a:pPr>
            <a:r>
              <a:rPr lang="en-US" altLang="zh-CN" dirty="0" smtClean="0"/>
              <a:t>         m</a:t>
            </a:r>
            <a:r>
              <a:rPr lang="zh-CN" altLang="en-US" dirty="0" smtClean="0"/>
              <a:t>：一般磁盘：</a:t>
            </a:r>
            <a:r>
              <a:rPr lang="en-US" altLang="zh-CN" dirty="0" smtClean="0"/>
              <a:t>0.2</a:t>
            </a:r>
            <a:r>
              <a:rPr lang="en-US" altLang="en-US" dirty="0" smtClean="0"/>
              <a:t>～</a:t>
            </a:r>
            <a:r>
              <a:rPr lang="en-US" altLang="zh-CN" dirty="0" smtClean="0"/>
              <a:t>0.3</a:t>
            </a:r>
            <a:r>
              <a:rPr lang="zh-CN" altLang="en-US" dirty="0" smtClean="0"/>
              <a:t>；</a:t>
            </a:r>
            <a:endParaRPr lang="zh-CN" altLang="en-US" dirty="0" smtClean="0"/>
          </a:p>
          <a:p>
            <a:pPr algn="just" eaLnBrk="1" hangingPunct="1">
              <a:lnSpc>
                <a:spcPts val="3500"/>
              </a:lnSpc>
            </a:pPr>
            <a:r>
              <a:rPr lang="zh-CN" altLang="en-US" dirty="0" smtClean="0"/>
              <a:t>                  高速磁盘：</a:t>
            </a:r>
            <a:r>
              <a:rPr lang="en-US" altLang="zh-CN" dirty="0" smtClean="0"/>
              <a:t>m≤0.1</a:t>
            </a:r>
            <a:endParaRPr lang="en-US" altLang="zh-CN" dirty="0" smtClean="0"/>
          </a:p>
          <a:p>
            <a:pPr algn="just" eaLnBrk="1" hangingPunct="1">
              <a:lnSpc>
                <a:spcPts val="3500"/>
              </a:lnSpc>
            </a:pPr>
            <a:r>
              <a:rPr lang="en-US" altLang="zh-CN" dirty="0" smtClean="0"/>
              <a:t>         s</a:t>
            </a:r>
            <a:r>
              <a:rPr lang="zh-CN" altLang="en-US" dirty="0" smtClean="0"/>
              <a:t>：磁臂启动时间，约为</a:t>
            </a:r>
            <a:r>
              <a:rPr lang="en-US" altLang="zh-CN" dirty="0" smtClean="0"/>
              <a:t>2ms</a:t>
            </a:r>
            <a:r>
              <a:rPr lang="en-US" altLang="en-US" dirty="0" smtClean="0"/>
              <a:t>～</a:t>
            </a:r>
            <a:r>
              <a:rPr lang="en-US" altLang="zh-CN" dirty="0" smtClean="0"/>
              <a:t> 3ms    </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9" name="动作按钮: 后退或前一项 8">
            <a:hlinkClick r:id="rId1" action="ppaction://hlinksldjump" highlightClick="1"/>
          </p:cNvPr>
          <p:cNvSpPr/>
          <p:nvPr/>
        </p:nvSpPr>
        <p:spPr bwMode="auto">
          <a:xfrm>
            <a:off x="8388424" y="260648"/>
            <a:ext cx="360040" cy="216024"/>
          </a:xfrm>
          <a:prstGeom prst="actionButtonBackPrevious">
            <a:avLst/>
          </a:prstGeom>
          <a:solidFill>
            <a:srgbClr val="00B05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2" cstate="print"/>
          <a:stretch>
            <a:fillRect/>
          </a:stretch>
        </p:blipFill>
        <p:spPr>
          <a:xfrm>
            <a:off x="5868144" y="260648"/>
            <a:ext cx="3126030" cy="313095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179512" y="1285860"/>
            <a:ext cx="8784976" cy="3293209"/>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磁盘管理概述</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磁盘访问时间：移动头磁盘</a:t>
            </a:r>
            <a:endParaRPr lang="en-US" altLang="zh-CN" sz="2400" dirty="0" smtClean="0"/>
          </a:p>
          <a:p>
            <a:pPr marL="457200" indent="-457200" eaLnBrk="1" hangingPunct="1">
              <a:spcBef>
                <a:spcPct val="0"/>
              </a:spcBef>
            </a:pPr>
            <a:r>
              <a:rPr kumimoji="1" lang="zh-CN" altLang="en-US" sz="2400" dirty="0" smtClean="0">
                <a:solidFill>
                  <a:srgbClr val="6699FF"/>
                </a:solidFill>
              </a:rPr>
              <a:t>  （</a:t>
            </a:r>
            <a:r>
              <a:rPr kumimoji="1" lang="en-US" altLang="zh-CN" sz="2400" dirty="0" smtClean="0">
                <a:solidFill>
                  <a:srgbClr val="6699FF"/>
                </a:solidFill>
              </a:rPr>
              <a:t>2</a:t>
            </a:r>
            <a:r>
              <a:rPr kumimoji="1" lang="zh-CN" altLang="en-US" sz="2400" dirty="0" smtClean="0">
                <a:solidFill>
                  <a:srgbClr val="6699FF"/>
                </a:solidFill>
              </a:rPr>
              <a:t>）旋转延迟时间</a:t>
            </a:r>
            <a:r>
              <a:rPr kumimoji="1" lang="en-US" altLang="zh-CN" sz="2400" dirty="0" err="1" smtClean="0">
                <a:solidFill>
                  <a:srgbClr val="6699FF"/>
                </a:solidFill>
              </a:rPr>
              <a:t>Tr</a:t>
            </a:r>
            <a:endParaRPr kumimoji="1" lang="en-US" altLang="zh-CN" sz="2400" dirty="0" smtClean="0">
              <a:solidFill>
                <a:srgbClr val="6699FF"/>
              </a:solidFill>
            </a:endParaRPr>
          </a:p>
          <a:p>
            <a:pPr marL="457200" indent="-457200" eaLnBrk="1" hangingPunct="1">
              <a:spcBef>
                <a:spcPct val="0"/>
              </a:spcBef>
            </a:pPr>
            <a:r>
              <a:rPr lang="en-US" altLang="zh-CN" dirty="0" smtClean="0"/>
              <a:t>     </a:t>
            </a:r>
            <a:r>
              <a:rPr lang="zh-CN" altLang="zh-CN" dirty="0" smtClean="0"/>
              <a:t>欲访问扇区旋转到磁头下面所需要的时间</a:t>
            </a:r>
            <a:r>
              <a:rPr lang="zh-CN" altLang="en-US" dirty="0" smtClean="0"/>
              <a:t>，</a:t>
            </a:r>
            <a:r>
              <a:rPr lang="zh-CN" altLang="zh-CN" dirty="0" smtClean="0"/>
              <a:t>粗略的认为是磁盘旋转半周的时间</a:t>
            </a:r>
            <a:r>
              <a:rPr lang="zh-CN" altLang="en-US" dirty="0" smtClean="0"/>
              <a:t>：</a:t>
            </a:r>
            <a:r>
              <a:rPr lang="en-US" altLang="zh-CN" dirty="0" smtClean="0"/>
              <a:t>        </a:t>
            </a:r>
            <a:r>
              <a:rPr kumimoji="1" lang="en-US" altLang="zh-CN" dirty="0" err="1" smtClean="0"/>
              <a:t>Tr</a:t>
            </a:r>
            <a:r>
              <a:rPr kumimoji="1" lang="en-US" altLang="zh-CN" b="0" dirty="0" smtClean="0"/>
              <a:t>  </a:t>
            </a:r>
            <a:r>
              <a:rPr kumimoji="1" lang="en-US" altLang="zh-CN" dirty="0" smtClean="0"/>
              <a:t>=  1/2r</a:t>
            </a:r>
            <a:endParaRPr kumimoji="1" lang="en-US" altLang="zh-CN" dirty="0" smtClean="0"/>
          </a:p>
          <a:p>
            <a:pPr lvl="1" eaLnBrk="1" hangingPunct="1">
              <a:buClr>
                <a:schemeClr val="tx1"/>
              </a:buClr>
              <a:defRPr/>
            </a:pPr>
            <a:r>
              <a:rPr lang="en-US" altLang="zh-CN" dirty="0" smtClean="0"/>
              <a:t>   </a:t>
            </a:r>
            <a:r>
              <a:rPr lang="zh-CN" altLang="zh-CN" dirty="0" smtClean="0"/>
              <a:t>这里</a:t>
            </a:r>
            <a:r>
              <a:rPr lang="en-US" altLang="zh-CN" dirty="0" smtClean="0"/>
              <a:t>r</a:t>
            </a:r>
            <a:r>
              <a:rPr lang="zh-CN" altLang="zh-CN" dirty="0" smtClean="0"/>
              <a:t>表示旋转速度</a:t>
            </a:r>
            <a:endParaRPr lang="en-US" altLang="zh-CN" dirty="0" smtClean="0"/>
          </a:p>
          <a:p>
            <a:pPr eaLnBrk="1" hangingPunct="1">
              <a:buClr>
                <a:schemeClr val="tx1"/>
              </a:buClr>
              <a:defRPr/>
            </a:pPr>
            <a:r>
              <a:rPr kumimoji="1" lang="zh-CN" altLang="en-US" sz="2400" dirty="0" smtClean="0">
                <a:solidFill>
                  <a:srgbClr val="6699FF"/>
                </a:solidFill>
              </a:rPr>
              <a:t>  （</a:t>
            </a:r>
            <a:r>
              <a:rPr kumimoji="1" lang="en-US" altLang="zh-CN" sz="2400" dirty="0" smtClean="0">
                <a:solidFill>
                  <a:srgbClr val="6699FF"/>
                </a:solidFill>
              </a:rPr>
              <a:t>3</a:t>
            </a:r>
            <a:r>
              <a:rPr kumimoji="1" lang="zh-CN" altLang="en-US" sz="2400" dirty="0" smtClean="0">
                <a:solidFill>
                  <a:srgbClr val="6699FF"/>
                </a:solidFill>
              </a:rPr>
              <a:t>）传输时间</a:t>
            </a:r>
            <a:r>
              <a:rPr kumimoji="1" lang="en-US" altLang="zh-CN" sz="2400" dirty="0" err="1" smtClean="0">
                <a:solidFill>
                  <a:srgbClr val="6699FF"/>
                </a:solidFill>
              </a:rPr>
              <a:t>Tt</a:t>
            </a:r>
            <a:endParaRPr kumimoji="1" lang="en-US" altLang="zh-CN" sz="2400" dirty="0" smtClean="0">
              <a:solidFill>
                <a:srgbClr val="6699FF"/>
              </a:solidFill>
            </a:endParaRPr>
          </a:p>
          <a:p>
            <a:pPr eaLnBrk="1" hangingPunct="1">
              <a:buClr>
                <a:schemeClr val="tx1"/>
              </a:buClr>
              <a:defRPr/>
            </a:pPr>
            <a:r>
              <a:rPr lang="en-US" altLang="zh-CN" dirty="0" smtClean="0"/>
              <a:t>     </a:t>
            </a:r>
            <a:r>
              <a:rPr lang="zh-CN" altLang="zh-CN" dirty="0" smtClean="0"/>
              <a:t>把数据从磁盘读出或向磁盘写入所需要的时间</a:t>
            </a:r>
            <a:r>
              <a:rPr lang="zh-CN" altLang="en-US" dirty="0" smtClean="0"/>
              <a:t>。</a:t>
            </a:r>
            <a:endParaRPr lang="en-US" altLang="zh-CN"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grpSp>
        <p:nvGrpSpPr>
          <p:cNvPr id="10" name="Group 10"/>
          <p:cNvGrpSpPr>
            <a:grpSpLocks noChangeAspect="1"/>
          </p:cNvGrpSpPr>
          <p:nvPr/>
        </p:nvGrpSpPr>
        <p:grpSpPr bwMode="auto">
          <a:xfrm>
            <a:off x="3132138" y="4494226"/>
            <a:ext cx="1143000" cy="863600"/>
            <a:chOff x="1973" y="1525"/>
            <a:chExt cx="720" cy="544"/>
          </a:xfrm>
        </p:grpSpPr>
        <p:sp>
          <p:nvSpPr>
            <p:cNvPr id="11" name="AutoShape 9"/>
            <p:cNvSpPr>
              <a:spLocks noChangeAspect="1" noChangeArrowheads="1" noTextEdit="1"/>
            </p:cNvSpPr>
            <p:nvPr/>
          </p:nvSpPr>
          <p:spPr bwMode="auto">
            <a:xfrm>
              <a:off x="1973" y="1525"/>
              <a:ext cx="720" cy="544"/>
            </a:xfrm>
            <a:prstGeom prst="rect">
              <a:avLst/>
            </a:prstGeom>
            <a:noFill/>
            <a:ln w="9525">
              <a:noFill/>
              <a:miter lim="800000"/>
            </a:ln>
          </p:spPr>
          <p:txBody>
            <a:bodyPr/>
            <a:lstStyle/>
            <a:p>
              <a:endParaRPr lang="zh-CN" altLang="en-US"/>
            </a:p>
          </p:txBody>
        </p:sp>
        <p:sp>
          <p:nvSpPr>
            <p:cNvPr id="12" name="Line 11"/>
            <p:cNvSpPr>
              <a:spLocks noChangeShapeType="1"/>
            </p:cNvSpPr>
            <p:nvPr/>
          </p:nvSpPr>
          <p:spPr bwMode="auto">
            <a:xfrm>
              <a:off x="2381" y="1806"/>
              <a:ext cx="272" cy="1"/>
            </a:xfrm>
            <a:prstGeom prst="line">
              <a:avLst/>
            </a:prstGeom>
            <a:noFill/>
            <a:ln w="14288">
              <a:solidFill>
                <a:srgbClr val="000000"/>
              </a:solidFill>
              <a:round/>
            </a:ln>
          </p:spPr>
          <p:txBody>
            <a:bodyPr/>
            <a:lstStyle/>
            <a:p>
              <a:endParaRPr lang="zh-CN" altLang="en-US"/>
            </a:p>
          </p:txBody>
        </p:sp>
        <p:sp>
          <p:nvSpPr>
            <p:cNvPr id="13" name="Rectangle 12"/>
            <p:cNvSpPr>
              <a:spLocks noChangeArrowheads="1"/>
            </p:cNvSpPr>
            <p:nvPr/>
          </p:nvSpPr>
          <p:spPr bwMode="auto">
            <a:xfrm>
              <a:off x="2396" y="1834"/>
              <a:ext cx="214"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i="1">
                  <a:solidFill>
                    <a:srgbClr val="000000"/>
                  </a:solidFill>
                  <a:latin typeface="Times New Roman" panose="02020603050405020304" pitchFamily="18" charset="0"/>
                </a:rPr>
                <a:t>rN</a:t>
              </a:r>
              <a:endParaRPr lang="en-US" altLang="zh-CN" sz="2400"/>
            </a:p>
          </p:txBody>
        </p:sp>
        <p:sp>
          <p:nvSpPr>
            <p:cNvPr id="14" name="Rectangle 13"/>
            <p:cNvSpPr>
              <a:spLocks noChangeArrowheads="1"/>
            </p:cNvSpPr>
            <p:nvPr/>
          </p:nvSpPr>
          <p:spPr bwMode="auto">
            <a:xfrm>
              <a:off x="2465" y="1539"/>
              <a:ext cx="96"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i="1" dirty="0">
                  <a:solidFill>
                    <a:srgbClr val="000000"/>
                  </a:solidFill>
                  <a:latin typeface="Times New Roman" panose="02020603050405020304" pitchFamily="18" charset="0"/>
                </a:rPr>
                <a:t>b</a:t>
              </a:r>
              <a:endParaRPr lang="en-US" altLang="zh-CN" sz="2400" dirty="0"/>
            </a:p>
          </p:txBody>
        </p:sp>
        <p:sp>
          <p:nvSpPr>
            <p:cNvPr id="15" name="Rectangle 14"/>
            <p:cNvSpPr>
              <a:spLocks noChangeArrowheads="1"/>
            </p:cNvSpPr>
            <p:nvPr/>
          </p:nvSpPr>
          <p:spPr bwMode="auto">
            <a:xfrm>
              <a:off x="1995" y="1670"/>
              <a:ext cx="117"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i="1">
                  <a:solidFill>
                    <a:srgbClr val="000000"/>
                  </a:solidFill>
                  <a:latin typeface="Times New Roman" panose="02020603050405020304" pitchFamily="18" charset="0"/>
                </a:rPr>
                <a:t>T</a:t>
              </a:r>
              <a:endParaRPr lang="en-US" altLang="zh-CN" sz="2400"/>
            </a:p>
          </p:txBody>
        </p:sp>
        <p:sp>
          <p:nvSpPr>
            <p:cNvPr id="16" name="Rectangle 15"/>
            <p:cNvSpPr>
              <a:spLocks noChangeArrowheads="1"/>
            </p:cNvSpPr>
            <p:nvPr/>
          </p:nvSpPr>
          <p:spPr bwMode="auto">
            <a:xfrm>
              <a:off x="2101" y="1801"/>
              <a:ext cx="53"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i="1" dirty="0">
                  <a:solidFill>
                    <a:srgbClr val="000000"/>
                  </a:solidFill>
                  <a:latin typeface="Times New Roman" panose="02020603050405020304" pitchFamily="18" charset="0"/>
                </a:rPr>
                <a:t>t</a:t>
              </a:r>
              <a:endParaRPr lang="en-US" altLang="zh-CN" sz="2400" dirty="0"/>
            </a:p>
          </p:txBody>
        </p:sp>
        <p:sp>
          <p:nvSpPr>
            <p:cNvPr id="17" name="Rectangle 16"/>
            <p:cNvSpPr>
              <a:spLocks noChangeArrowheads="1"/>
            </p:cNvSpPr>
            <p:nvPr/>
          </p:nvSpPr>
          <p:spPr bwMode="auto">
            <a:xfrm>
              <a:off x="2210" y="1646"/>
              <a:ext cx="105"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a:solidFill>
                    <a:srgbClr val="000000"/>
                  </a:solidFill>
                  <a:latin typeface="Symbol" panose="05050102010706020507" pitchFamily="18" charset="2"/>
                </a:rPr>
                <a:t>=</a:t>
              </a:r>
              <a:endParaRPr lang="en-US" altLang="zh-CN" sz="2400"/>
            </a:p>
          </p:txBody>
        </p:sp>
      </p:grpSp>
      <p:sp>
        <p:nvSpPr>
          <p:cNvPr id="18" name="Text Box 6"/>
          <p:cNvSpPr txBox="1">
            <a:spLocks noChangeArrowheads="1"/>
          </p:cNvSpPr>
          <p:nvPr/>
        </p:nvSpPr>
        <p:spPr bwMode="auto">
          <a:xfrm>
            <a:off x="714348" y="5286388"/>
            <a:ext cx="7924800" cy="520700"/>
          </a:xfrm>
          <a:prstGeom prst="rect">
            <a:avLst/>
          </a:prstGeom>
          <a:noFill/>
          <a:ln w="9525">
            <a:noFill/>
            <a:miter lim="800000"/>
          </a:ln>
        </p:spPr>
        <p:txBody>
          <a:bodyPr>
            <a:spAutoFit/>
          </a:bodyPr>
          <a:lstStyle/>
          <a:p>
            <a:pPr algn="just" eaLnBrk="1" hangingPunct="1">
              <a:lnSpc>
                <a:spcPct val="130000"/>
              </a:lnSpc>
            </a:pPr>
            <a:r>
              <a:rPr kumimoji="1" lang="zh-CN" altLang="en-US" sz="2400" dirty="0">
                <a:solidFill>
                  <a:schemeClr val="tx1"/>
                </a:solidFill>
                <a:latin typeface="Times New Roman" panose="02020603050405020304" pitchFamily="18" charset="0"/>
              </a:rPr>
              <a:t>因此， 可将磁盘访问时间</a:t>
            </a:r>
            <a:r>
              <a:rPr kumimoji="1" lang="en-US" altLang="zh-CN" sz="2400" i="1" dirty="0">
                <a:solidFill>
                  <a:schemeClr val="tx1"/>
                </a:solidFill>
                <a:latin typeface="Times New Roman" panose="02020603050405020304" pitchFamily="18" charset="0"/>
              </a:rPr>
              <a:t>T</a:t>
            </a:r>
            <a:r>
              <a:rPr kumimoji="1" lang="en-US" altLang="zh-CN" sz="2400" i="1" baseline="-25000" dirty="0">
                <a:solidFill>
                  <a:schemeClr val="tx1"/>
                </a:solidFill>
                <a:latin typeface="Times New Roman" panose="02020603050405020304" pitchFamily="18" charset="0"/>
              </a:rPr>
              <a:t>a</a:t>
            </a:r>
            <a:r>
              <a:rPr kumimoji="1" lang="zh-CN" altLang="en-US" sz="2400" dirty="0">
                <a:solidFill>
                  <a:schemeClr val="tx1"/>
                </a:solidFill>
                <a:latin typeface="Times New Roman" panose="02020603050405020304" pitchFamily="18" charset="0"/>
              </a:rPr>
              <a:t>表示为：</a:t>
            </a:r>
            <a:r>
              <a:rPr kumimoji="1" lang="zh-CN" altLang="en-US" sz="2400" b="0" dirty="0">
                <a:solidFill>
                  <a:schemeClr val="tx1"/>
                </a:solidFill>
                <a:latin typeface="Times New Roman" panose="02020603050405020304" pitchFamily="18" charset="0"/>
              </a:rPr>
              <a:t> </a:t>
            </a:r>
            <a:endParaRPr kumimoji="1" lang="zh-CN" altLang="en-US" sz="2400" b="0" dirty="0">
              <a:solidFill>
                <a:schemeClr val="tx1"/>
              </a:solidFill>
              <a:latin typeface="Times New Roman" panose="02020603050405020304" pitchFamily="18" charset="0"/>
            </a:endParaRPr>
          </a:p>
        </p:txBody>
      </p:sp>
      <p:grpSp>
        <p:nvGrpSpPr>
          <p:cNvPr id="19" name="Group 18"/>
          <p:cNvGrpSpPr>
            <a:grpSpLocks noChangeAspect="1"/>
          </p:cNvGrpSpPr>
          <p:nvPr/>
        </p:nvGrpSpPr>
        <p:grpSpPr bwMode="auto">
          <a:xfrm>
            <a:off x="2627313" y="5857892"/>
            <a:ext cx="2590800" cy="912813"/>
            <a:chOff x="1655" y="2659"/>
            <a:chExt cx="1632" cy="575"/>
          </a:xfrm>
        </p:grpSpPr>
        <p:sp>
          <p:nvSpPr>
            <p:cNvPr id="20" name="AutoShape 17"/>
            <p:cNvSpPr>
              <a:spLocks noChangeAspect="1" noChangeArrowheads="1" noTextEdit="1"/>
            </p:cNvSpPr>
            <p:nvPr/>
          </p:nvSpPr>
          <p:spPr bwMode="auto">
            <a:xfrm>
              <a:off x="1655" y="2659"/>
              <a:ext cx="1632" cy="575"/>
            </a:xfrm>
            <a:prstGeom prst="rect">
              <a:avLst/>
            </a:prstGeom>
            <a:noFill/>
            <a:ln w="9525">
              <a:noFill/>
              <a:miter lim="800000"/>
            </a:ln>
          </p:spPr>
          <p:txBody>
            <a:bodyPr/>
            <a:lstStyle/>
            <a:p>
              <a:endParaRPr lang="zh-CN" altLang="en-US"/>
            </a:p>
          </p:txBody>
        </p:sp>
        <p:sp>
          <p:nvSpPr>
            <p:cNvPr id="21" name="Line 19"/>
            <p:cNvSpPr>
              <a:spLocks noChangeShapeType="1"/>
            </p:cNvSpPr>
            <p:nvPr/>
          </p:nvSpPr>
          <p:spPr bwMode="auto">
            <a:xfrm>
              <a:off x="2505" y="2956"/>
              <a:ext cx="235" cy="1"/>
            </a:xfrm>
            <a:prstGeom prst="line">
              <a:avLst/>
            </a:prstGeom>
            <a:noFill/>
            <a:ln w="14288">
              <a:solidFill>
                <a:srgbClr val="000000"/>
              </a:solidFill>
              <a:round/>
            </a:ln>
          </p:spPr>
          <p:txBody>
            <a:bodyPr/>
            <a:lstStyle/>
            <a:p>
              <a:endParaRPr lang="zh-CN" altLang="en-US"/>
            </a:p>
          </p:txBody>
        </p:sp>
        <p:sp>
          <p:nvSpPr>
            <p:cNvPr id="22" name="Line 20"/>
            <p:cNvSpPr>
              <a:spLocks noChangeShapeType="1"/>
            </p:cNvSpPr>
            <p:nvPr/>
          </p:nvSpPr>
          <p:spPr bwMode="auto">
            <a:xfrm>
              <a:off x="2961" y="2956"/>
              <a:ext cx="288" cy="1"/>
            </a:xfrm>
            <a:prstGeom prst="line">
              <a:avLst/>
            </a:prstGeom>
            <a:noFill/>
            <a:ln w="14288">
              <a:solidFill>
                <a:srgbClr val="000000"/>
              </a:solidFill>
              <a:round/>
            </a:ln>
          </p:spPr>
          <p:txBody>
            <a:bodyPr/>
            <a:lstStyle/>
            <a:p>
              <a:endParaRPr lang="zh-CN" altLang="en-US"/>
            </a:p>
          </p:txBody>
        </p:sp>
        <p:sp>
          <p:nvSpPr>
            <p:cNvPr id="23" name="Rectangle 21"/>
            <p:cNvSpPr>
              <a:spLocks noChangeArrowheads="1"/>
            </p:cNvSpPr>
            <p:nvPr/>
          </p:nvSpPr>
          <p:spPr bwMode="auto">
            <a:xfrm>
              <a:off x="2977" y="2986"/>
              <a:ext cx="214"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i="1">
                  <a:solidFill>
                    <a:srgbClr val="000000"/>
                  </a:solidFill>
                  <a:latin typeface="Times New Roman" panose="02020603050405020304" pitchFamily="18" charset="0"/>
                </a:rPr>
                <a:t>rN</a:t>
              </a:r>
              <a:endParaRPr lang="en-US" altLang="zh-CN" sz="2400"/>
            </a:p>
          </p:txBody>
        </p:sp>
        <p:sp>
          <p:nvSpPr>
            <p:cNvPr id="24" name="Rectangle 22"/>
            <p:cNvSpPr>
              <a:spLocks noChangeArrowheads="1"/>
            </p:cNvSpPr>
            <p:nvPr/>
          </p:nvSpPr>
          <p:spPr bwMode="auto">
            <a:xfrm>
              <a:off x="3049" y="2674"/>
              <a:ext cx="96"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i="1">
                  <a:solidFill>
                    <a:srgbClr val="000000"/>
                  </a:solidFill>
                  <a:latin typeface="Times New Roman" panose="02020603050405020304" pitchFamily="18" charset="0"/>
                </a:rPr>
                <a:t>b</a:t>
              </a:r>
              <a:endParaRPr lang="en-US" altLang="zh-CN" sz="2400"/>
            </a:p>
          </p:txBody>
        </p:sp>
        <p:sp>
          <p:nvSpPr>
            <p:cNvPr id="25" name="Rectangle 23"/>
            <p:cNvSpPr>
              <a:spLocks noChangeArrowheads="1"/>
            </p:cNvSpPr>
            <p:nvPr/>
          </p:nvSpPr>
          <p:spPr bwMode="auto">
            <a:xfrm>
              <a:off x="2636" y="2986"/>
              <a:ext cx="75"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i="1">
                  <a:solidFill>
                    <a:srgbClr val="000000"/>
                  </a:solidFill>
                  <a:latin typeface="Times New Roman" panose="02020603050405020304" pitchFamily="18" charset="0"/>
                </a:rPr>
                <a:t>r</a:t>
              </a:r>
              <a:endParaRPr lang="en-US" altLang="zh-CN" sz="2400"/>
            </a:p>
          </p:txBody>
        </p:sp>
        <p:sp>
          <p:nvSpPr>
            <p:cNvPr id="26" name="Rectangle 24"/>
            <p:cNvSpPr>
              <a:spLocks noChangeArrowheads="1"/>
            </p:cNvSpPr>
            <p:nvPr/>
          </p:nvSpPr>
          <p:spPr bwMode="auto">
            <a:xfrm>
              <a:off x="2102" y="2813"/>
              <a:ext cx="117"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i="1" dirty="0">
                  <a:solidFill>
                    <a:srgbClr val="000000"/>
                  </a:solidFill>
                  <a:latin typeface="Times New Roman" panose="02020603050405020304" pitchFamily="18" charset="0"/>
                </a:rPr>
                <a:t>T</a:t>
              </a:r>
              <a:endParaRPr lang="en-US" altLang="zh-CN" sz="2400" dirty="0"/>
            </a:p>
          </p:txBody>
        </p:sp>
        <p:sp>
          <p:nvSpPr>
            <p:cNvPr id="27" name="Rectangle 25"/>
            <p:cNvSpPr>
              <a:spLocks noChangeArrowheads="1"/>
            </p:cNvSpPr>
            <p:nvPr/>
          </p:nvSpPr>
          <p:spPr bwMode="auto">
            <a:xfrm>
              <a:off x="1678" y="2813"/>
              <a:ext cx="117"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i="1">
                  <a:solidFill>
                    <a:srgbClr val="000000"/>
                  </a:solidFill>
                  <a:latin typeface="Times New Roman" panose="02020603050405020304" pitchFamily="18" charset="0"/>
                </a:rPr>
                <a:t>T</a:t>
              </a:r>
              <a:endParaRPr lang="en-US" altLang="zh-CN" sz="2400"/>
            </a:p>
          </p:txBody>
        </p:sp>
        <p:sp>
          <p:nvSpPr>
            <p:cNvPr id="28" name="Rectangle 26"/>
            <p:cNvSpPr>
              <a:spLocks noChangeArrowheads="1"/>
            </p:cNvSpPr>
            <p:nvPr/>
          </p:nvSpPr>
          <p:spPr bwMode="auto">
            <a:xfrm>
              <a:off x="2218" y="2951"/>
              <a:ext cx="75"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i="1">
                  <a:solidFill>
                    <a:srgbClr val="000000"/>
                  </a:solidFill>
                  <a:latin typeface="Times New Roman" panose="02020603050405020304" pitchFamily="18" charset="0"/>
                </a:rPr>
                <a:t>s</a:t>
              </a:r>
              <a:endParaRPr lang="en-US" altLang="zh-CN" sz="2400"/>
            </a:p>
          </p:txBody>
        </p:sp>
        <p:sp>
          <p:nvSpPr>
            <p:cNvPr id="29" name="Rectangle 27"/>
            <p:cNvSpPr>
              <a:spLocks noChangeArrowheads="1"/>
            </p:cNvSpPr>
            <p:nvPr/>
          </p:nvSpPr>
          <p:spPr bwMode="auto">
            <a:xfrm>
              <a:off x="1792" y="2951"/>
              <a:ext cx="96"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i="1">
                  <a:solidFill>
                    <a:srgbClr val="000000"/>
                  </a:solidFill>
                  <a:latin typeface="Times New Roman" panose="02020603050405020304" pitchFamily="18" charset="0"/>
                </a:rPr>
                <a:t>a</a:t>
              </a:r>
              <a:endParaRPr lang="en-US" altLang="zh-CN" sz="2400"/>
            </a:p>
          </p:txBody>
        </p:sp>
        <p:sp>
          <p:nvSpPr>
            <p:cNvPr id="30" name="Rectangle 28"/>
            <p:cNvSpPr>
              <a:spLocks noChangeArrowheads="1"/>
            </p:cNvSpPr>
            <p:nvPr/>
          </p:nvSpPr>
          <p:spPr bwMode="auto">
            <a:xfrm>
              <a:off x="2790" y="2787"/>
              <a:ext cx="105"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a:solidFill>
                    <a:srgbClr val="000000"/>
                  </a:solidFill>
                  <a:latin typeface="Symbol" panose="05050102010706020507" pitchFamily="18" charset="2"/>
                </a:rPr>
                <a:t>+</a:t>
              </a:r>
              <a:endParaRPr lang="en-US" altLang="zh-CN" sz="2400"/>
            </a:p>
          </p:txBody>
        </p:sp>
        <p:sp>
          <p:nvSpPr>
            <p:cNvPr id="31" name="Rectangle 29"/>
            <p:cNvSpPr>
              <a:spLocks noChangeArrowheads="1"/>
            </p:cNvSpPr>
            <p:nvPr/>
          </p:nvSpPr>
          <p:spPr bwMode="auto">
            <a:xfrm>
              <a:off x="2334" y="2787"/>
              <a:ext cx="105"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a:solidFill>
                    <a:srgbClr val="000000"/>
                  </a:solidFill>
                  <a:latin typeface="Symbol" panose="05050102010706020507" pitchFamily="18" charset="2"/>
                </a:rPr>
                <a:t>+</a:t>
              </a:r>
              <a:endParaRPr lang="en-US" altLang="zh-CN" sz="2400"/>
            </a:p>
          </p:txBody>
        </p:sp>
        <p:sp>
          <p:nvSpPr>
            <p:cNvPr id="32" name="Rectangle 30"/>
            <p:cNvSpPr>
              <a:spLocks noChangeArrowheads="1"/>
            </p:cNvSpPr>
            <p:nvPr/>
          </p:nvSpPr>
          <p:spPr bwMode="auto">
            <a:xfrm>
              <a:off x="1935" y="2787"/>
              <a:ext cx="105"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a:solidFill>
                    <a:srgbClr val="000000"/>
                  </a:solidFill>
                  <a:latin typeface="Symbol" panose="05050102010706020507" pitchFamily="18" charset="2"/>
                </a:rPr>
                <a:t>=</a:t>
              </a:r>
              <a:endParaRPr lang="en-US" altLang="zh-CN" sz="2400"/>
            </a:p>
          </p:txBody>
        </p:sp>
        <p:sp>
          <p:nvSpPr>
            <p:cNvPr id="33" name="Rectangle 31"/>
            <p:cNvSpPr>
              <a:spLocks noChangeArrowheads="1"/>
            </p:cNvSpPr>
            <p:nvPr/>
          </p:nvSpPr>
          <p:spPr bwMode="auto">
            <a:xfrm>
              <a:off x="2518" y="2986"/>
              <a:ext cx="96"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a:solidFill>
                    <a:srgbClr val="000000"/>
                  </a:solidFill>
                  <a:latin typeface="Times New Roman" panose="02020603050405020304" pitchFamily="18" charset="0"/>
                </a:rPr>
                <a:t>2</a:t>
              </a:r>
              <a:endParaRPr lang="en-US" altLang="zh-CN" sz="2400"/>
            </a:p>
          </p:txBody>
        </p:sp>
        <p:sp>
          <p:nvSpPr>
            <p:cNvPr id="34" name="Rectangle 32"/>
            <p:cNvSpPr>
              <a:spLocks noChangeArrowheads="1"/>
            </p:cNvSpPr>
            <p:nvPr/>
          </p:nvSpPr>
          <p:spPr bwMode="auto">
            <a:xfrm>
              <a:off x="2567" y="2674"/>
              <a:ext cx="96" cy="230"/>
            </a:xfrm>
            <a:prstGeom prst="rect">
              <a:avLst/>
            </a:prstGeom>
            <a:noFill/>
            <a:ln w="9525">
              <a:noFill/>
              <a:miter lim="800000"/>
            </a:ln>
          </p:spPr>
          <p:txBody>
            <a:bodyPr wrap="none" lIns="0" tIns="0" rIns="0" bIns="0">
              <a:spAutoFit/>
            </a:bodyPr>
            <a:lstStyle/>
            <a:p>
              <a:pPr eaLnBrk="1" hangingPunct="1">
                <a:buClr>
                  <a:schemeClr val="tx1"/>
                </a:buClr>
              </a:pPr>
              <a:r>
                <a:rPr lang="en-US" altLang="zh-CN" sz="2400">
                  <a:solidFill>
                    <a:srgbClr val="000000"/>
                  </a:solidFill>
                  <a:latin typeface="Times New Roman" panose="02020603050405020304" pitchFamily="18" charset="0"/>
                </a:rPr>
                <a:t>1</a:t>
              </a:r>
              <a:endParaRPr lang="en-US" altLang="zh-CN" sz="2400"/>
            </a:p>
          </p:txBody>
        </p:sp>
      </p:grpSp>
      <p:sp>
        <p:nvSpPr>
          <p:cNvPr id="35" name="动作按钮: 后退或前一项 34">
            <a:hlinkClick r:id="rId1" action="ppaction://hlinksldjump" highlightClick="1"/>
          </p:cNvPr>
          <p:cNvSpPr/>
          <p:nvPr/>
        </p:nvSpPr>
        <p:spPr bwMode="auto">
          <a:xfrm>
            <a:off x="8388424" y="260648"/>
            <a:ext cx="360040" cy="216024"/>
          </a:xfrm>
          <a:prstGeom prst="actionButtonBackPrevious">
            <a:avLst/>
          </a:prstGeom>
          <a:solidFill>
            <a:srgbClr val="00B05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ox(i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ox(i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16594" y="836712"/>
            <a:ext cx="8531870" cy="2813078"/>
          </a:xfrm>
          <a:prstGeom prst="rect">
            <a:avLst/>
          </a:prstGeom>
          <a:noFill/>
          <a:ln>
            <a:noFill/>
          </a:ln>
          <a:effectLst/>
        </p:spPr>
        <p:txBody>
          <a:bodyPr wrap="square">
            <a:spAutoFit/>
          </a:bodyPr>
          <a:lstStyle/>
          <a:p>
            <a:pPr>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磁盘访问时间：移动头磁盘</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例：有</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5</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个记录</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A</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B</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C</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D</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E</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存放在磁盘的某个磁道上，且每个磁道正好可以存放</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5</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个记录。设磁盘旋转速度为</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30ms/</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转，处理程序，处理程序每读出一个记录后用</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6ms</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的时间进行处理，则</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sym typeface="Wingdings" panose="05000000000000000000" pitchFamily="2" charset="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sym typeface="Wingdings" panose="05000000000000000000" pitchFamily="2" charset="2"/>
              </a:rPr>
              <a:t>1</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sym typeface="Wingdings" panose="05000000000000000000" pitchFamily="2" charset="2"/>
              </a:rPr>
              <a:t>）当记录</a:t>
            </a:r>
            <a:r>
              <a:rPr kumimoji="1" lang="zh-CN" altLang="en-US" sz="2400" dirty="0" smtClean="0">
                <a:solidFill>
                  <a:srgbClr val="6699FF"/>
                </a:solidFill>
              </a:rPr>
              <a:t> </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A</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B</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C</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D</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E</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按顺序存放在磁道上时，顺序处理这</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5</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个记录花费的总时间是多少？（</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）如何优化处理使处理时间最短？求出最短时间。</a:t>
            </a:r>
            <a:endParaRPr lang="en-US" altLang="zh-CN" sz="2400"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55776" y="260648"/>
            <a:ext cx="4730866" cy="584775"/>
          </a:xfrm>
          <a:prstGeom prst="rect">
            <a:avLst/>
          </a:prstGeom>
          <a:noFill/>
          <a:ln>
            <a:noFill/>
          </a:ln>
          <a:effectLst/>
        </p:spPr>
        <p:txBody>
          <a:bodyPr wrap="square">
            <a:spAutoFit/>
          </a:bodyPr>
          <a:lstStyle/>
          <a:p>
            <a:pPr eaLnBrk="1" hangingPunct="1">
              <a:spcBef>
                <a:spcPct val="0"/>
              </a:spcBef>
              <a:defRPr/>
            </a:pPr>
            <a:r>
              <a:rPr kumimoji="1" lang="en-US" altLang="zh-CN" sz="32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32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32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5" name="流程图: 联系 34"/>
          <p:cNvSpPr/>
          <p:nvPr/>
        </p:nvSpPr>
        <p:spPr bwMode="auto">
          <a:xfrm>
            <a:off x="1259632" y="4509120"/>
            <a:ext cx="1728192" cy="1152128"/>
          </a:xfrm>
          <a:prstGeom prst="flowChartConnector">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TextBox 41"/>
          <p:cNvSpPr txBox="1"/>
          <p:nvPr/>
        </p:nvSpPr>
        <p:spPr>
          <a:xfrm>
            <a:off x="1475656" y="6413266"/>
            <a:ext cx="6120680" cy="400110"/>
          </a:xfrm>
          <a:prstGeom prst="rect">
            <a:avLst/>
          </a:prstGeom>
          <a:noFill/>
        </p:spPr>
        <p:txBody>
          <a:bodyPr wrap="square" rtlCol="0">
            <a:spAutoFit/>
          </a:bodyPr>
          <a:lstStyle/>
          <a:p>
            <a:r>
              <a:rPr lang="en-US" altLang="zh-CN" dirty="0" smtClean="0"/>
              <a:t>A</a:t>
            </a:r>
            <a:r>
              <a:rPr lang="zh-CN" altLang="en-US" dirty="0" smtClean="0"/>
              <a:t>：</a:t>
            </a:r>
            <a:r>
              <a:rPr lang="en-US" altLang="zh-CN" dirty="0" smtClean="0"/>
              <a:t>6+6</a:t>
            </a:r>
            <a:r>
              <a:rPr lang="zh-CN" altLang="en-US" dirty="0" smtClean="0"/>
              <a:t>，</a:t>
            </a:r>
            <a:r>
              <a:rPr lang="en-US" altLang="zh-CN" dirty="0" smtClean="0"/>
              <a:t>BCDE</a:t>
            </a:r>
            <a:r>
              <a:rPr lang="zh-CN" altLang="en-US" dirty="0" smtClean="0"/>
              <a:t>：</a:t>
            </a:r>
            <a:r>
              <a:rPr lang="en-US" altLang="zh-CN" dirty="0" smtClean="0"/>
              <a:t>6</a:t>
            </a:r>
            <a:r>
              <a:rPr lang="zh-CN" altLang="en-US" dirty="0" smtClean="0"/>
              <a:t>*</a:t>
            </a:r>
            <a:r>
              <a:rPr lang="en-US" altLang="zh-CN" dirty="0" smtClean="0"/>
              <a:t>4+6+6</a:t>
            </a:r>
            <a:r>
              <a:rPr lang="zh-CN" altLang="en-US" dirty="0" smtClean="0"/>
              <a:t>，共</a:t>
            </a:r>
            <a:r>
              <a:rPr lang="en-US" altLang="zh-CN" dirty="0" smtClean="0"/>
              <a:t>156ms</a:t>
            </a:r>
            <a:endParaRPr lang="zh-CN" altLang="en-US" dirty="0"/>
          </a:p>
        </p:txBody>
      </p:sp>
      <p:pic>
        <p:nvPicPr>
          <p:cNvPr id="2" name="图片 1"/>
          <p:cNvPicPr>
            <a:picLocks noChangeAspect="1"/>
          </p:cNvPicPr>
          <p:nvPr/>
        </p:nvPicPr>
        <p:blipFill>
          <a:blip r:embed="rId1"/>
          <a:stretch>
            <a:fillRect/>
          </a:stretch>
        </p:blipFill>
        <p:spPr>
          <a:xfrm>
            <a:off x="766439" y="3714091"/>
            <a:ext cx="7477969" cy="252322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ox(in)">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16594" y="836712"/>
            <a:ext cx="8531870" cy="2813078"/>
          </a:xfrm>
          <a:prstGeom prst="rect">
            <a:avLst/>
          </a:prstGeom>
          <a:noFill/>
          <a:ln>
            <a:noFill/>
          </a:ln>
          <a:effectLst/>
        </p:spPr>
        <p:txBody>
          <a:bodyPr wrap="square">
            <a:spAutoFit/>
          </a:bodyPr>
          <a:lstStyle/>
          <a:p>
            <a:pPr>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磁盘访问时间：移动头磁盘</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例：有</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5</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个记录</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A</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B</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C</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D</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E</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存放在磁盘的某个磁道上，且每个磁道正好可以存放</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5</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个记录。设磁盘旋转速度为</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30ms/</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转，处理程序，处理程序每读出一个记录后用</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6ms</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的时间进行处理，则</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sym typeface="Wingdings" panose="05000000000000000000" pitchFamily="2" charset="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sym typeface="Wingdings" panose="05000000000000000000" pitchFamily="2" charset="2"/>
              </a:rPr>
              <a:t>1</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sym typeface="Wingdings" panose="05000000000000000000" pitchFamily="2" charset="2"/>
              </a:rPr>
              <a:t>）当记录</a:t>
            </a:r>
            <a:r>
              <a:rPr kumimoji="1" lang="zh-CN" altLang="en-US" sz="2400" dirty="0" smtClean="0">
                <a:solidFill>
                  <a:srgbClr val="6699FF"/>
                </a:solidFill>
              </a:rPr>
              <a:t> </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A</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B</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C</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D</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E</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按顺序存放在磁道上时，顺序处理这</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5</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个记录花费的总时间是多少？（</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）如何优化处理使处理时间最短？求出最短时间。</a:t>
            </a:r>
            <a:endParaRPr lang="en-US" altLang="zh-CN" sz="2400"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55776" y="260648"/>
            <a:ext cx="4730866" cy="584775"/>
          </a:xfrm>
          <a:prstGeom prst="rect">
            <a:avLst/>
          </a:prstGeom>
          <a:noFill/>
          <a:ln>
            <a:noFill/>
          </a:ln>
          <a:effectLst/>
        </p:spPr>
        <p:txBody>
          <a:bodyPr wrap="square">
            <a:spAutoFit/>
          </a:bodyPr>
          <a:lstStyle/>
          <a:p>
            <a:pPr eaLnBrk="1" hangingPunct="1">
              <a:spcBef>
                <a:spcPct val="0"/>
              </a:spcBef>
              <a:defRPr/>
            </a:pPr>
            <a:r>
              <a:rPr kumimoji="1" lang="en-US" altLang="zh-CN" sz="32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32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32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5" name="流程图: 联系 34"/>
          <p:cNvSpPr/>
          <p:nvPr/>
        </p:nvSpPr>
        <p:spPr bwMode="auto">
          <a:xfrm>
            <a:off x="1259632" y="4509120"/>
            <a:ext cx="1728192" cy="1152128"/>
          </a:xfrm>
          <a:prstGeom prst="flowChartConnector">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2" name="TextBox 41"/>
          <p:cNvSpPr txBox="1"/>
          <p:nvPr/>
        </p:nvSpPr>
        <p:spPr>
          <a:xfrm>
            <a:off x="5436096" y="4293096"/>
            <a:ext cx="2808312" cy="461665"/>
          </a:xfrm>
          <a:prstGeom prst="rect">
            <a:avLst/>
          </a:prstGeom>
          <a:noFill/>
        </p:spPr>
        <p:txBody>
          <a:bodyPr wrap="square" rtlCol="0">
            <a:spAutoFit/>
          </a:bodyPr>
          <a:lstStyle/>
          <a:p>
            <a:r>
              <a:rPr lang="en-US" altLang="zh-CN" sz="2400" dirty="0" smtClean="0"/>
              <a:t>12*5=60ms</a:t>
            </a:r>
            <a:endParaRPr lang="zh-CN" altLang="en-US" sz="2400" dirty="0"/>
          </a:p>
        </p:txBody>
      </p:sp>
      <p:pic>
        <p:nvPicPr>
          <p:cNvPr id="513026" name="Picture 2"/>
          <p:cNvPicPr>
            <a:picLocks noChangeAspect="1" noChangeArrowheads="1"/>
          </p:cNvPicPr>
          <p:nvPr/>
        </p:nvPicPr>
        <p:blipFill>
          <a:blip r:embed="rId1" cstate="print"/>
          <a:srcRect/>
          <a:stretch>
            <a:fillRect/>
          </a:stretch>
        </p:blipFill>
        <p:spPr bwMode="auto">
          <a:xfrm>
            <a:off x="1691680" y="3789040"/>
            <a:ext cx="2592288" cy="28083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ox(in)">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395536" y="1052736"/>
            <a:ext cx="8568952" cy="5616623"/>
          </a:xfrm>
        </p:spPr>
        <p:txBody>
          <a:bodyPr/>
          <a:lstStyle/>
          <a:p>
            <a:pPr marL="0" indent="0" eaLnBrk="1" hangingPunct="1">
              <a:lnSpc>
                <a:spcPct val="120000"/>
              </a:lnSpc>
              <a:spcBef>
                <a:spcPct val="0"/>
              </a:spcBef>
              <a:buNone/>
              <a:defRPr/>
            </a:pPr>
            <a:r>
              <a:rPr lang="en-US" altLang="zh-CN" sz="2400" b="1" dirty="0" smtClean="0">
                <a:solidFill>
                  <a:srgbClr val="FF0000"/>
                </a:solidFill>
                <a:latin typeface="+mn-ea"/>
              </a:rPr>
              <a:t>4</a:t>
            </a:r>
            <a:r>
              <a:rPr lang="zh-CN" altLang="en-US" sz="2400" b="1" dirty="0" smtClean="0">
                <a:solidFill>
                  <a:srgbClr val="FF0000"/>
                </a:solidFill>
                <a:latin typeface="+mn-ea"/>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索引</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式文件组织</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的一个主要优点是</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。     </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A</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．不需要链接指针    </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B</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．能实现物理块的动态分配  </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C</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．磁盘块回收</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实现比较简单    </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D</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．用户存取方便</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5</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、文件的存储方法依赖于（ 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。 </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A. </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文件</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的物理结构 </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B. </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存放</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文件的存储设备的特性 </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C.  A</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和</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B 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D</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文件的逻辑</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结构</a:t>
            </a:r>
            <a:endPar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a:buNone/>
            </a:pP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6</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、在</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文件系统中</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文件的不同物理结构有不同的优缺点。在下列文件的物理结构中</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不具有直接读写文件任意一个记录的能力</a:t>
            </a:r>
            <a:endPar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a:buNone/>
            </a:pP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    A</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顺序</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结构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B</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链接</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结构    </a:t>
            </a:r>
            <a:r>
              <a:rPr kumimoji="1" lang="en-US" altLang="zh-CN" sz="2400" b="1" dirty="0" smtClean="0">
                <a:effectLst>
                  <a:outerShdw blurRad="38100" dist="38100" dir="2700000" algn="tl">
                    <a:srgbClr val="C0C0C0"/>
                  </a:outerShdw>
                </a:effectLst>
                <a:latin typeface="Times New Roman" panose="02020603050405020304" pitchFamily="18" charset="0"/>
                <a:ea typeface="仿宋" panose="02010609060101010101" charset="-122"/>
              </a:rPr>
              <a:t>C</a:t>
            </a:r>
            <a:r>
              <a:rPr kumimoji="1" lang="en-US" altLang="zh-CN" sz="2400" b="1" dirty="0">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索引</a:t>
            </a:r>
            <a:r>
              <a:rPr kumimoji="1" lang="zh-CN" altLang="en-US" sz="2400" b="1" dirty="0" smtClean="0">
                <a:effectLst>
                  <a:outerShdw blurRad="38100" dist="38100" dir="2700000" algn="tl">
                    <a:srgbClr val="C0C0C0"/>
                  </a:outerShdw>
                </a:effectLst>
                <a:latin typeface="Times New Roman" panose="02020603050405020304" pitchFamily="18" charset="0"/>
                <a:ea typeface="仿宋" panose="02010609060101010101" charset="-122"/>
              </a:rPr>
              <a:t>结构     </a:t>
            </a:r>
            <a:r>
              <a:rPr kumimoji="1" lang="en-US" altLang="zh-CN" sz="2400" b="1" dirty="0" err="1" smtClean="0">
                <a:effectLst>
                  <a:outerShdw blurRad="38100" dist="38100" dir="2700000" algn="tl">
                    <a:srgbClr val="C0C0C0"/>
                  </a:outerShdw>
                </a:effectLst>
                <a:latin typeface="Times New Roman" panose="02020603050405020304" pitchFamily="18" charset="0"/>
                <a:ea typeface="仿宋" panose="02010609060101010101" charset="-122"/>
              </a:rPr>
              <a:t>D.Hash</a:t>
            </a:r>
            <a:r>
              <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rPr>
              <a:t>结构</a:t>
            </a:r>
            <a:endParaRPr kumimoji="1" lang="zh-CN" altLang="en-US" sz="2400" b="1" dirty="0">
              <a:effectLst>
                <a:outerShdw blurRad="38100" dist="38100" dir="2700000" algn="tl">
                  <a:srgbClr val="C0C0C0"/>
                </a:outerShdw>
              </a:effectLst>
              <a:latin typeface="Times New Roman" panose="02020603050405020304" pitchFamily="18" charset="0"/>
              <a:ea typeface="仿宋" panose="02010609060101010101" charset="-122"/>
            </a:endParaRPr>
          </a:p>
          <a:p>
            <a:pPr marL="0" indent="0" eaLnBrk="1" hangingPunct="1">
              <a:lnSpc>
                <a:spcPct val="120000"/>
              </a:lnSpc>
              <a:spcBef>
                <a:spcPct val="0"/>
              </a:spcBef>
              <a:buNone/>
              <a:defRPr/>
            </a:pPr>
            <a:endParaRPr lang="en-US" altLang="zh-CN" sz="2400" b="1" dirty="0" smtClean="0">
              <a:latin typeface="+mn-ea"/>
            </a:endParaRPr>
          </a:p>
        </p:txBody>
      </p:sp>
      <p:sp>
        <p:nvSpPr>
          <p:cNvPr id="2" name="矩形 1"/>
          <p:cNvSpPr/>
          <p:nvPr/>
        </p:nvSpPr>
        <p:spPr>
          <a:xfrm>
            <a:off x="2267744" y="81440"/>
            <a:ext cx="6463629" cy="683264"/>
          </a:xfrm>
          <a:prstGeom prst="rect">
            <a:avLst/>
          </a:prstGeom>
        </p:spPr>
        <p:txBody>
          <a:bodyPr wrap="none">
            <a:spAutoFit/>
          </a:bodyPr>
          <a:lstStyle/>
          <a:p>
            <a:pPr eaLnBrk="1" hangingPunct="1">
              <a:lnSpc>
                <a:spcPct val="120000"/>
              </a:lnSpc>
              <a:spcBef>
                <a:spcPct val="0"/>
              </a:spcBef>
              <a:defRPr/>
            </a:pPr>
            <a:r>
              <a:rPr kumimoji="1" lang="en-US" altLang="zh-CN" sz="32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（课前测试）</a:t>
            </a:r>
            <a:endParaRPr kumimoji="1" lang="zh-CN" altLang="en-US" sz="32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1285860"/>
            <a:ext cx="8929750" cy="3342453"/>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磁盘调度算法</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en-US" altLang="zh-CN" sz="2400" dirty="0" smtClean="0"/>
              <a:t>    </a:t>
            </a:r>
            <a:r>
              <a:rPr lang="zh-CN" altLang="zh-CN" sz="2400" dirty="0" smtClean="0"/>
              <a:t>磁盘是多个进程可以共享的设备。当有大量磁盘</a:t>
            </a:r>
            <a:r>
              <a:rPr lang="en-US" altLang="zh-CN" sz="2400" dirty="0" smtClean="0"/>
              <a:t>I/O</a:t>
            </a:r>
            <a:r>
              <a:rPr lang="zh-CN" altLang="zh-CN" sz="2400" dirty="0" smtClean="0"/>
              <a:t>请求时，</a:t>
            </a:r>
            <a:endParaRPr lang="en-US" altLang="zh-CN" sz="2400" dirty="0" smtClean="0"/>
          </a:p>
          <a:p>
            <a:pPr eaLnBrk="1" hangingPunct="1">
              <a:lnSpc>
                <a:spcPct val="120000"/>
              </a:lnSpc>
              <a:spcBef>
                <a:spcPct val="0"/>
              </a:spcBef>
              <a:defRPr/>
            </a:pPr>
            <a:r>
              <a:rPr lang="en-US" altLang="zh-CN" sz="2400" dirty="0" smtClean="0"/>
              <a:t>    </a:t>
            </a:r>
            <a:r>
              <a:rPr lang="zh-CN" altLang="zh-CN" sz="2400" dirty="0" smtClean="0"/>
              <a:t>应该恰当选择调度顺序，以降低完成这些磁盘</a:t>
            </a:r>
            <a:r>
              <a:rPr lang="en-US" altLang="zh-CN" sz="2400" dirty="0" smtClean="0"/>
              <a:t>I/O</a:t>
            </a:r>
            <a:r>
              <a:rPr lang="zh-CN" altLang="zh-CN" sz="2400" dirty="0" smtClean="0"/>
              <a:t>服务的总时间。</a:t>
            </a:r>
            <a:endParaRPr lang="en-US" altLang="zh-CN" sz="2400" dirty="0" smtClean="0"/>
          </a:p>
          <a:p>
            <a:pPr lvl="1" eaLnBrk="1" hangingPunct="1">
              <a:lnSpc>
                <a:spcPct val="12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solidFill>
                  <a:srgbClr val="FF0066"/>
                </a:solidFill>
                <a:effectLst>
                  <a:outerShdw blurRad="38100" dist="38100" dir="2700000" algn="tl">
                    <a:srgbClr val="C0C0C0"/>
                  </a:outerShdw>
                </a:effectLst>
                <a:latin typeface="Times New Roman" panose="02020603050405020304" pitchFamily="18" charset="0"/>
                <a:ea typeface="仿宋" panose="02010609060101010101" charset="-122"/>
              </a:rPr>
              <a:t>移臂调度：</a:t>
            </a:r>
            <a:r>
              <a:rPr lang="zh-CN" altLang="en-US" sz="2400" dirty="0" smtClean="0"/>
              <a:t>当同时有多条磁道访问请求时，确定磁道访问顺序，以减少平均寻道时间</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solidFill>
                  <a:srgbClr val="FF0066"/>
                </a:solidFill>
                <a:effectLst>
                  <a:outerShdw blurRad="38100" dist="38100" dir="2700000" algn="tl">
                    <a:srgbClr val="C0C0C0"/>
                  </a:outerShdw>
                </a:effectLst>
                <a:latin typeface="Times New Roman" panose="02020603050405020304" pitchFamily="18" charset="0"/>
                <a:ea typeface="仿宋" panose="02010609060101010101" charset="-122"/>
              </a:rPr>
              <a:t>旋转调度：</a:t>
            </a:r>
            <a:r>
              <a:rPr lang="zh-CN" altLang="en-US" sz="2400" dirty="0" smtClean="0"/>
              <a:t>当一条磁道上有多个扇区访问请求时，确定扇区访问顺序，以减少旋转延迟时间</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16594" y="1214517"/>
            <a:ext cx="8747894" cy="4376583"/>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磁盘调度算法</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32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移臂调度算法</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zh-CN" altLang="en-US" sz="2400" dirty="0" smtClean="0"/>
              <a:t>（</a:t>
            </a:r>
            <a:r>
              <a:rPr lang="en-US" altLang="zh-CN" sz="2400" dirty="0" smtClean="0"/>
              <a:t>1</a:t>
            </a:r>
            <a:r>
              <a:rPr lang="zh-CN" altLang="en-US" sz="2400" dirty="0" smtClean="0"/>
              <a:t>）</a:t>
            </a:r>
            <a:r>
              <a:rPr lang="zh-CN" altLang="zh-CN" sz="2400" dirty="0" smtClean="0"/>
              <a:t>先来先服务（</a:t>
            </a:r>
            <a:r>
              <a:rPr lang="en-US" altLang="zh-CN" sz="2400" dirty="0" smtClean="0"/>
              <a:t>FCFS</a:t>
            </a:r>
            <a:r>
              <a:rPr lang="zh-CN" altLang="zh-CN" sz="2400" dirty="0" smtClean="0"/>
              <a:t>，</a:t>
            </a:r>
            <a:r>
              <a:rPr lang="en-US" altLang="zh-CN" sz="2400" dirty="0" smtClean="0"/>
              <a:t>First Come First Served</a:t>
            </a:r>
            <a:r>
              <a:rPr lang="zh-CN" altLang="zh-CN" sz="2400" dirty="0" smtClean="0"/>
              <a:t>）算法</a:t>
            </a:r>
            <a:endParaRPr lang="en-US" altLang="zh-CN" sz="2400" dirty="0" smtClean="0"/>
          </a:p>
          <a:p>
            <a:pPr eaLnBrk="1" hangingPunct="1">
              <a:lnSpc>
                <a:spcPct val="120000"/>
              </a:lnSpc>
              <a:spcBef>
                <a:spcPct val="0"/>
              </a:spcBef>
              <a:defRPr/>
            </a:pPr>
            <a:r>
              <a:rPr lang="zh-CN" altLang="en-US" sz="2400" dirty="0" smtClean="0"/>
              <a:t>（</a:t>
            </a:r>
            <a:r>
              <a:rPr lang="en-US" altLang="zh-CN" sz="2400" dirty="0" smtClean="0"/>
              <a:t>2</a:t>
            </a:r>
            <a:r>
              <a:rPr lang="zh-CN" altLang="en-US" sz="2400" dirty="0" smtClean="0"/>
              <a:t>）</a:t>
            </a:r>
            <a:r>
              <a:rPr lang="zh-CN" altLang="zh-CN" sz="2400" dirty="0" smtClean="0"/>
              <a:t>最短寻道时间优先（</a:t>
            </a:r>
            <a:r>
              <a:rPr lang="en-US" altLang="zh-CN" sz="2400" dirty="0" smtClean="0"/>
              <a:t>SSTF </a:t>
            </a:r>
            <a:r>
              <a:rPr lang="zh-CN" altLang="zh-CN" sz="2400" dirty="0" smtClean="0"/>
              <a:t>，</a:t>
            </a:r>
            <a:r>
              <a:rPr lang="en-US" altLang="zh-CN" sz="2400" dirty="0" smtClean="0"/>
              <a:t>Shortest Seek Time First</a:t>
            </a:r>
            <a:r>
              <a:rPr lang="zh-CN" altLang="zh-CN" sz="2400" dirty="0" smtClean="0"/>
              <a:t>）算法</a:t>
            </a:r>
            <a:endParaRPr lang="en-US" altLang="zh-CN" sz="2400" dirty="0" smtClean="0"/>
          </a:p>
          <a:p>
            <a:pPr eaLnBrk="1" hangingPunct="1">
              <a:lnSpc>
                <a:spcPct val="120000"/>
              </a:lnSpc>
              <a:spcBef>
                <a:spcPct val="0"/>
              </a:spcBef>
              <a:defRPr/>
            </a:pPr>
            <a:r>
              <a:rPr lang="zh-CN" altLang="en-US" sz="2400" dirty="0" smtClean="0"/>
              <a:t>（</a:t>
            </a:r>
            <a:r>
              <a:rPr lang="en-US" altLang="zh-CN" sz="2400" dirty="0" smtClean="0"/>
              <a:t>3</a:t>
            </a:r>
            <a:r>
              <a:rPr lang="zh-CN" altLang="en-US" sz="2400" dirty="0" smtClean="0"/>
              <a:t>）</a:t>
            </a:r>
            <a:r>
              <a:rPr lang="zh-CN" altLang="zh-CN" sz="2400" dirty="0" smtClean="0"/>
              <a:t>扫描（</a:t>
            </a:r>
            <a:r>
              <a:rPr lang="en-US" altLang="zh-CN" sz="2400" dirty="0" smtClean="0"/>
              <a:t>SCAN</a:t>
            </a:r>
            <a:r>
              <a:rPr lang="zh-CN" altLang="zh-CN" sz="2400" dirty="0" smtClean="0"/>
              <a:t>）算法 （又称为电梯算法）</a:t>
            </a:r>
            <a:endParaRPr lang="en-US" altLang="zh-CN" sz="2400" dirty="0" smtClean="0"/>
          </a:p>
          <a:p>
            <a:pPr eaLnBrk="1" hangingPunct="1">
              <a:lnSpc>
                <a:spcPct val="120000"/>
              </a:lnSpc>
              <a:spcBef>
                <a:spcPct val="0"/>
              </a:spcBef>
              <a:defRPr/>
            </a:pPr>
            <a:r>
              <a:rPr lang="zh-CN" altLang="en-US" sz="2400" dirty="0" smtClean="0"/>
              <a:t>（</a:t>
            </a:r>
            <a:r>
              <a:rPr lang="en-US" altLang="zh-CN" sz="2400" dirty="0" smtClean="0"/>
              <a:t>4</a:t>
            </a:r>
            <a:r>
              <a:rPr lang="zh-CN" altLang="en-US" sz="2400" dirty="0" smtClean="0"/>
              <a:t>）</a:t>
            </a:r>
            <a:r>
              <a:rPr lang="zh-CN" altLang="zh-CN" sz="2400" dirty="0" smtClean="0"/>
              <a:t>循环扫描（</a:t>
            </a:r>
            <a:r>
              <a:rPr lang="en-US" altLang="zh-CN" sz="2400" smtClean="0"/>
              <a:t>CSCAN </a:t>
            </a:r>
            <a:r>
              <a:rPr lang="zh-CN" altLang="zh-CN" sz="2400" dirty="0" smtClean="0"/>
              <a:t>，</a:t>
            </a:r>
            <a:r>
              <a:rPr lang="en-US" altLang="zh-CN" sz="2400" dirty="0" smtClean="0"/>
              <a:t>Circular SCAN</a:t>
            </a:r>
            <a:r>
              <a:rPr lang="zh-CN" altLang="zh-CN" sz="2400" dirty="0" smtClean="0"/>
              <a:t>）算法</a:t>
            </a:r>
            <a:endParaRPr lang="en-US" altLang="zh-CN" sz="2400" dirty="0" smtClean="0"/>
          </a:p>
          <a:p>
            <a:pPr eaLnBrk="1" hangingPunct="1">
              <a:lnSpc>
                <a:spcPct val="120000"/>
              </a:lnSpc>
              <a:spcBef>
                <a:spcPct val="0"/>
              </a:spcBef>
              <a:defRPr/>
            </a:pPr>
            <a:r>
              <a:rPr lang="zh-CN" altLang="en-US" sz="2400" dirty="0"/>
              <a:t>（</a:t>
            </a:r>
            <a:r>
              <a:rPr lang="en-US" altLang="zh-CN" sz="2400" dirty="0"/>
              <a:t>5</a:t>
            </a:r>
            <a:r>
              <a:rPr lang="zh-CN" altLang="en-US" sz="2400" dirty="0"/>
              <a:t>）</a:t>
            </a:r>
            <a:r>
              <a:rPr lang="en-US" altLang="zh-CN" sz="2400" dirty="0"/>
              <a:t> N-Step-SCAN</a:t>
            </a:r>
            <a:r>
              <a:rPr lang="zh-CN" altLang="zh-CN" sz="2400" dirty="0"/>
              <a:t>算法</a:t>
            </a:r>
            <a:endParaRPr lang="en-US" altLang="zh-CN" sz="2400" dirty="0"/>
          </a:p>
          <a:p>
            <a:pPr eaLnBrk="1" hangingPunct="1">
              <a:lnSpc>
                <a:spcPct val="120000"/>
              </a:lnSpc>
              <a:spcBef>
                <a:spcPct val="0"/>
              </a:spcBef>
              <a:defRPr/>
            </a:pPr>
            <a:r>
              <a:rPr lang="zh-CN" altLang="en-US" sz="2400" dirty="0"/>
              <a:t>（</a:t>
            </a:r>
            <a:r>
              <a:rPr lang="en-US" altLang="zh-CN" sz="2400" dirty="0"/>
              <a:t>6</a:t>
            </a:r>
            <a:r>
              <a:rPr lang="zh-CN" altLang="en-US" sz="2400" dirty="0"/>
              <a:t>）</a:t>
            </a:r>
            <a:r>
              <a:rPr lang="en-US" altLang="zh-CN" sz="2400" dirty="0"/>
              <a:t> FSCAN</a:t>
            </a:r>
            <a:r>
              <a:rPr lang="zh-CN" altLang="zh-CN" sz="2400" dirty="0"/>
              <a:t>（</a:t>
            </a:r>
            <a:r>
              <a:rPr lang="en-US" altLang="zh-CN" sz="2400" dirty="0"/>
              <a:t>Fair SCAN</a:t>
            </a:r>
            <a:r>
              <a:rPr lang="zh-CN" altLang="zh-CN" sz="2400" dirty="0"/>
              <a:t>）</a:t>
            </a:r>
            <a:r>
              <a:rPr lang="zh-CN" altLang="zh-CN" sz="2400" dirty="0" smtClean="0"/>
              <a:t>算法</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9" name="云形标注 8"/>
          <p:cNvSpPr/>
          <p:nvPr/>
        </p:nvSpPr>
        <p:spPr bwMode="auto">
          <a:xfrm>
            <a:off x="6012160" y="332656"/>
            <a:ext cx="2736304" cy="1584176"/>
          </a:xfrm>
          <a:prstGeom prst="cloudCallout">
            <a:avLst>
              <a:gd name="adj1" fmla="val -135053"/>
              <a:gd name="adj2" fmla="val 191838"/>
            </a:avLst>
          </a:prstGeom>
          <a:solidFill>
            <a:srgbClr val="FFC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R="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基本概念？实现思路？</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11" name="云形标注 10"/>
          <p:cNvSpPr/>
          <p:nvPr/>
        </p:nvSpPr>
        <p:spPr bwMode="auto">
          <a:xfrm>
            <a:off x="6228184" y="4869160"/>
            <a:ext cx="2664296" cy="1584176"/>
          </a:xfrm>
          <a:prstGeom prst="cloudCallout">
            <a:avLst>
              <a:gd name="adj1" fmla="val -129342"/>
              <a:gd name="adj2" fmla="val -96767"/>
            </a:avLst>
          </a:prstGeom>
          <a:solidFill>
            <a:schemeClr val="accent1">
              <a:lumMod val="60000"/>
              <a:lumOff val="40000"/>
            </a:schemeClr>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R="0" algn="l" defTabSz="914400" rtl="0" eaLnBrk="0" fontAlgn="base" latinLnBrk="0" hangingPunct="0">
              <a:lnSpc>
                <a:spcPct val="100000"/>
              </a:lnSpc>
              <a:spcBef>
                <a:spcPts val="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性能分析？</a:t>
            </a:r>
            <a:endPar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R="0" algn="l" defTabSz="914400" rtl="0" eaLnBrk="0" fontAlgn="base" latinLnBrk="0" hangingPunct="0">
              <a:lnSpc>
                <a:spcPct val="100000"/>
              </a:lnSpc>
              <a:spcBef>
                <a:spcPts val="0"/>
              </a:spcBef>
              <a:spcAft>
                <a:spcPct val="0"/>
              </a:spcAft>
              <a:buClrTx/>
              <a:buSzTx/>
              <a:buFontTx/>
              <a:buNone/>
            </a:pPr>
            <a:r>
              <a:rPr lang="zh-CN" altLang="en-US" sz="2400" dirty="0" smtClean="0"/>
              <a:t>改进思路？</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Text Box 5"/>
          <p:cNvSpPr txBox="1">
            <a:spLocks noChangeArrowheads="1"/>
          </p:cNvSpPr>
          <p:nvPr/>
        </p:nvSpPr>
        <p:spPr bwMode="auto">
          <a:xfrm>
            <a:off x="34925" y="1196975"/>
            <a:ext cx="84026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FF"/>
              </a:buClr>
              <a:buFontTx/>
              <a:buNone/>
            </a:pPr>
            <a:r>
              <a:rPr kumimoji="1" lang="zh-CN" altLang="en-US" sz="2800" dirty="0">
                <a:solidFill>
                  <a:srgbClr val="A31D8D"/>
                </a:solidFill>
                <a:latin typeface="宋体" panose="02010600030101010101" pitchFamily="2" charset="-122"/>
              </a:rPr>
              <a:t>（</a:t>
            </a:r>
            <a:r>
              <a:rPr kumimoji="1" lang="en-US" altLang="zh-CN" sz="2800" dirty="0">
                <a:solidFill>
                  <a:srgbClr val="A31D8D"/>
                </a:solidFill>
                <a:latin typeface="宋体" panose="02010600030101010101" pitchFamily="2" charset="-122"/>
              </a:rPr>
              <a:t>1</a:t>
            </a:r>
            <a:r>
              <a:rPr kumimoji="1" lang="zh-CN" altLang="en-US" sz="2800" dirty="0">
                <a:solidFill>
                  <a:srgbClr val="A31D8D"/>
                </a:solidFill>
                <a:latin typeface="宋体" panose="02010600030101010101" pitchFamily="2" charset="-122"/>
              </a:rPr>
              <a:t>）先来先服务</a:t>
            </a:r>
            <a:r>
              <a:rPr kumimoji="1" lang="en-US" altLang="zh-CN" sz="2800" dirty="0">
                <a:solidFill>
                  <a:srgbClr val="A31D8D"/>
                </a:solidFill>
                <a:latin typeface="宋体" panose="02010600030101010101" pitchFamily="2" charset="-122"/>
              </a:rPr>
              <a:t>FCFS(First-Come, First Served)</a:t>
            </a:r>
            <a:r>
              <a:rPr kumimoji="1" lang="en-US" altLang="zh-CN" sz="2400" dirty="0">
                <a:solidFill>
                  <a:srgbClr val="A31D8D"/>
                </a:solidFill>
                <a:latin typeface="Times New Roman" panose="02020603050405020304" pitchFamily="18" charset="0"/>
              </a:rPr>
              <a:t> </a:t>
            </a:r>
            <a:endParaRPr kumimoji="1" lang="en-US" altLang="zh-CN" sz="2400" dirty="0">
              <a:solidFill>
                <a:srgbClr val="A31D8D"/>
              </a:solidFill>
              <a:latin typeface="Times New Roman" panose="02020603050405020304" pitchFamily="18" charset="0"/>
            </a:endParaRPr>
          </a:p>
        </p:txBody>
      </p:sp>
      <p:sp>
        <p:nvSpPr>
          <p:cNvPr id="68619" name="Text Box 11"/>
          <p:cNvSpPr txBox="1">
            <a:spLocks noChangeArrowheads="1"/>
          </p:cNvSpPr>
          <p:nvPr/>
        </p:nvSpPr>
        <p:spPr bwMode="auto">
          <a:xfrm>
            <a:off x="539750" y="1916113"/>
            <a:ext cx="8137525" cy="83185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zh-CN" altLang="en-US" sz="2400" dirty="0">
                <a:solidFill>
                  <a:schemeClr val="tx1"/>
                </a:solidFill>
              </a:rPr>
              <a:t>假设当前磁道在</a:t>
            </a:r>
            <a:r>
              <a:rPr lang="en-US" altLang="zh-CN" sz="2400" dirty="0">
                <a:solidFill>
                  <a:schemeClr val="tx1"/>
                </a:solidFill>
              </a:rPr>
              <a:t>100</a:t>
            </a:r>
            <a:r>
              <a:rPr lang="zh-CN" altLang="en-US" sz="2400" dirty="0">
                <a:solidFill>
                  <a:schemeClr val="tx1"/>
                </a:solidFill>
              </a:rPr>
              <a:t>号磁道，磁头正向磁道号增加的方向（由外向里）移动。现依次有如下磁盘请求队列：</a:t>
            </a:r>
            <a:endParaRPr lang="zh-CN" altLang="en-US" sz="2400" dirty="0">
              <a:solidFill>
                <a:schemeClr val="tx1"/>
              </a:solidFill>
            </a:endParaRPr>
          </a:p>
        </p:txBody>
      </p:sp>
      <p:sp>
        <p:nvSpPr>
          <p:cNvPr id="68621" name="Text Box 13"/>
          <p:cNvSpPr txBox="1">
            <a:spLocks noChangeArrowheads="1"/>
          </p:cNvSpPr>
          <p:nvPr/>
        </p:nvSpPr>
        <p:spPr bwMode="auto">
          <a:xfrm>
            <a:off x="611188" y="3643313"/>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23</a:t>
            </a:r>
            <a:r>
              <a:rPr lang="zh-CN" altLang="en-US" sz="2400">
                <a:solidFill>
                  <a:schemeClr val="tx1"/>
                </a:solidFill>
              </a:rPr>
              <a:t>，</a:t>
            </a:r>
            <a:endParaRPr lang="zh-CN" altLang="en-US" sz="2400">
              <a:solidFill>
                <a:schemeClr val="tx1"/>
              </a:solidFill>
            </a:endParaRPr>
          </a:p>
        </p:txBody>
      </p:sp>
      <p:sp>
        <p:nvSpPr>
          <p:cNvPr id="68622" name="Text Box 14"/>
          <p:cNvSpPr txBox="1">
            <a:spLocks noChangeArrowheads="1"/>
          </p:cNvSpPr>
          <p:nvPr/>
        </p:nvSpPr>
        <p:spPr bwMode="auto">
          <a:xfrm>
            <a:off x="1331913" y="3643313"/>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376</a:t>
            </a:r>
            <a:r>
              <a:rPr lang="zh-CN" altLang="en-US" sz="2400">
                <a:solidFill>
                  <a:schemeClr val="tx1"/>
                </a:solidFill>
              </a:rPr>
              <a:t>，</a:t>
            </a:r>
            <a:endParaRPr lang="zh-CN" altLang="en-US" sz="2400">
              <a:solidFill>
                <a:schemeClr val="tx1"/>
              </a:solidFill>
            </a:endParaRPr>
          </a:p>
        </p:txBody>
      </p:sp>
      <p:sp>
        <p:nvSpPr>
          <p:cNvPr id="68623" name="Text Box 15"/>
          <p:cNvSpPr txBox="1">
            <a:spLocks noChangeArrowheads="1"/>
          </p:cNvSpPr>
          <p:nvPr/>
        </p:nvSpPr>
        <p:spPr bwMode="auto">
          <a:xfrm>
            <a:off x="2124075" y="3643313"/>
            <a:ext cx="10080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a:t>
            </a:r>
            <a:r>
              <a:rPr lang="zh-CN" altLang="en-US" sz="2400">
                <a:solidFill>
                  <a:schemeClr val="tx1"/>
                </a:solidFill>
              </a:rPr>
              <a:t>，</a:t>
            </a:r>
            <a:endParaRPr lang="zh-CN" altLang="en-US" sz="2400">
              <a:solidFill>
                <a:schemeClr val="tx1"/>
              </a:solidFill>
            </a:endParaRPr>
          </a:p>
        </p:txBody>
      </p:sp>
      <p:sp>
        <p:nvSpPr>
          <p:cNvPr id="68624" name="Text Box 16"/>
          <p:cNvSpPr txBox="1">
            <a:spLocks noChangeArrowheads="1"/>
          </p:cNvSpPr>
          <p:nvPr/>
        </p:nvSpPr>
        <p:spPr bwMode="auto">
          <a:xfrm>
            <a:off x="2843213" y="3643313"/>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132</a:t>
            </a:r>
            <a:r>
              <a:rPr lang="zh-CN" altLang="en-US" sz="2400">
                <a:solidFill>
                  <a:schemeClr val="tx1"/>
                </a:solidFill>
              </a:rPr>
              <a:t>，</a:t>
            </a:r>
            <a:endParaRPr lang="zh-CN" altLang="en-US" sz="2400">
              <a:solidFill>
                <a:schemeClr val="tx1"/>
              </a:solidFill>
            </a:endParaRPr>
          </a:p>
        </p:txBody>
      </p:sp>
      <p:sp>
        <p:nvSpPr>
          <p:cNvPr id="68625" name="Text Box 17"/>
          <p:cNvSpPr txBox="1">
            <a:spLocks noChangeArrowheads="1"/>
          </p:cNvSpPr>
          <p:nvPr/>
        </p:nvSpPr>
        <p:spPr bwMode="auto">
          <a:xfrm>
            <a:off x="3635375" y="3643313"/>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61</a:t>
            </a:r>
            <a:r>
              <a:rPr lang="zh-CN" altLang="en-US" sz="2400">
                <a:solidFill>
                  <a:schemeClr val="tx1"/>
                </a:solidFill>
              </a:rPr>
              <a:t>，</a:t>
            </a:r>
            <a:endParaRPr lang="zh-CN" altLang="en-US" sz="2400">
              <a:solidFill>
                <a:schemeClr val="tx1"/>
              </a:solidFill>
            </a:endParaRPr>
          </a:p>
        </p:txBody>
      </p:sp>
      <p:sp>
        <p:nvSpPr>
          <p:cNvPr id="68626" name="Text Box 18"/>
          <p:cNvSpPr txBox="1">
            <a:spLocks noChangeArrowheads="1"/>
          </p:cNvSpPr>
          <p:nvPr/>
        </p:nvSpPr>
        <p:spPr bwMode="auto">
          <a:xfrm>
            <a:off x="4140200" y="3643313"/>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a:t>
            </a:r>
            <a:r>
              <a:rPr lang="zh-CN" altLang="en-US" sz="2400">
                <a:solidFill>
                  <a:schemeClr val="tx1"/>
                </a:solidFill>
              </a:rPr>
              <a:t>，</a:t>
            </a:r>
            <a:endParaRPr lang="zh-CN" altLang="en-US" sz="2400">
              <a:solidFill>
                <a:schemeClr val="tx1"/>
              </a:solidFill>
            </a:endParaRPr>
          </a:p>
        </p:txBody>
      </p:sp>
      <p:sp>
        <p:nvSpPr>
          <p:cNvPr id="68627" name="Text Box 19"/>
          <p:cNvSpPr txBox="1">
            <a:spLocks noChangeArrowheads="1"/>
          </p:cNvSpPr>
          <p:nvPr/>
        </p:nvSpPr>
        <p:spPr bwMode="auto">
          <a:xfrm>
            <a:off x="5003800" y="3643313"/>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29</a:t>
            </a:r>
            <a:r>
              <a:rPr lang="zh-CN" altLang="en-US" sz="2400">
                <a:solidFill>
                  <a:schemeClr val="tx1"/>
                </a:solidFill>
              </a:rPr>
              <a:t>，</a:t>
            </a:r>
            <a:endParaRPr lang="zh-CN" altLang="en-US" sz="2400">
              <a:solidFill>
                <a:schemeClr val="tx1"/>
              </a:solidFill>
            </a:endParaRPr>
          </a:p>
        </p:txBody>
      </p:sp>
      <p:sp>
        <p:nvSpPr>
          <p:cNvPr id="68628" name="Text Box 20"/>
          <p:cNvSpPr txBox="1">
            <a:spLocks noChangeArrowheads="1"/>
          </p:cNvSpPr>
          <p:nvPr/>
        </p:nvSpPr>
        <p:spPr bwMode="auto">
          <a:xfrm>
            <a:off x="5651500" y="3643313"/>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a:t>
            </a:r>
            <a:r>
              <a:rPr lang="zh-CN" altLang="en-US" sz="2400">
                <a:solidFill>
                  <a:schemeClr val="tx1"/>
                </a:solidFill>
              </a:rPr>
              <a:t>，</a:t>
            </a:r>
            <a:endParaRPr lang="zh-CN" altLang="en-US" sz="2400">
              <a:solidFill>
                <a:schemeClr val="tx1"/>
              </a:solidFill>
            </a:endParaRPr>
          </a:p>
        </p:txBody>
      </p:sp>
      <p:sp>
        <p:nvSpPr>
          <p:cNvPr id="68629" name="Text Box 21"/>
          <p:cNvSpPr txBox="1">
            <a:spLocks noChangeArrowheads="1"/>
          </p:cNvSpPr>
          <p:nvPr/>
        </p:nvSpPr>
        <p:spPr bwMode="auto">
          <a:xfrm>
            <a:off x="6227763" y="3643313"/>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40</a:t>
            </a:r>
            <a:endParaRPr lang="en-US" altLang="zh-CN" sz="2400">
              <a:solidFill>
                <a:schemeClr val="tx1"/>
              </a:solidFill>
            </a:endParaRPr>
          </a:p>
        </p:txBody>
      </p:sp>
      <p:sp>
        <p:nvSpPr>
          <p:cNvPr id="68630" name="Text Box 22"/>
          <p:cNvSpPr txBox="1">
            <a:spLocks noChangeArrowheads="1"/>
          </p:cNvSpPr>
          <p:nvPr/>
        </p:nvSpPr>
        <p:spPr bwMode="auto">
          <a:xfrm>
            <a:off x="287338" y="3140075"/>
            <a:ext cx="61563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zh-CN" altLang="en-US" sz="2400">
                <a:solidFill>
                  <a:schemeClr val="tx1"/>
                </a:solidFill>
              </a:rPr>
              <a:t>则磁盘调度顺序和寻道距离为：</a:t>
            </a:r>
            <a:endParaRPr lang="zh-CN" altLang="en-US" sz="2400">
              <a:solidFill>
                <a:schemeClr val="tx1"/>
              </a:solidFill>
            </a:endParaRPr>
          </a:p>
        </p:txBody>
      </p:sp>
      <p:sp>
        <p:nvSpPr>
          <p:cNvPr id="68631" name="Text Box 23"/>
          <p:cNvSpPr txBox="1">
            <a:spLocks noChangeArrowheads="1"/>
          </p:cNvSpPr>
          <p:nvPr/>
        </p:nvSpPr>
        <p:spPr bwMode="auto">
          <a:xfrm>
            <a:off x="611188" y="2781300"/>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dirty="0">
                <a:solidFill>
                  <a:schemeClr val="tx1"/>
                </a:solidFill>
              </a:rPr>
              <a:t>23</a:t>
            </a:r>
            <a:r>
              <a:rPr lang="zh-CN" altLang="en-US" sz="2400" dirty="0">
                <a:solidFill>
                  <a:schemeClr val="tx1"/>
                </a:solidFill>
              </a:rPr>
              <a:t>，</a:t>
            </a:r>
            <a:endParaRPr lang="zh-CN" altLang="en-US" sz="2400" dirty="0">
              <a:solidFill>
                <a:schemeClr val="tx1"/>
              </a:solidFill>
            </a:endParaRPr>
          </a:p>
        </p:txBody>
      </p:sp>
      <p:sp>
        <p:nvSpPr>
          <p:cNvPr id="68632" name="Text Box 24"/>
          <p:cNvSpPr txBox="1">
            <a:spLocks noChangeArrowheads="1"/>
          </p:cNvSpPr>
          <p:nvPr/>
        </p:nvSpPr>
        <p:spPr bwMode="auto">
          <a:xfrm>
            <a:off x="1331913" y="27813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dirty="0">
                <a:solidFill>
                  <a:schemeClr val="tx1"/>
                </a:solidFill>
              </a:rPr>
              <a:t>376</a:t>
            </a:r>
            <a:r>
              <a:rPr lang="zh-CN" altLang="en-US" sz="2400" dirty="0">
                <a:solidFill>
                  <a:schemeClr val="tx1"/>
                </a:solidFill>
              </a:rPr>
              <a:t>，</a:t>
            </a:r>
            <a:endParaRPr lang="zh-CN" altLang="en-US" sz="2400" dirty="0">
              <a:solidFill>
                <a:schemeClr val="tx1"/>
              </a:solidFill>
            </a:endParaRPr>
          </a:p>
        </p:txBody>
      </p:sp>
      <p:sp>
        <p:nvSpPr>
          <p:cNvPr id="68633" name="Text Box 25"/>
          <p:cNvSpPr txBox="1">
            <a:spLocks noChangeArrowheads="1"/>
          </p:cNvSpPr>
          <p:nvPr/>
        </p:nvSpPr>
        <p:spPr bwMode="auto">
          <a:xfrm>
            <a:off x="2124075" y="2781300"/>
            <a:ext cx="10080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a:t>
            </a:r>
            <a:r>
              <a:rPr lang="zh-CN" altLang="en-US" sz="2400">
                <a:solidFill>
                  <a:schemeClr val="tx1"/>
                </a:solidFill>
              </a:rPr>
              <a:t>，</a:t>
            </a:r>
            <a:endParaRPr lang="zh-CN" altLang="en-US" sz="2400">
              <a:solidFill>
                <a:schemeClr val="tx1"/>
              </a:solidFill>
            </a:endParaRPr>
          </a:p>
        </p:txBody>
      </p:sp>
      <p:sp>
        <p:nvSpPr>
          <p:cNvPr id="68634" name="Text Box 26"/>
          <p:cNvSpPr txBox="1">
            <a:spLocks noChangeArrowheads="1"/>
          </p:cNvSpPr>
          <p:nvPr/>
        </p:nvSpPr>
        <p:spPr bwMode="auto">
          <a:xfrm>
            <a:off x="2843213" y="27813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132</a:t>
            </a:r>
            <a:r>
              <a:rPr lang="zh-CN" altLang="en-US" sz="2400">
                <a:solidFill>
                  <a:schemeClr val="tx1"/>
                </a:solidFill>
              </a:rPr>
              <a:t>，</a:t>
            </a:r>
            <a:endParaRPr lang="zh-CN" altLang="en-US" sz="2400">
              <a:solidFill>
                <a:schemeClr val="tx1"/>
              </a:solidFill>
            </a:endParaRPr>
          </a:p>
        </p:txBody>
      </p:sp>
      <p:sp>
        <p:nvSpPr>
          <p:cNvPr id="68635" name="Text Box 27"/>
          <p:cNvSpPr txBox="1">
            <a:spLocks noChangeArrowheads="1"/>
          </p:cNvSpPr>
          <p:nvPr/>
        </p:nvSpPr>
        <p:spPr bwMode="auto">
          <a:xfrm>
            <a:off x="3635375" y="2781300"/>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61</a:t>
            </a:r>
            <a:r>
              <a:rPr lang="zh-CN" altLang="en-US" sz="2400">
                <a:solidFill>
                  <a:schemeClr val="tx1"/>
                </a:solidFill>
              </a:rPr>
              <a:t>，</a:t>
            </a:r>
            <a:endParaRPr lang="zh-CN" altLang="en-US" sz="2400">
              <a:solidFill>
                <a:schemeClr val="tx1"/>
              </a:solidFill>
            </a:endParaRPr>
          </a:p>
        </p:txBody>
      </p:sp>
      <p:sp>
        <p:nvSpPr>
          <p:cNvPr id="68636" name="Text Box 28"/>
          <p:cNvSpPr txBox="1">
            <a:spLocks noChangeArrowheads="1"/>
          </p:cNvSpPr>
          <p:nvPr/>
        </p:nvSpPr>
        <p:spPr bwMode="auto">
          <a:xfrm>
            <a:off x="4140200" y="27813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a:t>
            </a:r>
            <a:r>
              <a:rPr lang="zh-CN" altLang="en-US" sz="2400">
                <a:solidFill>
                  <a:schemeClr val="tx1"/>
                </a:solidFill>
              </a:rPr>
              <a:t>，</a:t>
            </a:r>
            <a:endParaRPr lang="zh-CN" altLang="en-US" sz="2400">
              <a:solidFill>
                <a:schemeClr val="tx1"/>
              </a:solidFill>
            </a:endParaRPr>
          </a:p>
        </p:txBody>
      </p:sp>
      <p:sp>
        <p:nvSpPr>
          <p:cNvPr id="68637" name="Text Box 29"/>
          <p:cNvSpPr txBox="1">
            <a:spLocks noChangeArrowheads="1"/>
          </p:cNvSpPr>
          <p:nvPr/>
        </p:nvSpPr>
        <p:spPr bwMode="auto">
          <a:xfrm>
            <a:off x="5003800" y="2781300"/>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29</a:t>
            </a:r>
            <a:r>
              <a:rPr lang="zh-CN" altLang="en-US" sz="2400">
                <a:solidFill>
                  <a:schemeClr val="tx1"/>
                </a:solidFill>
              </a:rPr>
              <a:t>，</a:t>
            </a:r>
            <a:endParaRPr lang="zh-CN" altLang="en-US" sz="2400">
              <a:solidFill>
                <a:schemeClr val="tx1"/>
              </a:solidFill>
            </a:endParaRPr>
          </a:p>
        </p:txBody>
      </p:sp>
      <p:sp>
        <p:nvSpPr>
          <p:cNvPr id="68638" name="Text Box 30"/>
          <p:cNvSpPr txBox="1">
            <a:spLocks noChangeArrowheads="1"/>
          </p:cNvSpPr>
          <p:nvPr/>
        </p:nvSpPr>
        <p:spPr bwMode="auto">
          <a:xfrm>
            <a:off x="5651500" y="27813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a:t>
            </a:r>
            <a:r>
              <a:rPr lang="zh-CN" altLang="en-US" sz="2400">
                <a:solidFill>
                  <a:schemeClr val="tx1"/>
                </a:solidFill>
              </a:rPr>
              <a:t>，</a:t>
            </a:r>
            <a:endParaRPr lang="zh-CN" altLang="en-US" sz="2400">
              <a:solidFill>
                <a:schemeClr val="tx1"/>
              </a:solidFill>
            </a:endParaRPr>
          </a:p>
        </p:txBody>
      </p:sp>
      <p:sp>
        <p:nvSpPr>
          <p:cNvPr id="68639" name="Text Box 31"/>
          <p:cNvSpPr txBox="1">
            <a:spLocks noChangeArrowheads="1"/>
          </p:cNvSpPr>
          <p:nvPr/>
        </p:nvSpPr>
        <p:spPr bwMode="auto">
          <a:xfrm>
            <a:off x="6227763" y="27813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40</a:t>
            </a:r>
            <a:endParaRPr lang="en-US" altLang="zh-CN" sz="2400">
              <a:solidFill>
                <a:schemeClr val="tx1"/>
              </a:solidFill>
            </a:endParaRPr>
          </a:p>
        </p:txBody>
      </p:sp>
      <p:sp>
        <p:nvSpPr>
          <p:cNvPr id="68640" name="Text Box 32"/>
          <p:cNvSpPr txBox="1">
            <a:spLocks noChangeArrowheads="1"/>
          </p:cNvSpPr>
          <p:nvPr/>
        </p:nvSpPr>
        <p:spPr bwMode="auto">
          <a:xfrm>
            <a:off x="539750" y="4364038"/>
            <a:ext cx="7921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T</a:t>
            </a:r>
            <a:r>
              <a:rPr lang="en-US" altLang="zh-CN" sz="2400" baseline="-25000">
                <a:solidFill>
                  <a:schemeClr val="tx1"/>
                </a:solidFill>
              </a:rPr>
              <a:t>s </a:t>
            </a:r>
            <a:r>
              <a:rPr lang="en-US" altLang="zh-CN" sz="2400">
                <a:solidFill>
                  <a:schemeClr val="tx1"/>
                </a:solidFill>
              </a:rPr>
              <a:t>=</a:t>
            </a:r>
            <a:endParaRPr lang="en-US" altLang="zh-CN" sz="2400">
              <a:solidFill>
                <a:schemeClr val="tx1"/>
              </a:solidFill>
            </a:endParaRPr>
          </a:p>
        </p:txBody>
      </p:sp>
      <p:sp>
        <p:nvSpPr>
          <p:cNvPr id="68641" name="Text Box 33"/>
          <p:cNvSpPr txBox="1">
            <a:spLocks noChangeArrowheads="1"/>
          </p:cNvSpPr>
          <p:nvPr/>
        </p:nvSpPr>
        <p:spPr bwMode="auto">
          <a:xfrm>
            <a:off x="1187450" y="4364038"/>
            <a:ext cx="15128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(100-23)</a:t>
            </a:r>
            <a:endParaRPr lang="en-US" altLang="zh-CN" sz="2400">
              <a:solidFill>
                <a:schemeClr val="tx1"/>
              </a:solidFill>
            </a:endParaRPr>
          </a:p>
        </p:txBody>
      </p:sp>
      <p:sp>
        <p:nvSpPr>
          <p:cNvPr id="68642" name="Text Box 34"/>
          <p:cNvSpPr txBox="1">
            <a:spLocks noChangeArrowheads="1"/>
          </p:cNvSpPr>
          <p:nvPr/>
        </p:nvSpPr>
        <p:spPr bwMode="auto">
          <a:xfrm>
            <a:off x="2484438" y="4364038"/>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dirty="0">
                <a:solidFill>
                  <a:schemeClr val="tx1"/>
                </a:solidFill>
              </a:rPr>
              <a:t>+(376-23)</a:t>
            </a:r>
            <a:endParaRPr lang="en-US" altLang="zh-CN" sz="2400" dirty="0">
              <a:solidFill>
                <a:schemeClr val="tx1"/>
              </a:solidFill>
            </a:endParaRPr>
          </a:p>
        </p:txBody>
      </p:sp>
      <p:sp>
        <p:nvSpPr>
          <p:cNvPr id="68643" name="Text Box 35"/>
          <p:cNvSpPr txBox="1">
            <a:spLocks noChangeArrowheads="1"/>
          </p:cNvSpPr>
          <p:nvPr/>
        </p:nvSpPr>
        <p:spPr bwMode="auto">
          <a:xfrm>
            <a:off x="3924300" y="4364038"/>
            <a:ext cx="16557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+(376-205)</a:t>
            </a:r>
            <a:endParaRPr lang="en-US" altLang="zh-CN" sz="2400">
              <a:solidFill>
                <a:schemeClr val="tx1"/>
              </a:solidFill>
            </a:endParaRPr>
          </a:p>
        </p:txBody>
      </p:sp>
      <p:sp>
        <p:nvSpPr>
          <p:cNvPr id="68644" name="Text Box 36"/>
          <p:cNvSpPr txBox="1">
            <a:spLocks noChangeArrowheads="1"/>
          </p:cNvSpPr>
          <p:nvPr/>
        </p:nvSpPr>
        <p:spPr bwMode="auto">
          <a:xfrm>
            <a:off x="5508625" y="4364038"/>
            <a:ext cx="16557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+(205-132)</a:t>
            </a:r>
            <a:endParaRPr lang="en-US" altLang="zh-CN" sz="2400">
              <a:solidFill>
                <a:schemeClr val="tx1"/>
              </a:solidFill>
            </a:endParaRPr>
          </a:p>
        </p:txBody>
      </p:sp>
      <p:sp>
        <p:nvSpPr>
          <p:cNvPr id="68645" name="Text Box 37"/>
          <p:cNvSpPr txBox="1">
            <a:spLocks noChangeArrowheads="1"/>
          </p:cNvSpPr>
          <p:nvPr/>
        </p:nvSpPr>
        <p:spPr bwMode="auto">
          <a:xfrm>
            <a:off x="7092950" y="4364038"/>
            <a:ext cx="16557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+(132-61)</a:t>
            </a:r>
            <a:endParaRPr lang="en-US" altLang="zh-CN" sz="2400">
              <a:solidFill>
                <a:schemeClr val="tx1"/>
              </a:solidFill>
            </a:endParaRPr>
          </a:p>
        </p:txBody>
      </p:sp>
      <p:sp>
        <p:nvSpPr>
          <p:cNvPr id="68646" name="Text Box 38"/>
          <p:cNvSpPr txBox="1">
            <a:spLocks noChangeArrowheads="1"/>
          </p:cNvSpPr>
          <p:nvPr/>
        </p:nvSpPr>
        <p:spPr bwMode="auto">
          <a:xfrm>
            <a:off x="1331913" y="4868863"/>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+(190-61)</a:t>
            </a:r>
            <a:endParaRPr lang="en-US" altLang="zh-CN" sz="2400">
              <a:solidFill>
                <a:schemeClr val="tx1"/>
              </a:solidFill>
            </a:endParaRPr>
          </a:p>
        </p:txBody>
      </p:sp>
      <p:sp>
        <p:nvSpPr>
          <p:cNvPr id="68647" name="Text Box 39"/>
          <p:cNvSpPr txBox="1">
            <a:spLocks noChangeArrowheads="1"/>
          </p:cNvSpPr>
          <p:nvPr/>
        </p:nvSpPr>
        <p:spPr bwMode="auto">
          <a:xfrm>
            <a:off x="2771775" y="4868863"/>
            <a:ext cx="16557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+(190-29)</a:t>
            </a:r>
            <a:endParaRPr lang="en-US" altLang="zh-CN" sz="2400">
              <a:solidFill>
                <a:schemeClr val="tx1"/>
              </a:solidFill>
            </a:endParaRPr>
          </a:p>
        </p:txBody>
      </p:sp>
      <p:sp>
        <p:nvSpPr>
          <p:cNvPr id="68648" name="Text Box 40"/>
          <p:cNvSpPr txBox="1">
            <a:spLocks noChangeArrowheads="1"/>
          </p:cNvSpPr>
          <p:nvPr/>
        </p:nvSpPr>
        <p:spPr bwMode="auto">
          <a:xfrm>
            <a:off x="4211638" y="4868863"/>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+(29-4)</a:t>
            </a:r>
            <a:endParaRPr lang="en-US" altLang="zh-CN" sz="2400">
              <a:solidFill>
                <a:schemeClr val="tx1"/>
              </a:solidFill>
            </a:endParaRPr>
          </a:p>
        </p:txBody>
      </p:sp>
      <p:sp>
        <p:nvSpPr>
          <p:cNvPr id="68649" name="Text Box 41"/>
          <p:cNvSpPr txBox="1">
            <a:spLocks noChangeArrowheads="1"/>
          </p:cNvSpPr>
          <p:nvPr/>
        </p:nvSpPr>
        <p:spPr bwMode="auto">
          <a:xfrm>
            <a:off x="5364163" y="4868863"/>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+(40-4)</a:t>
            </a:r>
            <a:endParaRPr lang="en-US" altLang="zh-CN" sz="2400">
              <a:solidFill>
                <a:schemeClr val="tx1"/>
              </a:solidFill>
            </a:endParaRPr>
          </a:p>
        </p:txBody>
      </p:sp>
      <p:sp>
        <p:nvSpPr>
          <p:cNvPr id="68650" name="Text Box 42"/>
          <p:cNvSpPr txBox="1">
            <a:spLocks noChangeArrowheads="1"/>
          </p:cNvSpPr>
          <p:nvPr/>
        </p:nvSpPr>
        <p:spPr bwMode="auto">
          <a:xfrm>
            <a:off x="757238" y="5419725"/>
            <a:ext cx="4967287" cy="5191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zh-CN" altLang="en-US" sz="2800">
                <a:solidFill>
                  <a:schemeClr val="tx2"/>
                </a:solidFill>
              </a:rPr>
              <a:t>平均寻道距离</a:t>
            </a:r>
            <a:r>
              <a:rPr lang="en-US" altLang="zh-CN" sz="2800">
                <a:solidFill>
                  <a:schemeClr val="tx2"/>
                </a:solidFill>
              </a:rPr>
              <a:t>=T</a:t>
            </a:r>
            <a:r>
              <a:rPr lang="en-US" altLang="zh-CN" sz="2800" baseline="-25000">
                <a:solidFill>
                  <a:schemeClr val="tx2"/>
                </a:solidFill>
              </a:rPr>
              <a:t>s</a:t>
            </a:r>
            <a:r>
              <a:rPr lang="en-US" altLang="zh-CN" sz="2800">
                <a:solidFill>
                  <a:schemeClr val="tx2"/>
                </a:solidFill>
              </a:rPr>
              <a:t>/9</a:t>
            </a:r>
            <a:endParaRPr lang="en-US" altLang="zh-CN" sz="2800">
              <a:solidFill>
                <a:schemeClr val="tx2"/>
              </a:solidFill>
            </a:endParaRPr>
          </a:p>
        </p:txBody>
      </p:sp>
      <p:sp>
        <p:nvSpPr>
          <p:cNvPr id="37923" name="矩形 38"/>
          <p:cNvSpPr>
            <a:spLocks noChangeArrowheads="1"/>
          </p:cNvSpPr>
          <p:nvPr/>
        </p:nvSpPr>
        <p:spPr bwMode="auto">
          <a:xfrm>
            <a:off x="323850" y="620713"/>
            <a:ext cx="3743325" cy="55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None/>
              <a:defRPr/>
            </a:pPr>
            <a:r>
              <a:rPr kumimoji="1" lang="en-US" altLang="zh-CN"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6.6.2</a:t>
            </a:r>
            <a:r>
              <a:rPr kumimoji="1" lang="zh-CN" altLang="en-US"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磁盘调度算法</a:t>
            </a:r>
            <a:endParaRPr kumimoji="1" lang="en-US" altLang="zh-CN" sz="28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 name="Rectangle 37"/>
          <p:cNvSpPr>
            <a:spLocks noChangeArrowheads="1"/>
          </p:cNvSpPr>
          <p:nvPr/>
        </p:nvSpPr>
        <p:spPr bwMode="auto">
          <a:xfrm>
            <a:off x="2484438" y="56818"/>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 name="圆角矩形标注 1"/>
          <p:cNvSpPr/>
          <p:nvPr/>
        </p:nvSpPr>
        <p:spPr bwMode="auto">
          <a:xfrm>
            <a:off x="5940425" y="131645"/>
            <a:ext cx="2808288" cy="720080"/>
          </a:xfrm>
          <a:prstGeom prst="wedgeRoundRectCallout">
            <a:avLst>
              <a:gd name="adj1" fmla="val -113018"/>
              <a:gd name="adj2" fmla="val 111975"/>
              <a:gd name="adj3" fmla="val 16667"/>
            </a:avLst>
          </a:prstGeom>
          <a:solidFill>
            <a:schemeClr val="accent1">
              <a:lumMod val="60000"/>
              <a:lumOff val="40000"/>
            </a:schemeClr>
          </a:solidFill>
          <a:ln>
            <a:noFill/>
          </a:ln>
          <a:effectLst/>
        </p:spPr>
        <p:txBody>
          <a:bodyPr vert="horz" wrap="square" lIns="91440" tIns="45720" rIns="91440" bIns="45720" numCol="1" rtlCol="0" anchor="t" anchorCtr="0" compatLnSpc="1"/>
          <a:lstStyle/>
          <a:p>
            <a:pPr marL="179705" marR="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概念、实现思路、性能分析、改进思路</a:t>
            </a:r>
            <a:endPar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8619"/>
                                        </p:tgtEl>
                                        <p:attrNameLst>
                                          <p:attrName>style.visibility</p:attrName>
                                        </p:attrNameLst>
                                      </p:cBhvr>
                                      <p:to>
                                        <p:strVal val="visible"/>
                                      </p:to>
                                    </p:set>
                                    <p:animEffect transition="in" filter="box(in)">
                                      <p:cBhvr>
                                        <p:cTn id="7" dur="500"/>
                                        <p:tgtEl>
                                          <p:spTgt spid="6861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8630"/>
                                        </p:tgtEl>
                                        <p:attrNameLst>
                                          <p:attrName>style.visibility</p:attrName>
                                        </p:attrNameLst>
                                      </p:cBhvr>
                                      <p:to>
                                        <p:strVal val="visible"/>
                                      </p:to>
                                    </p:set>
                                    <p:animEffect transition="in" filter="box(in)">
                                      <p:cBhvr>
                                        <p:cTn id="10" dur="500"/>
                                        <p:tgtEl>
                                          <p:spTgt spid="68630"/>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68631"/>
                                        </p:tgtEl>
                                        <p:attrNameLst>
                                          <p:attrName>style.visibility</p:attrName>
                                        </p:attrNameLst>
                                      </p:cBhvr>
                                      <p:to>
                                        <p:strVal val="visible"/>
                                      </p:to>
                                    </p:set>
                                    <p:animEffect transition="in" filter="box(in)">
                                      <p:cBhvr>
                                        <p:cTn id="13" dur="500"/>
                                        <p:tgtEl>
                                          <p:spTgt spid="68631"/>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68632"/>
                                        </p:tgtEl>
                                        <p:attrNameLst>
                                          <p:attrName>style.visibility</p:attrName>
                                        </p:attrNameLst>
                                      </p:cBhvr>
                                      <p:to>
                                        <p:strVal val="visible"/>
                                      </p:to>
                                    </p:set>
                                    <p:animEffect transition="in" filter="box(in)">
                                      <p:cBhvr>
                                        <p:cTn id="16" dur="500"/>
                                        <p:tgtEl>
                                          <p:spTgt spid="68632"/>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68633"/>
                                        </p:tgtEl>
                                        <p:attrNameLst>
                                          <p:attrName>style.visibility</p:attrName>
                                        </p:attrNameLst>
                                      </p:cBhvr>
                                      <p:to>
                                        <p:strVal val="visible"/>
                                      </p:to>
                                    </p:set>
                                    <p:animEffect transition="in" filter="box(in)">
                                      <p:cBhvr>
                                        <p:cTn id="19" dur="500"/>
                                        <p:tgtEl>
                                          <p:spTgt spid="68633"/>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68634"/>
                                        </p:tgtEl>
                                        <p:attrNameLst>
                                          <p:attrName>style.visibility</p:attrName>
                                        </p:attrNameLst>
                                      </p:cBhvr>
                                      <p:to>
                                        <p:strVal val="visible"/>
                                      </p:to>
                                    </p:set>
                                    <p:animEffect transition="in" filter="box(in)">
                                      <p:cBhvr>
                                        <p:cTn id="22" dur="500"/>
                                        <p:tgtEl>
                                          <p:spTgt spid="68634"/>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68635"/>
                                        </p:tgtEl>
                                        <p:attrNameLst>
                                          <p:attrName>style.visibility</p:attrName>
                                        </p:attrNameLst>
                                      </p:cBhvr>
                                      <p:to>
                                        <p:strVal val="visible"/>
                                      </p:to>
                                    </p:set>
                                    <p:animEffect transition="in" filter="box(in)">
                                      <p:cBhvr>
                                        <p:cTn id="25" dur="500"/>
                                        <p:tgtEl>
                                          <p:spTgt spid="68635"/>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68636"/>
                                        </p:tgtEl>
                                        <p:attrNameLst>
                                          <p:attrName>style.visibility</p:attrName>
                                        </p:attrNameLst>
                                      </p:cBhvr>
                                      <p:to>
                                        <p:strVal val="visible"/>
                                      </p:to>
                                    </p:set>
                                    <p:animEffect transition="in" filter="box(in)">
                                      <p:cBhvr>
                                        <p:cTn id="28" dur="500"/>
                                        <p:tgtEl>
                                          <p:spTgt spid="68636"/>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68637"/>
                                        </p:tgtEl>
                                        <p:attrNameLst>
                                          <p:attrName>style.visibility</p:attrName>
                                        </p:attrNameLst>
                                      </p:cBhvr>
                                      <p:to>
                                        <p:strVal val="visible"/>
                                      </p:to>
                                    </p:set>
                                    <p:animEffect transition="in" filter="box(in)">
                                      <p:cBhvr>
                                        <p:cTn id="31" dur="500"/>
                                        <p:tgtEl>
                                          <p:spTgt spid="68637"/>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68638"/>
                                        </p:tgtEl>
                                        <p:attrNameLst>
                                          <p:attrName>style.visibility</p:attrName>
                                        </p:attrNameLst>
                                      </p:cBhvr>
                                      <p:to>
                                        <p:strVal val="visible"/>
                                      </p:to>
                                    </p:set>
                                    <p:animEffect transition="in" filter="box(in)">
                                      <p:cBhvr>
                                        <p:cTn id="34" dur="500"/>
                                        <p:tgtEl>
                                          <p:spTgt spid="68638"/>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68639"/>
                                        </p:tgtEl>
                                        <p:attrNameLst>
                                          <p:attrName>style.visibility</p:attrName>
                                        </p:attrNameLst>
                                      </p:cBhvr>
                                      <p:to>
                                        <p:strVal val="visible"/>
                                      </p:to>
                                    </p:set>
                                    <p:animEffect transition="in" filter="box(in)">
                                      <p:cBhvr>
                                        <p:cTn id="37" dur="500"/>
                                        <p:tgtEl>
                                          <p:spTgt spid="6863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68631"/>
                                        </p:tgtEl>
                                      </p:cBhvr>
                                    </p:animEffect>
                                    <p:set>
                                      <p:cBhvr>
                                        <p:cTn id="42" dur="1" fill="hold">
                                          <p:stCondLst>
                                            <p:cond delay="499"/>
                                          </p:stCondLst>
                                        </p:cTn>
                                        <p:tgtEl>
                                          <p:spTgt spid="6863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68621"/>
                                        </p:tgtEl>
                                        <p:attrNameLst>
                                          <p:attrName>style.visibility</p:attrName>
                                        </p:attrNameLst>
                                      </p:cBhvr>
                                      <p:to>
                                        <p:strVal val="visible"/>
                                      </p:to>
                                    </p:set>
                                    <p:animEffect transition="in" filter="box(in)">
                                      <p:cBhvr>
                                        <p:cTn id="47" dur="500"/>
                                        <p:tgtEl>
                                          <p:spTgt spid="68621"/>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68640"/>
                                        </p:tgtEl>
                                        <p:attrNameLst>
                                          <p:attrName>style.visibility</p:attrName>
                                        </p:attrNameLst>
                                      </p:cBhvr>
                                      <p:to>
                                        <p:strVal val="visible"/>
                                      </p:to>
                                    </p:set>
                                    <p:animEffect transition="in" filter="box(in)">
                                      <p:cBhvr>
                                        <p:cTn id="52" dur="500"/>
                                        <p:tgtEl>
                                          <p:spTgt spid="68640"/>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68641"/>
                                        </p:tgtEl>
                                        <p:attrNameLst>
                                          <p:attrName>style.visibility</p:attrName>
                                        </p:attrNameLst>
                                      </p:cBhvr>
                                      <p:to>
                                        <p:strVal val="visible"/>
                                      </p:to>
                                    </p:set>
                                    <p:animEffect transition="in" filter="box(in)">
                                      <p:cBhvr>
                                        <p:cTn id="55" dur="500"/>
                                        <p:tgtEl>
                                          <p:spTgt spid="68641"/>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xit" presetSubtype="16" fill="hold" grpId="1" nodeType="clickEffect">
                                  <p:stCondLst>
                                    <p:cond delay="0"/>
                                  </p:stCondLst>
                                  <p:childTnLst>
                                    <p:animEffect transition="out" filter="box(in)">
                                      <p:cBhvr>
                                        <p:cTn id="59" dur="500"/>
                                        <p:tgtEl>
                                          <p:spTgt spid="68632"/>
                                        </p:tgtEl>
                                      </p:cBhvr>
                                    </p:animEffect>
                                    <p:set>
                                      <p:cBhvr>
                                        <p:cTn id="60" dur="1" fill="hold">
                                          <p:stCondLst>
                                            <p:cond delay="499"/>
                                          </p:stCondLst>
                                        </p:cTn>
                                        <p:tgtEl>
                                          <p:spTgt spid="6863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68622"/>
                                        </p:tgtEl>
                                        <p:attrNameLst>
                                          <p:attrName>style.visibility</p:attrName>
                                        </p:attrNameLst>
                                      </p:cBhvr>
                                      <p:to>
                                        <p:strVal val="visible"/>
                                      </p:to>
                                    </p:set>
                                    <p:animEffect transition="in" filter="box(in)">
                                      <p:cBhvr>
                                        <p:cTn id="65" dur="500"/>
                                        <p:tgtEl>
                                          <p:spTgt spid="68622"/>
                                        </p:tgtEl>
                                      </p:cBhvr>
                                    </p:animEffect>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grpId="0" nodeType="clickEffect">
                                  <p:stCondLst>
                                    <p:cond delay="0"/>
                                  </p:stCondLst>
                                  <p:childTnLst>
                                    <p:set>
                                      <p:cBhvr>
                                        <p:cTn id="69" dur="1" fill="hold">
                                          <p:stCondLst>
                                            <p:cond delay="0"/>
                                          </p:stCondLst>
                                        </p:cTn>
                                        <p:tgtEl>
                                          <p:spTgt spid="68642"/>
                                        </p:tgtEl>
                                        <p:attrNameLst>
                                          <p:attrName>style.visibility</p:attrName>
                                        </p:attrNameLst>
                                      </p:cBhvr>
                                      <p:to>
                                        <p:strVal val="visible"/>
                                      </p:to>
                                    </p:set>
                                    <p:animEffect transition="in" filter="box(in)">
                                      <p:cBhvr>
                                        <p:cTn id="70" dur="500"/>
                                        <p:tgtEl>
                                          <p:spTgt spid="68642"/>
                                        </p:tgtEl>
                                      </p:cBhvr>
                                    </p:animEffect>
                                  </p:childTnLst>
                                </p:cTn>
                              </p:par>
                            </p:childTnLst>
                          </p:cTn>
                        </p:par>
                      </p:childTnLst>
                    </p:cTn>
                  </p:par>
                  <p:par>
                    <p:cTn id="71" fill="hold">
                      <p:stCondLst>
                        <p:cond delay="indefinite"/>
                      </p:stCondLst>
                      <p:childTnLst>
                        <p:par>
                          <p:cTn id="72" fill="hold">
                            <p:stCondLst>
                              <p:cond delay="0"/>
                            </p:stCondLst>
                            <p:childTnLst>
                              <p:par>
                                <p:cTn id="73" presetID="4" presetClass="exit" presetSubtype="16" fill="hold" grpId="1" nodeType="clickEffect">
                                  <p:stCondLst>
                                    <p:cond delay="0"/>
                                  </p:stCondLst>
                                  <p:childTnLst>
                                    <p:animEffect transition="out" filter="box(in)">
                                      <p:cBhvr>
                                        <p:cTn id="74" dur="500"/>
                                        <p:tgtEl>
                                          <p:spTgt spid="68633"/>
                                        </p:tgtEl>
                                      </p:cBhvr>
                                    </p:animEffect>
                                    <p:set>
                                      <p:cBhvr>
                                        <p:cTn id="75" dur="1" fill="hold">
                                          <p:stCondLst>
                                            <p:cond delay="499"/>
                                          </p:stCondLst>
                                        </p:cTn>
                                        <p:tgtEl>
                                          <p:spTgt spid="6863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4" presetClass="entr" presetSubtype="16" fill="hold" grpId="0" nodeType="clickEffect">
                                  <p:stCondLst>
                                    <p:cond delay="0"/>
                                  </p:stCondLst>
                                  <p:childTnLst>
                                    <p:set>
                                      <p:cBhvr>
                                        <p:cTn id="79" dur="1" fill="hold">
                                          <p:stCondLst>
                                            <p:cond delay="0"/>
                                          </p:stCondLst>
                                        </p:cTn>
                                        <p:tgtEl>
                                          <p:spTgt spid="68623"/>
                                        </p:tgtEl>
                                        <p:attrNameLst>
                                          <p:attrName>style.visibility</p:attrName>
                                        </p:attrNameLst>
                                      </p:cBhvr>
                                      <p:to>
                                        <p:strVal val="visible"/>
                                      </p:to>
                                    </p:set>
                                    <p:animEffect transition="in" filter="box(in)">
                                      <p:cBhvr>
                                        <p:cTn id="80" dur="500"/>
                                        <p:tgtEl>
                                          <p:spTgt spid="68623"/>
                                        </p:tgtEl>
                                      </p:cBhvr>
                                    </p:animEffect>
                                  </p:childTnLst>
                                </p:cTn>
                              </p:par>
                            </p:childTnLst>
                          </p:cTn>
                        </p:par>
                      </p:childTnLst>
                    </p:cTn>
                  </p:par>
                  <p:par>
                    <p:cTn id="81" fill="hold">
                      <p:stCondLst>
                        <p:cond delay="indefinite"/>
                      </p:stCondLst>
                      <p:childTnLst>
                        <p:par>
                          <p:cTn id="82" fill="hold">
                            <p:stCondLst>
                              <p:cond delay="0"/>
                            </p:stCondLst>
                            <p:childTnLst>
                              <p:par>
                                <p:cTn id="83" presetID="4" presetClass="entr" presetSubtype="16" fill="hold" grpId="0" nodeType="clickEffect">
                                  <p:stCondLst>
                                    <p:cond delay="0"/>
                                  </p:stCondLst>
                                  <p:childTnLst>
                                    <p:set>
                                      <p:cBhvr>
                                        <p:cTn id="84" dur="1" fill="hold">
                                          <p:stCondLst>
                                            <p:cond delay="0"/>
                                          </p:stCondLst>
                                        </p:cTn>
                                        <p:tgtEl>
                                          <p:spTgt spid="68643"/>
                                        </p:tgtEl>
                                        <p:attrNameLst>
                                          <p:attrName>style.visibility</p:attrName>
                                        </p:attrNameLst>
                                      </p:cBhvr>
                                      <p:to>
                                        <p:strVal val="visible"/>
                                      </p:to>
                                    </p:set>
                                    <p:animEffect transition="in" filter="box(in)">
                                      <p:cBhvr>
                                        <p:cTn id="85" dur="500"/>
                                        <p:tgtEl>
                                          <p:spTgt spid="68643"/>
                                        </p:tgtEl>
                                      </p:cBhvr>
                                    </p:animEffect>
                                  </p:childTnLst>
                                </p:cTn>
                              </p:par>
                            </p:childTnLst>
                          </p:cTn>
                        </p:par>
                      </p:childTnLst>
                    </p:cTn>
                  </p:par>
                  <p:par>
                    <p:cTn id="86" fill="hold">
                      <p:stCondLst>
                        <p:cond delay="indefinite"/>
                      </p:stCondLst>
                      <p:childTnLst>
                        <p:par>
                          <p:cTn id="87" fill="hold">
                            <p:stCondLst>
                              <p:cond delay="0"/>
                            </p:stCondLst>
                            <p:childTnLst>
                              <p:par>
                                <p:cTn id="88" presetID="4" presetClass="exit" presetSubtype="16" fill="hold" grpId="1" nodeType="clickEffect">
                                  <p:stCondLst>
                                    <p:cond delay="0"/>
                                  </p:stCondLst>
                                  <p:childTnLst>
                                    <p:animEffect transition="out" filter="box(in)">
                                      <p:cBhvr>
                                        <p:cTn id="89" dur="500"/>
                                        <p:tgtEl>
                                          <p:spTgt spid="68634"/>
                                        </p:tgtEl>
                                      </p:cBhvr>
                                    </p:animEffect>
                                    <p:set>
                                      <p:cBhvr>
                                        <p:cTn id="90" dur="1" fill="hold">
                                          <p:stCondLst>
                                            <p:cond delay="499"/>
                                          </p:stCondLst>
                                        </p:cTn>
                                        <p:tgtEl>
                                          <p:spTgt spid="6863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4" presetClass="entr" presetSubtype="16" fill="hold" grpId="0" nodeType="clickEffect">
                                  <p:stCondLst>
                                    <p:cond delay="0"/>
                                  </p:stCondLst>
                                  <p:childTnLst>
                                    <p:set>
                                      <p:cBhvr>
                                        <p:cTn id="94" dur="1" fill="hold">
                                          <p:stCondLst>
                                            <p:cond delay="0"/>
                                          </p:stCondLst>
                                        </p:cTn>
                                        <p:tgtEl>
                                          <p:spTgt spid="68624"/>
                                        </p:tgtEl>
                                        <p:attrNameLst>
                                          <p:attrName>style.visibility</p:attrName>
                                        </p:attrNameLst>
                                      </p:cBhvr>
                                      <p:to>
                                        <p:strVal val="visible"/>
                                      </p:to>
                                    </p:set>
                                    <p:animEffect transition="in" filter="box(in)">
                                      <p:cBhvr>
                                        <p:cTn id="95" dur="500"/>
                                        <p:tgtEl>
                                          <p:spTgt spid="68624"/>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grpId="0" nodeType="clickEffect">
                                  <p:stCondLst>
                                    <p:cond delay="0"/>
                                  </p:stCondLst>
                                  <p:childTnLst>
                                    <p:set>
                                      <p:cBhvr>
                                        <p:cTn id="99" dur="1" fill="hold">
                                          <p:stCondLst>
                                            <p:cond delay="0"/>
                                          </p:stCondLst>
                                        </p:cTn>
                                        <p:tgtEl>
                                          <p:spTgt spid="68644"/>
                                        </p:tgtEl>
                                        <p:attrNameLst>
                                          <p:attrName>style.visibility</p:attrName>
                                        </p:attrNameLst>
                                      </p:cBhvr>
                                      <p:to>
                                        <p:strVal val="visible"/>
                                      </p:to>
                                    </p:set>
                                    <p:animEffect transition="in" filter="box(in)">
                                      <p:cBhvr>
                                        <p:cTn id="100" dur="500"/>
                                        <p:tgtEl>
                                          <p:spTgt spid="68644"/>
                                        </p:tgtEl>
                                      </p:cBhvr>
                                    </p:animEffect>
                                  </p:childTnLst>
                                </p:cTn>
                              </p:par>
                            </p:childTnLst>
                          </p:cTn>
                        </p:par>
                      </p:childTnLst>
                    </p:cTn>
                  </p:par>
                  <p:par>
                    <p:cTn id="101" fill="hold">
                      <p:stCondLst>
                        <p:cond delay="indefinite"/>
                      </p:stCondLst>
                      <p:childTnLst>
                        <p:par>
                          <p:cTn id="102" fill="hold">
                            <p:stCondLst>
                              <p:cond delay="0"/>
                            </p:stCondLst>
                            <p:childTnLst>
                              <p:par>
                                <p:cTn id="103" presetID="4" presetClass="exit" presetSubtype="16" fill="hold" grpId="1" nodeType="clickEffect">
                                  <p:stCondLst>
                                    <p:cond delay="0"/>
                                  </p:stCondLst>
                                  <p:childTnLst>
                                    <p:animEffect transition="out" filter="box(in)">
                                      <p:cBhvr>
                                        <p:cTn id="104" dur="500"/>
                                        <p:tgtEl>
                                          <p:spTgt spid="68635"/>
                                        </p:tgtEl>
                                      </p:cBhvr>
                                    </p:animEffect>
                                    <p:set>
                                      <p:cBhvr>
                                        <p:cTn id="105" dur="1" fill="hold">
                                          <p:stCondLst>
                                            <p:cond delay="499"/>
                                          </p:stCondLst>
                                        </p:cTn>
                                        <p:tgtEl>
                                          <p:spTgt spid="6863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4" presetClass="entr" presetSubtype="16" fill="hold" grpId="0" nodeType="clickEffect">
                                  <p:stCondLst>
                                    <p:cond delay="0"/>
                                  </p:stCondLst>
                                  <p:childTnLst>
                                    <p:set>
                                      <p:cBhvr>
                                        <p:cTn id="109" dur="1" fill="hold">
                                          <p:stCondLst>
                                            <p:cond delay="0"/>
                                          </p:stCondLst>
                                        </p:cTn>
                                        <p:tgtEl>
                                          <p:spTgt spid="68625"/>
                                        </p:tgtEl>
                                        <p:attrNameLst>
                                          <p:attrName>style.visibility</p:attrName>
                                        </p:attrNameLst>
                                      </p:cBhvr>
                                      <p:to>
                                        <p:strVal val="visible"/>
                                      </p:to>
                                    </p:set>
                                    <p:animEffect transition="in" filter="box(in)">
                                      <p:cBhvr>
                                        <p:cTn id="110" dur="500"/>
                                        <p:tgtEl>
                                          <p:spTgt spid="68625"/>
                                        </p:tgtEl>
                                      </p:cBhvr>
                                    </p:animEffect>
                                  </p:childTnLst>
                                </p:cTn>
                              </p:par>
                            </p:childTnLst>
                          </p:cTn>
                        </p:par>
                      </p:childTnLst>
                    </p:cTn>
                  </p:par>
                  <p:par>
                    <p:cTn id="111" fill="hold">
                      <p:stCondLst>
                        <p:cond delay="indefinite"/>
                      </p:stCondLst>
                      <p:childTnLst>
                        <p:par>
                          <p:cTn id="112" fill="hold">
                            <p:stCondLst>
                              <p:cond delay="0"/>
                            </p:stCondLst>
                            <p:childTnLst>
                              <p:par>
                                <p:cTn id="113" presetID="4" presetClass="entr" presetSubtype="16" fill="hold" grpId="0" nodeType="clickEffect">
                                  <p:stCondLst>
                                    <p:cond delay="0"/>
                                  </p:stCondLst>
                                  <p:childTnLst>
                                    <p:set>
                                      <p:cBhvr>
                                        <p:cTn id="114" dur="1" fill="hold">
                                          <p:stCondLst>
                                            <p:cond delay="0"/>
                                          </p:stCondLst>
                                        </p:cTn>
                                        <p:tgtEl>
                                          <p:spTgt spid="68645"/>
                                        </p:tgtEl>
                                        <p:attrNameLst>
                                          <p:attrName>style.visibility</p:attrName>
                                        </p:attrNameLst>
                                      </p:cBhvr>
                                      <p:to>
                                        <p:strVal val="visible"/>
                                      </p:to>
                                    </p:set>
                                    <p:animEffect transition="in" filter="box(in)">
                                      <p:cBhvr>
                                        <p:cTn id="115" dur="500"/>
                                        <p:tgtEl>
                                          <p:spTgt spid="68645"/>
                                        </p:tgtEl>
                                      </p:cBhvr>
                                    </p:animEffect>
                                  </p:childTnLst>
                                </p:cTn>
                              </p:par>
                            </p:childTnLst>
                          </p:cTn>
                        </p:par>
                      </p:childTnLst>
                    </p:cTn>
                  </p:par>
                  <p:par>
                    <p:cTn id="116" fill="hold">
                      <p:stCondLst>
                        <p:cond delay="indefinite"/>
                      </p:stCondLst>
                      <p:childTnLst>
                        <p:par>
                          <p:cTn id="117" fill="hold">
                            <p:stCondLst>
                              <p:cond delay="0"/>
                            </p:stCondLst>
                            <p:childTnLst>
                              <p:par>
                                <p:cTn id="118" presetID="4" presetClass="exit" presetSubtype="16" fill="hold" grpId="1" nodeType="clickEffect">
                                  <p:stCondLst>
                                    <p:cond delay="0"/>
                                  </p:stCondLst>
                                  <p:childTnLst>
                                    <p:animEffect transition="out" filter="box(in)">
                                      <p:cBhvr>
                                        <p:cTn id="119" dur="500"/>
                                        <p:tgtEl>
                                          <p:spTgt spid="68636"/>
                                        </p:tgtEl>
                                      </p:cBhvr>
                                    </p:animEffect>
                                    <p:set>
                                      <p:cBhvr>
                                        <p:cTn id="120" dur="1" fill="hold">
                                          <p:stCondLst>
                                            <p:cond delay="499"/>
                                          </p:stCondLst>
                                        </p:cTn>
                                        <p:tgtEl>
                                          <p:spTgt spid="68636"/>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4" presetClass="entr" presetSubtype="16" fill="hold" grpId="0" nodeType="clickEffect">
                                  <p:stCondLst>
                                    <p:cond delay="0"/>
                                  </p:stCondLst>
                                  <p:childTnLst>
                                    <p:set>
                                      <p:cBhvr>
                                        <p:cTn id="124" dur="1" fill="hold">
                                          <p:stCondLst>
                                            <p:cond delay="0"/>
                                          </p:stCondLst>
                                        </p:cTn>
                                        <p:tgtEl>
                                          <p:spTgt spid="68626"/>
                                        </p:tgtEl>
                                        <p:attrNameLst>
                                          <p:attrName>style.visibility</p:attrName>
                                        </p:attrNameLst>
                                      </p:cBhvr>
                                      <p:to>
                                        <p:strVal val="visible"/>
                                      </p:to>
                                    </p:set>
                                    <p:animEffect transition="in" filter="box(in)">
                                      <p:cBhvr>
                                        <p:cTn id="125" dur="500"/>
                                        <p:tgtEl>
                                          <p:spTgt spid="68626"/>
                                        </p:tgtEl>
                                      </p:cBhvr>
                                    </p:animEffect>
                                  </p:childTnLst>
                                </p:cTn>
                              </p:par>
                            </p:childTnLst>
                          </p:cTn>
                        </p:par>
                      </p:childTnLst>
                    </p:cTn>
                  </p:par>
                  <p:par>
                    <p:cTn id="126" fill="hold">
                      <p:stCondLst>
                        <p:cond delay="indefinite"/>
                      </p:stCondLst>
                      <p:childTnLst>
                        <p:par>
                          <p:cTn id="127" fill="hold">
                            <p:stCondLst>
                              <p:cond delay="0"/>
                            </p:stCondLst>
                            <p:childTnLst>
                              <p:par>
                                <p:cTn id="128" presetID="4" presetClass="entr" presetSubtype="16" fill="hold" grpId="0" nodeType="clickEffect">
                                  <p:stCondLst>
                                    <p:cond delay="0"/>
                                  </p:stCondLst>
                                  <p:childTnLst>
                                    <p:set>
                                      <p:cBhvr>
                                        <p:cTn id="129" dur="1" fill="hold">
                                          <p:stCondLst>
                                            <p:cond delay="0"/>
                                          </p:stCondLst>
                                        </p:cTn>
                                        <p:tgtEl>
                                          <p:spTgt spid="68646"/>
                                        </p:tgtEl>
                                        <p:attrNameLst>
                                          <p:attrName>style.visibility</p:attrName>
                                        </p:attrNameLst>
                                      </p:cBhvr>
                                      <p:to>
                                        <p:strVal val="visible"/>
                                      </p:to>
                                    </p:set>
                                    <p:animEffect transition="in" filter="box(in)">
                                      <p:cBhvr>
                                        <p:cTn id="130" dur="500"/>
                                        <p:tgtEl>
                                          <p:spTgt spid="68646"/>
                                        </p:tgtEl>
                                      </p:cBhvr>
                                    </p:animEffect>
                                  </p:childTnLst>
                                </p:cTn>
                              </p:par>
                            </p:childTnLst>
                          </p:cTn>
                        </p:par>
                      </p:childTnLst>
                    </p:cTn>
                  </p:par>
                  <p:par>
                    <p:cTn id="131" fill="hold">
                      <p:stCondLst>
                        <p:cond delay="indefinite"/>
                      </p:stCondLst>
                      <p:childTnLst>
                        <p:par>
                          <p:cTn id="132" fill="hold">
                            <p:stCondLst>
                              <p:cond delay="0"/>
                            </p:stCondLst>
                            <p:childTnLst>
                              <p:par>
                                <p:cTn id="133" presetID="4" presetClass="exit" presetSubtype="16" fill="hold" grpId="1" nodeType="clickEffect">
                                  <p:stCondLst>
                                    <p:cond delay="0"/>
                                  </p:stCondLst>
                                  <p:childTnLst>
                                    <p:animEffect transition="out" filter="box(in)">
                                      <p:cBhvr>
                                        <p:cTn id="134" dur="500"/>
                                        <p:tgtEl>
                                          <p:spTgt spid="68637"/>
                                        </p:tgtEl>
                                      </p:cBhvr>
                                    </p:animEffect>
                                    <p:set>
                                      <p:cBhvr>
                                        <p:cTn id="135" dur="1" fill="hold">
                                          <p:stCondLst>
                                            <p:cond delay="499"/>
                                          </p:stCondLst>
                                        </p:cTn>
                                        <p:tgtEl>
                                          <p:spTgt spid="68637"/>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4" presetClass="entr" presetSubtype="16" fill="hold" grpId="0" nodeType="clickEffect">
                                  <p:stCondLst>
                                    <p:cond delay="0"/>
                                  </p:stCondLst>
                                  <p:childTnLst>
                                    <p:set>
                                      <p:cBhvr>
                                        <p:cTn id="139" dur="1" fill="hold">
                                          <p:stCondLst>
                                            <p:cond delay="0"/>
                                          </p:stCondLst>
                                        </p:cTn>
                                        <p:tgtEl>
                                          <p:spTgt spid="68627"/>
                                        </p:tgtEl>
                                        <p:attrNameLst>
                                          <p:attrName>style.visibility</p:attrName>
                                        </p:attrNameLst>
                                      </p:cBhvr>
                                      <p:to>
                                        <p:strVal val="visible"/>
                                      </p:to>
                                    </p:set>
                                    <p:animEffect transition="in" filter="box(in)">
                                      <p:cBhvr>
                                        <p:cTn id="140" dur="500"/>
                                        <p:tgtEl>
                                          <p:spTgt spid="68627"/>
                                        </p:tgtEl>
                                      </p:cBhvr>
                                    </p:animEffect>
                                  </p:childTnLst>
                                </p:cTn>
                              </p:par>
                            </p:childTnLst>
                          </p:cTn>
                        </p:par>
                      </p:childTnLst>
                    </p:cTn>
                  </p:par>
                  <p:par>
                    <p:cTn id="141" fill="hold">
                      <p:stCondLst>
                        <p:cond delay="indefinite"/>
                      </p:stCondLst>
                      <p:childTnLst>
                        <p:par>
                          <p:cTn id="142" fill="hold">
                            <p:stCondLst>
                              <p:cond delay="0"/>
                            </p:stCondLst>
                            <p:childTnLst>
                              <p:par>
                                <p:cTn id="143" presetID="4" presetClass="entr" presetSubtype="16" fill="hold" grpId="0" nodeType="clickEffect">
                                  <p:stCondLst>
                                    <p:cond delay="0"/>
                                  </p:stCondLst>
                                  <p:childTnLst>
                                    <p:set>
                                      <p:cBhvr>
                                        <p:cTn id="144" dur="1" fill="hold">
                                          <p:stCondLst>
                                            <p:cond delay="0"/>
                                          </p:stCondLst>
                                        </p:cTn>
                                        <p:tgtEl>
                                          <p:spTgt spid="68647"/>
                                        </p:tgtEl>
                                        <p:attrNameLst>
                                          <p:attrName>style.visibility</p:attrName>
                                        </p:attrNameLst>
                                      </p:cBhvr>
                                      <p:to>
                                        <p:strVal val="visible"/>
                                      </p:to>
                                    </p:set>
                                    <p:animEffect transition="in" filter="box(in)">
                                      <p:cBhvr>
                                        <p:cTn id="145" dur="500"/>
                                        <p:tgtEl>
                                          <p:spTgt spid="68647"/>
                                        </p:tgtEl>
                                      </p:cBhvr>
                                    </p:animEffect>
                                  </p:childTnLst>
                                </p:cTn>
                              </p:par>
                            </p:childTnLst>
                          </p:cTn>
                        </p:par>
                      </p:childTnLst>
                    </p:cTn>
                  </p:par>
                  <p:par>
                    <p:cTn id="146" fill="hold">
                      <p:stCondLst>
                        <p:cond delay="indefinite"/>
                      </p:stCondLst>
                      <p:childTnLst>
                        <p:par>
                          <p:cTn id="147" fill="hold">
                            <p:stCondLst>
                              <p:cond delay="0"/>
                            </p:stCondLst>
                            <p:childTnLst>
                              <p:par>
                                <p:cTn id="148" presetID="4" presetClass="exit" presetSubtype="16" fill="hold" grpId="1" nodeType="clickEffect">
                                  <p:stCondLst>
                                    <p:cond delay="0"/>
                                  </p:stCondLst>
                                  <p:childTnLst>
                                    <p:animEffect transition="out" filter="box(in)">
                                      <p:cBhvr>
                                        <p:cTn id="149" dur="500"/>
                                        <p:tgtEl>
                                          <p:spTgt spid="68638"/>
                                        </p:tgtEl>
                                      </p:cBhvr>
                                    </p:animEffect>
                                    <p:set>
                                      <p:cBhvr>
                                        <p:cTn id="150" dur="1" fill="hold">
                                          <p:stCondLst>
                                            <p:cond delay="499"/>
                                          </p:stCondLst>
                                        </p:cTn>
                                        <p:tgtEl>
                                          <p:spTgt spid="6863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4" presetClass="entr" presetSubtype="16" fill="hold" grpId="0" nodeType="clickEffect">
                                  <p:stCondLst>
                                    <p:cond delay="0"/>
                                  </p:stCondLst>
                                  <p:childTnLst>
                                    <p:set>
                                      <p:cBhvr>
                                        <p:cTn id="154" dur="1" fill="hold">
                                          <p:stCondLst>
                                            <p:cond delay="0"/>
                                          </p:stCondLst>
                                        </p:cTn>
                                        <p:tgtEl>
                                          <p:spTgt spid="68628"/>
                                        </p:tgtEl>
                                        <p:attrNameLst>
                                          <p:attrName>style.visibility</p:attrName>
                                        </p:attrNameLst>
                                      </p:cBhvr>
                                      <p:to>
                                        <p:strVal val="visible"/>
                                      </p:to>
                                    </p:set>
                                    <p:animEffect transition="in" filter="box(in)">
                                      <p:cBhvr>
                                        <p:cTn id="155" dur="500"/>
                                        <p:tgtEl>
                                          <p:spTgt spid="68628"/>
                                        </p:tgtEl>
                                      </p:cBhvr>
                                    </p:animEffect>
                                  </p:childTnLst>
                                </p:cTn>
                              </p:par>
                            </p:childTnLst>
                          </p:cTn>
                        </p:par>
                      </p:childTnLst>
                    </p:cTn>
                  </p:par>
                  <p:par>
                    <p:cTn id="156" fill="hold">
                      <p:stCondLst>
                        <p:cond delay="indefinite"/>
                      </p:stCondLst>
                      <p:childTnLst>
                        <p:par>
                          <p:cTn id="157" fill="hold">
                            <p:stCondLst>
                              <p:cond delay="0"/>
                            </p:stCondLst>
                            <p:childTnLst>
                              <p:par>
                                <p:cTn id="158" presetID="4" presetClass="entr" presetSubtype="16" fill="hold" grpId="0" nodeType="clickEffect">
                                  <p:stCondLst>
                                    <p:cond delay="0"/>
                                  </p:stCondLst>
                                  <p:childTnLst>
                                    <p:set>
                                      <p:cBhvr>
                                        <p:cTn id="159" dur="1" fill="hold">
                                          <p:stCondLst>
                                            <p:cond delay="0"/>
                                          </p:stCondLst>
                                        </p:cTn>
                                        <p:tgtEl>
                                          <p:spTgt spid="68648"/>
                                        </p:tgtEl>
                                        <p:attrNameLst>
                                          <p:attrName>style.visibility</p:attrName>
                                        </p:attrNameLst>
                                      </p:cBhvr>
                                      <p:to>
                                        <p:strVal val="visible"/>
                                      </p:to>
                                    </p:set>
                                    <p:animEffect transition="in" filter="box(in)">
                                      <p:cBhvr>
                                        <p:cTn id="160" dur="500"/>
                                        <p:tgtEl>
                                          <p:spTgt spid="68648"/>
                                        </p:tgtEl>
                                      </p:cBhvr>
                                    </p:animEffect>
                                  </p:childTnLst>
                                </p:cTn>
                              </p:par>
                            </p:childTnLst>
                          </p:cTn>
                        </p:par>
                      </p:childTnLst>
                    </p:cTn>
                  </p:par>
                  <p:par>
                    <p:cTn id="161" fill="hold">
                      <p:stCondLst>
                        <p:cond delay="indefinite"/>
                      </p:stCondLst>
                      <p:childTnLst>
                        <p:par>
                          <p:cTn id="162" fill="hold">
                            <p:stCondLst>
                              <p:cond delay="0"/>
                            </p:stCondLst>
                            <p:childTnLst>
                              <p:par>
                                <p:cTn id="163" presetID="4" presetClass="exit" presetSubtype="16" fill="hold" grpId="1" nodeType="clickEffect">
                                  <p:stCondLst>
                                    <p:cond delay="0"/>
                                  </p:stCondLst>
                                  <p:childTnLst>
                                    <p:animEffect transition="out" filter="box(in)">
                                      <p:cBhvr>
                                        <p:cTn id="164" dur="500"/>
                                        <p:tgtEl>
                                          <p:spTgt spid="68639"/>
                                        </p:tgtEl>
                                      </p:cBhvr>
                                    </p:animEffect>
                                    <p:set>
                                      <p:cBhvr>
                                        <p:cTn id="165" dur="1" fill="hold">
                                          <p:stCondLst>
                                            <p:cond delay="499"/>
                                          </p:stCondLst>
                                        </p:cTn>
                                        <p:tgtEl>
                                          <p:spTgt spid="68639"/>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4" presetClass="entr" presetSubtype="16" fill="hold" grpId="0" nodeType="clickEffect">
                                  <p:stCondLst>
                                    <p:cond delay="0"/>
                                  </p:stCondLst>
                                  <p:childTnLst>
                                    <p:set>
                                      <p:cBhvr>
                                        <p:cTn id="169" dur="1" fill="hold">
                                          <p:stCondLst>
                                            <p:cond delay="0"/>
                                          </p:stCondLst>
                                        </p:cTn>
                                        <p:tgtEl>
                                          <p:spTgt spid="68629"/>
                                        </p:tgtEl>
                                        <p:attrNameLst>
                                          <p:attrName>style.visibility</p:attrName>
                                        </p:attrNameLst>
                                      </p:cBhvr>
                                      <p:to>
                                        <p:strVal val="visible"/>
                                      </p:to>
                                    </p:set>
                                    <p:animEffect transition="in" filter="box(in)">
                                      <p:cBhvr>
                                        <p:cTn id="170" dur="500"/>
                                        <p:tgtEl>
                                          <p:spTgt spid="68629"/>
                                        </p:tgtEl>
                                      </p:cBhvr>
                                    </p:animEffect>
                                  </p:childTnLst>
                                </p:cTn>
                              </p:par>
                            </p:childTnLst>
                          </p:cTn>
                        </p:par>
                      </p:childTnLst>
                    </p:cTn>
                  </p:par>
                  <p:par>
                    <p:cTn id="171" fill="hold">
                      <p:stCondLst>
                        <p:cond delay="indefinite"/>
                      </p:stCondLst>
                      <p:childTnLst>
                        <p:par>
                          <p:cTn id="172" fill="hold">
                            <p:stCondLst>
                              <p:cond delay="0"/>
                            </p:stCondLst>
                            <p:childTnLst>
                              <p:par>
                                <p:cTn id="173" presetID="4" presetClass="entr" presetSubtype="16" fill="hold" grpId="0" nodeType="clickEffect">
                                  <p:stCondLst>
                                    <p:cond delay="0"/>
                                  </p:stCondLst>
                                  <p:childTnLst>
                                    <p:set>
                                      <p:cBhvr>
                                        <p:cTn id="174" dur="1" fill="hold">
                                          <p:stCondLst>
                                            <p:cond delay="0"/>
                                          </p:stCondLst>
                                        </p:cTn>
                                        <p:tgtEl>
                                          <p:spTgt spid="68649"/>
                                        </p:tgtEl>
                                        <p:attrNameLst>
                                          <p:attrName>style.visibility</p:attrName>
                                        </p:attrNameLst>
                                      </p:cBhvr>
                                      <p:to>
                                        <p:strVal val="visible"/>
                                      </p:to>
                                    </p:set>
                                    <p:animEffect transition="in" filter="box(in)">
                                      <p:cBhvr>
                                        <p:cTn id="175" dur="500"/>
                                        <p:tgtEl>
                                          <p:spTgt spid="68649"/>
                                        </p:tgtEl>
                                      </p:cBhvr>
                                    </p:animEffect>
                                  </p:childTnLst>
                                </p:cTn>
                              </p:par>
                            </p:childTnLst>
                          </p:cTn>
                        </p:par>
                      </p:childTnLst>
                    </p:cTn>
                  </p:par>
                  <p:par>
                    <p:cTn id="176" fill="hold">
                      <p:stCondLst>
                        <p:cond delay="indefinite"/>
                      </p:stCondLst>
                      <p:childTnLst>
                        <p:par>
                          <p:cTn id="177" fill="hold">
                            <p:stCondLst>
                              <p:cond delay="0"/>
                            </p:stCondLst>
                            <p:childTnLst>
                              <p:par>
                                <p:cTn id="178" presetID="4" presetClass="entr" presetSubtype="16" fill="hold" grpId="0" nodeType="clickEffect">
                                  <p:stCondLst>
                                    <p:cond delay="0"/>
                                  </p:stCondLst>
                                  <p:childTnLst>
                                    <p:set>
                                      <p:cBhvr>
                                        <p:cTn id="179" dur="1" fill="hold">
                                          <p:stCondLst>
                                            <p:cond delay="0"/>
                                          </p:stCondLst>
                                        </p:cTn>
                                        <p:tgtEl>
                                          <p:spTgt spid="68650"/>
                                        </p:tgtEl>
                                        <p:attrNameLst>
                                          <p:attrName>style.visibility</p:attrName>
                                        </p:attrNameLst>
                                      </p:cBhvr>
                                      <p:to>
                                        <p:strVal val="visible"/>
                                      </p:to>
                                    </p:set>
                                    <p:animEffect transition="in" filter="box(in)">
                                      <p:cBhvr>
                                        <p:cTn id="180" dur="500"/>
                                        <p:tgtEl>
                                          <p:spTgt spid="68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9" grpId="0"/>
      <p:bldP spid="68621" grpId="0"/>
      <p:bldP spid="68622" grpId="0"/>
      <p:bldP spid="68623" grpId="0"/>
      <p:bldP spid="68624" grpId="0"/>
      <p:bldP spid="68625" grpId="0"/>
      <p:bldP spid="68626" grpId="0"/>
      <p:bldP spid="68627" grpId="0"/>
      <p:bldP spid="68628" grpId="0"/>
      <p:bldP spid="68629" grpId="0"/>
      <p:bldP spid="68630" grpId="0"/>
      <p:bldP spid="68631" grpId="0"/>
      <p:bldP spid="68631" grpId="1"/>
      <p:bldP spid="68632" grpId="0"/>
      <p:bldP spid="68632" grpId="1"/>
      <p:bldP spid="68633" grpId="0"/>
      <p:bldP spid="68633" grpId="1"/>
      <p:bldP spid="68634" grpId="0"/>
      <p:bldP spid="68634" grpId="1"/>
      <p:bldP spid="68635" grpId="0"/>
      <p:bldP spid="68635" grpId="1"/>
      <p:bldP spid="68636" grpId="0"/>
      <p:bldP spid="68636" grpId="1"/>
      <p:bldP spid="68637" grpId="0"/>
      <p:bldP spid="68637" grpId="1"/>
      <p:bldP spid="68638" grpId="0"/>
      <p:bldP spid="68638" grpId="1"/>
      <p:bldP spid="68639" grpId="0"/>
      <p:bldP spid="68639" grpId="1"/>
      <p:bldP spid="68640" grpId="0"/>
      <p:bldP spid="68641" grpId="0"/>
      <p:bldP spid="68642" grpId="0"/>
      <p:bldP spid="68643" grpId="0"/>
      <p:bldP spid="68644" grpId="0"/>
      <p:bldP spid="68645" grpId="0"/>
      <p:bldP spid="68646" grpId="0"/>
      <p:bldP spid="68647" grpId="0"/>
      <p:bldP spid="68648" grpId="0"/>
      <p:bldP spid="68649" grpId="0"/>
      <p:bldP spid="6865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Text Box 7"/>
          <p:cNvSpPr txBox="1">
            <a:spLocks noChangeArrowheads="1"/>
          </p:cNvSpPr>
          <p:nvPr/>
        </p:nvSpPr>
        <p:spPr bwMode="auto">
          <a:xfrm>
            <a:off x="755650" y="1473200"/>
            <a:ext cx="8137525" cy="83185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zh-CN" altLang="en-US" sz="2400" dirty="0">
                <a:solidFill>
                  <a:schemeClr val="tx1"/>
                </a:solidFill>
              </a:rPr>
              <a:t>假设当前磁道在</a:t>
            </a:r>
            <a:r>
              <a:rPr lang="en-US" altLang="zh-CN" sz="2400" dirty="0">
                <a:solidFill>
                  <a:srgbClr val="0000CC"/>
                </a:solidFill>
              </a:rPr>
              <a:t>100</a:t>
            </a:r>
            <a:r>
              <a:rPr lang="zh-CN" altLang="en-US" sz="2400" dirty="0">
                <a:solidFill>
                  <a:schemeClr val="tx1"/>
                </a:solidFill>
              </a:rPr>
              <a:t>号磁道，磁头</a:t>
            </a:r>
            <a:r>
              <a:rPr lang="zh-CN" altLang="en-US" sz="2400" dirty="0">
                <a:solidFill>
                  <a:srgbClr val="0000CC"/>
                </a:solidFill>
              </a:rPr>
              <a:t>正向磁道号增加</a:t>
            </a:r>
            <a:r>
              <a:rPr lang="zh-CN" altLang="en-US" sz="2400" dirty="0">
                <a:solidFill>
                  <a:schemeClr val="tx1"/>
                </a:solidFill>
              </a:rPr>
              <a:t>的方向（由外向里）移动。现依次有如下磁盘请求队列：</a:t>
            </a:r>
            <a:endParaRPr lang="zh-CN" altLang="en-US" sz="2400" dirty="0">
              <a:solidFill>
                <a:schemeClr val="tx1"/>
              </a:solidFill>
            </a:endParaRPr>
          </a:p>
        </p:txBody>
      </p:sp>
      <p:sp>
        <p:nvSpPr>
          <p:cNvPr id="70664" name="Text Box 8"/>
          <p:cNvSpPr txBox="1">
            <a:spLocks noChangeArrowheads="1"/>
          </p:cNvSpPr>
          <p:nvPr/>
        </p:nvSpPr>
        <p:spPr bwMode="auto">
          <a:xfrm>
            <a:off x="5580063" y="3489325"/>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23</a:t>
            </a:r>
            <a:r>
              <a:rPr lang="zh-CN" altLang="en-US" sz="2400">
                <a:solidFill>
                  <a:schemeClr val="tx1"/>
                </a:solidFill>
              </a:rPr>
              <a:t>，</a:t>
            </a:r>
            <a:endParaRPr lang="zh-CN" altLang="en-US" sz="2400">
              <a:solidFill>
                <a:schemeClr val="tx1"/>
              </a:solidFill>
            </a:endParaRPr>
          </a:p>
        </p:txBody>
      </p:sp>
      <p:sp>
        <p:nvSpPr>
          <p:cNvPr id="70665" name="Text Box 9"/>
          <p:cNvSpPr txBox="1">
            <a:spLocks noChangeArrowheads="1"/>
          </p:cNvSpPr>
          <p:nvPr/>
        </p:nvSpPr>
        <p:spPr bwMode="auto">
          <a:xfrm>
            <a:off x="6948488" y="3463925"/>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376</a:t>
            </a:r>
            <a:r>
              <a:rPr lang="zh-CN" altLang="en-US" sz="2400">
                <a:solidFill>
                  <a:schemeClr val="tx1"/>
                </a:solidFill>
              </a:rPr>
              <a:t>，</a:t>
            </a:r>
            <a:endParaRPr lang="zh-CN" altLang="en-US" sz="2400">
              <a:solidFill>
                <a:schemeClr val="tx1"/>
              </a:solidFill>
            </a:endParaRPr>
          </a:p>
        </p:txBody>
      </p:sp>
      <p:sp>
        <p:nvSpPr>
          <p:cNvPr id="70666" name="Text Box 10"/>
          <p:cNvSpPr txBox="1">
            <a:spLocks noChangeArrowheads="1"/>
          </p:cNvSpPr>
          <p:nvPr/>
        </p:nvSpPr>
        <p:spPr bwMode="auto">
          <a:xfrm>
            <a:off x="2555875" y="3463925"/>
            <a:ext cx="10080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a:t>
            </a:r>
            <a:r>
              <a:rPr lang="zh-CN" altLang="en-US" sz="2400">
                <a:solidFill>
                  <a:schemeClr val="tx1"/>
                </a:solidFill>
              </a:rPr>
              <a:t>，</a:t>
            </a:r>
            <a:endParaRPr lang="zh-CN" altLang="en-US" sz="2400">
              <a:solidFill>
                <a:schemeClr val="tx1"/>
              </a:solidFill>
            </a:endParaRPr>
          </a:p>
        </p:txBody>
      </p:sp>
      <p:sp>
        <p:nvSpPr>
          <p:cNvPr id="70667" name="Text Box 11"/>
          <p:cNvSpPr txBox="1">
            <a:spLocks noChangeArrowheads="1"/>
          </p:cNvSpPr>
          <p:nvPr/>
        </p:nvSpPr>
        <p:spPr bwMode="auto">
          <a:xfrm>
            <a:off x="936625" y="3463925"/>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132</a:t>
            </a:r>
            <a:r>
              <a:rPr lang="zh-CN" altLang="en-US" sz="2400">
                <a:solidFill>
                  <a:schemeClr val="tx1"/>
                </a:solidFill>
              </a:rPr>
              <a:t>，</a:t>
            </a:r>
            <a:endParaRPr lang="zh-CN" altLang="en-US" sz="2400">
              <a:solidFill>
                <a:schemeClr val="tx1"/>
              </a:solidFill>
            </a:endParaRPr>
          </a:p>
        </p:txBody>
      </p:sp>
      <p:sp>
        <p:nvSpPr>
          <p:cNvPr id="70668" name="Text Box 12"/>
          <p:cNvSpPr txBox="1">
            <a:spLocks noChangeArrowheads="1"/>
          </p:cNvSpPr>
          <p:nvPr/>
        </p:nvSpPr>
        <p:spPr bwMode="auto">
          <a:xfrm>
            <a:off x="3492500" y="3463925"/>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61</a:t>
            </a:r>
            <a:r>
              <a:rPr lang="zh-CN" altLang="en-US" sz="2400">
                <a:solidFill>
                  <a:schemeClr val="tx1"/>
                </a:solidFill>
              </a:rPr>
              <a:t>，</a:t>
            </a:r>
            <a:endParaRPr lang="zh-CN" altLang="en-US" sz="2400">
              <a:solidFill>
                <a:schemeClr val="tx1"/>
              </a:solidFill>
            </a:endParaRPr>
          </a:p>
        </p:txBody>
      </p:sp>
      <p:sp>
        <p:nvSpPr>
          <p:cNvPr id="70669" name="Text Box 13"/>
          <p:cNvSpPr txBox="1">
            <a:spLocks noChangeArrowheads="1"/>
          </p:cNvSpPr>
          <p:nvPr/>
        </p:nvSpPr>
        <p:spPr bwMode="auto">
          <a:xfrm>
            <a:off x="1692275" y="3489325"/>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a:t>
            </a:r>
            <a:r>
              <a:rPr lang="zh-CN" altLang="en-US" sz="2400">
                <a:solidFill>
                  <a:schemeClr val="tx1"/>
                </a:solidFill>
              </a:rPr>
              <a:t>，</a:t>
            </a:r>
            <a:endParaRPr lang="zh-CN" altLang="en-US" sz="2400">
              <a:solidFill>
                <a:schemeClr val="tx1"/>
              </a:solidFill>
            </a:endParaRPr>
          </a:p>
        </p:txBody>
      </p:sp>
      <p:sp>
        <p:nvSpPr>
          <p:cNvPr id="70670" name="Text Box 14"/>
          <p:cNvSpPr txBox="1">
            <a:spLocks noChangeArrowheads="1"/>
          </p:cNvSpPr>
          <p:nvPr/>
        </p:nvSpPr>
        <p:spPr bwMode="auto">
          <a:xfrm>
            <a:off x="4859338" y="3489325"/>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29</a:t>
            </a:r>
            <a:r>
              <a:rPr lang="zh-CN" altLang="en-US" sz="2400">
                <a:solidFill>
                  <a:schemeClr val="tx1"/>
                </a:solidFill>
              </a:rPr>
              <a:t>，</a:t>
            </a:r>
            <a:endParaRPr lang="zh-CN" altLang="en-US" sz="2400">
              <a:solidFill>
                <a:schemeClr val="tx1"/>
              </a:solidFill>
            </a:endParaRPr>
          </a:p>
        </p:txBody>
      </p:sp>
      <p:sp>
        <p:nvSpPr>
          <p:cNvPr id="70671" name="Text Box 15"/>
          <p:cNvSpPr txBox="1">
            <a:spLocks noChangeArrowheads="1"/>
          </p:cNvSpPr>
          <p:nvPr/>
        </p:nvSpPr>
        <p:spPr bwMode="auto">
          <a:xfrm>
            <a:off x="6229350" y="3489325"/>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a:t>
            </a:r>
            <a:r>
              <a:rPr lang="zh-CN" altLang="en-US" sz="2400">
                <a:solidFill>
                  <a:schemeClr val="tx1"/>
                </a:solidFill>
              </a:rPr>
              <a:t>，</a:t>
            </a:r>
            <a:endParaRPr lang="zh-CN" altLang="en-US" sz="2400">
              <a:solidFill>
                <a:schemeClr val="tx1"/>
              </a:solidFill>
            </a:endParaRPr>
          </a:p>
        </p:txBody>
      </p:sp>
      <p:sp>
        <p:nvSpPr>
          <p:cNvPr id="70672" name="Text Box 16"/>
          <p:cNvSpPr txBox="1">
            <a:spLocks noChangeArrowheads="1"/>
          </p:cNvSpPr>
          <p:nvPr/>
        </p:nvSpPr>
        <p:spPr bwMode="auto">
          <a:xfrm>
            <a:off x="4213225" y="3489325"/>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40,</a:t>
            </a:r>
            <a:endParaRPr lang="en-US" altLang="zh-CN" sz="2400">
              <a:solidFill>
                <a:schemeClr val="tx1"/>
              </a:solidFill>
            </a:endParaRPr>
          </a:p>
        </p:txBody>
      </p:sp>
      <p:sp>
        <p:nvSpPr>
          <p:cNvPr id="70673" name="Text Box 17"/>
          <p:cNvSpPr txBox="1">
            <a:spLocks noChangeArrowheads="1"/>
          </p:cNvSpPr>
          <p:nvPr/>
        </p:nvSpPr>
        <p:spPr bwMode="auto">
          <a:xfrm>
            <a:off x="215900" y="2913063"/>
            <a:ext cx="84963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zh-CN" altLang="en-US" sz="2400" dirty="0">
                <a:solidFill>
                  <a:schemeClr val="tx1"/>
                </a:solidFill>
              </a:rPr>
              <a:t>则磁盘调度顺序和寻道距离为：</a:t>
            </a:r>
            <a:endParaRPr lang="zh-CN" altLang="en-US" sz="2400" dirty="0">
              <a:solidFill>
                <a:schemeClr val="tx1"/>
              </a:solidFill>
            </a:endParaRPr>
          </a:p>
        </p:txBody>
      </p:sp>
      <p:sp>
        <p:nvSpPr>
          <p:cNvPr id="70674" name="Text Box 18"/>
          <p:cNvSpPr txBox="1">
            <a:spLocks noChangeArrowheads="1"/>
          </p:cNvSpPr>
          <p:nvPr/>
        </p:nvSpPr>
        <p:spPr bwMode="auto">
          <a:xfrm>
            <a:off x="827088" y="2336800"/>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23</a:t>
            </a:r>
            <a:r>
              <a:rPr lang="zh-CN" altLang="en-US" sz="2400">
                <a:solidFill>
                  <a:schemeClr val="tx1"/>
                </a:solidFill>
              </a:rPr>
              <a:t>，</a:t>
            </a:r>
            <a:endParaRPr lang="zh-CN" altLang="en-US" sz="2400">
              <a:solidFill>
                <a:schemeClr val="tx1"/>
              </a:solidFill>
            </a:endParaRPr>
          </a:p>
        </p:txBody>
      </p:sp>
      <p:sp>
        <p:nvSpPr>
          <p:cNvPr id="70675" name="Text Box 19"/>
          <p:cNvSpPr txBox="1">
            <a:spLocks noChangeArrowheads="1"/>
          </p:cNvSpPr>
          <p:nvPr/>
        </p:nvSpPr>
        <p:spPr bwMode="auto">
          <a:xfrm>
            <a:off x="1547813" y="23368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376</a:t>
            </a:r>
            <a:r>
              <a:rPr lang="zh-CN" altLang="en-US" sz="2400">
                <a:solidFill>
                  <a:schemeClr val="tx1"/>
                </a:solidFill>
              </a:rPr>
              <a:t>，</a:t>
            </a:r>
            <a:endParaRPr lang="zh-CN" altLang="en-US" sz="2400">
              <a:solidFill>
                <a:schemeClr val="tx1"/>
              </a:solidFill>
            </a:endParaRPr>
          </a:p>
        </p:txBody>
      </p:sp>
      <p:sp>
        <p:nvSpPr>
          <p:cNvPr id="70676" name="Text Box 20"/>
          <p:cNvSpPr txBox="1">
            <a:spLocks noChangeArrowheads="1"/>
          </p:cNvSpPr>
          <p:nvPr/>
        </p:nvSpPr>
        <p:spPr bwMode="auto">
          <a:xfrm>
            <a:off x="2339975" y="2336800"/>
            <a:ext cx="10080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a:t>
            </a:r>
            <a:r>
              <a:rPr lang="zh-CN" altLang="en-US" sz="2400">
                <a:solidFill>
                  <a:schemeClr val="tx1"/>
                </a:solidFill>
              </a:rPr>
              <a:t>，</a:t>
            </a:r>
            <a:endParaRPr lang="zh-CN" altLang="en-US" sz="2400">
              <a:solidFill>
                <a:schemeClr val="tx1"/>
              </a:solidFill>
            </a:endParaRPr>
          </a:p>
        </p:txBody>
      </p:sp>
      <p:sp>
        <p:nvSpPr>
          <p:cNvPr id="70677" name="Text Box 21"/>
          <p:cNvSpPr txBox="1">
            <a:spLocks noChangeArrowheads="1"/>
          </p:cNvSpPr>
          <p:nvPr/>
        </p:nvSpPr>
        <p:spPr bwMode="auto">
          <a:xfrm>
            <a:off x="3059113" y="23368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132</a:t>
            </a:r>
            <a:r>
              <a:rPr lang="zh-CN" altLang="en-US" sz="2400">
                <a:solidFill>
                  <a:schemeClr val="tx1"/>
                </a:solidFill>
              </a:rPr>
              <a:t>，</a:t>
            </a:r>
            <a:endParaRPr lang="zh-CN" altLang="en-US" sz="2400">
              <a:solidFill>
                <a:schemeClr val="tx1"/>
              </a:solidFill>
            </a:endParaRPr>
          </a:p>
        </p:txBody>
      </p:sp>
      <p:sp>
        <p:nvSpPr>
          <p:cNvPr id="70678" name="Text Box 22"/>
          <p:cNvSpPr txBox="1">
            <a:spLocks noChangeArrowheads="1"/>
          </p:cNvSpPr>
          <p:nvPr/>
        </p:nvSpPr>
        <p:spPr bwMode="auto">
          <a:xfrm>
            <a:off x="3851275" y="2336800"/>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61</a:t>
            </a:r>
            <a:r>
              <a:rPr lang="zh-CN" altLang="en-US" sz="2400">
                <a:solidFill>
                  <a:schemeClr val="tx1"/>
                </a:solidFill>
              </a:rPr>
              <a:t>，</a:t>
            </a:r>
            <a:endParaRPr lang="zh-CN" altLang="en-US" sz="2400">
              <a:solidFill>
                <a:schemeClr val="tx1"/>
              </a:solidFill>
            </a:endParaRPr>
          </a:p>
        </p:txBody>
      </p:sp>
      <p:sp>
        <p:nvSpPr>
          <p:cNvPr id="70679" name="Text Box 23"/>
          <p:cNvSpPr txBox="1">
            <a:spLocks noChangeArrowheads="1"/>
          </p:cNvSpPr>
          <p:nvPr/>
        </p:nvSpPr>
        <p:spPr bwMode="auto">
          <a:xfrm>
            <a:off x="4356100" y="23368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a:t>
            </a:r>
            <a:r>
              <a:rPr lang="zh-CN" altLang="en-US" sz="2400">
                <a:solidFill>
                  <a:schemeClr val="tx1"/>
                </a:solidFill>
              </a:rPr>
              <a:t>，</a:t>
            </a:r>
            <a:endParaRPr lang="zh-CN" altLang="en-US" sz="2400">
              <a:solidFill>
                <a:schemeClr val="tx1"/>
              </a:solidFill>
            </a:endParaRPr>
          </a:p>
        </p:txBody>
      </p:sp>
      <p:sp>
        <p:nvSpPr>
          <p:cNvPr id="70680" name="Text Box 24"/>
          <p:cNvSpPr txBox="1">
            <a:spLocks noChangeArrowheads="1"/>
          </p:cNvSpPr>
          <p:nvPr/>
        </p:nvSpPr>
        <p:spPr bwMode="auto">
          <a:xfrm>
            <a:off x="5219700" y="2336800"/>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29</a:t>
            </a:r>
            <a:r>
              <a:rPr lang="zh-CN" altLang="en-US" sz="2400">
                <a:solidFill>
                  <a:schemeClr val="tx1"/>
                </a:solidFill>
              </a:rPr>
              <a:t>，</a:t>
            </a:r>
            <a:endParaRPr lang="zh-CN" altLang="en-US" sz="2400">
              <a:solidFill>
                <a:schemeClr val="tx1"/>
              </a:solidFill>
            </a:endParaRPr>
          </a:p>
        </p:txBody>
      </p:sp>
      <p:sp>
        <p:nvSpPr>
          <p:cNvPr id="70681" name="Text Box 25"/>
          <p:cNvSpPr txBox="1">
            <a:spLocks noChangeArrowheads="1"/>
          </p:cNvSpPr>
          <p:nvPr/>
        </p:nvSpPr>
        <p:spPr bwMode="auto">
          <a:xfrm>
            <a:off x="5867400" y="23368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a:t>
            </a:r>
            <a:r>
              <a:rPr lang="zh-CN" altLang="en-US" sz="2400">
                <a:solidFill>
                  <a:schemeClr val="tx1"/>
                </a:solidFill>
              </a:rPr>
              <a:t>，</a:t>
            </a:r>
            <a:endParaRPr lang="zh-CN" altLang="en-US" sz="2400">
              <a:solidFill>
                <a:schemeClr val="tx1"/>
              </a:solidFill>
            </a:endParaRPr>
          </a:p>
        </p:txBody>
      </p:sp>
      <p:sp>
        <p:nvSpPr>
          <p:cNvPr id="70682" name="Text Box 26"/>
          <p:cNvSpPr txBox="1">
            <a:spLocks noChangeArrowheads="1"/>
          </p:cNvSpPr>
          <p:nvPr/>
        </p:nvSpPr>
        <p:spPr bwMode="auto">
          <a:xfrm>
            <a:off x="6443663" y="23368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40</a:t>
            </a:r>
            <a:endParaRPr lang="en-US" altLang="zh-CN" sz="2400">
              <a:solidFill>
                <a:schemeClr val="tx1"/>
              </a:solidFill>
            </a:endParaRPr>
          </a:p>
        </p:txBody>
      </p:sp>
      <p:sp>
        <p:nvSpPr>
          <p:cNvPr id="70683" name="Text Box 27"/>
          <p:cNvSpPr txBox="1">
            <a:spLocks noChangeArrowheads="1"/>
          </p:cNvSpPr>
          <p:nvPr/>
        </p:nvSpPr>
        <p:spPr bwMode="auto">
          <a:xfrm>
            <a:off x="755650" y="4137025"/>
            <a:ext cx="7921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T</a:t>
            </a:r>
            <a:r>
              <a:rPr lang="en-US" altLang="zh-CN" sz="2400" baseline="-25000">
                <a:solidFill>
                  <a:schemeClr val="tx1"/>
                </a:solidFill>
              </a:rPr>
              <a:t>s </a:t>
            </a:r>
            <a:r>
              <a:rPr lang="en-US" altLang="zh-CN" sz="2400">
                <a:solidFill>
                  <a:schemeClr val="tx1"/>
                </a:solidFill>
              </a:rPr>
              <a:t>=</a:t>
            </a:r>
            <a:endParaRPr lang="en-US" altLang="zh-CN" sz="2400">
              <a:solidFill>
                <a:schemeClr val="tx1"/>
              </a:solidFill>
            </a:endParaRPr>
          </a:p>
        </p:txBody>
      </p:sp>
      <p:sp>
        <p:nvSpPr>
          <p:cNvPr id="70684" name="Text Box 28"/>
          <p:cNvSpPr txBox="1">
            <a:spLocks noChangeArrowheads="1"/>
          </p:cNvSpPr>
          <p:nvPr/>
        </p:nvSpPr>
        <p:spPr bwMode="auto">
          <a:xfrm>
            <a:off x="1403350" y="4137025"/>
            <a:ext cx="15128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(132-100)</a:t>
            </a:r>
            <a:endParaRPr lang="en-US" altLang="zh-CN" sz="2400">
              <a:solidFill>
                <a:schemeClr val="tx1"/>
              </a:solidFill>
            </a:endParaRPr>
          </a:p>
        </p:txBody>
      </p:sp>
      <p:sp>
        <p:nvSpPr>
          <p:cNvPr id="70685" name="Text Box 29"/>
          <p:cNvSpPr txBox="1">
            <a:spLocks noChangeArrowheads="1"/>
          </p:cNvSpPr>
          <p:nvPr/>
        </p:nvSpPr>
        <p:spPr bwMode="auto">
          <a:xfrm>
            <a:off x="2700338" y="4137025"/>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+(190-132)</a:t>
            </a:r>
            <a:endParaRPr lang="en-US" altLang="zh-CN" sz="2400">
              <a:solidFill>
                <a:schemeClr val="tx1"/>
              </a:solidFill>
            </a:endParaRPr>
          </a:p>
        </p:txBody>
      </p:sp>
      <p:sp>
        <p:nvSpPr>
          <p:cNvPr id="70686" name="Text Box 30"/>
          <p:cNvSpPr txBox="1">
            <a:spLocks noChangeArrowheads="1"/>
          </p:cNvSpPr>
          <p:nvPr/>
        </p:nvSpPr>
        <p:spPr bwMode="auto">
          <a:xfrm>
            <a:off x="4284663" y="4137025"/>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+(205-190)</a:t>
            </a:r>
            <a:endParaRPr lang="en-US" altLang="zh-CN" sz="2400">
              <a:solidFill>
                <a:schemeClr val="tx1"/>
              </a:solidFill>
            </a:endParaRPr>
          </a:p>
        </p:txBody>
      </p:sp>
      <p:sp>
        <p:nvSpPr>
          <p:cNvPr id="70687" name="Text Box 31"/>
          <p:cNvSpPr txBox="1">
            <a:spLocks noChangeArrowheads="1"/>
          </p:cNvSpPr>
          <p:nvPr/>
        </p:nvSpPr>
        <p:spPr bwMode="auto">
          <a:xfrm>
            <a:off x="5868988" y="4137025"/>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+(205-61)</a:t>
            </a:r>
            <a:endParaRPr lang="en-US" altLang="zh-CN" sz="2400">
              <a:solidFill>
                <a:schemeClr val="tx1"/>
              </a:solidFill>
            </a:endParaRPr>
          </a:p>
        </p:txBody>
      </p:sp>
      <p:sp>
        <p:nvSpPr>
          <p:cNvPr id="70688" name="Text Box 32"/>
          <p:cNvSpPr txBox="1">
            <a:spLocks noChangeArrowheads="1"/>
          </p:cNvSpPr>
          <p:nvPr/>
        </p:nvSpPr>
        <p:spPr bwMode="auto">
          <a:xfrm>
            <a:off x="7308850" y="4137025"/>
            <a:ext cx="16557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+(61-40)</a:t>
            </a:r>
            <a:endParaRPr lang="en-US" altLang="zh-CN" sz="2400">
              <a:solidFill>
                <a:schemeClr val="tx1"/>
              </a:solidFill>
            </a:endParaRPr>
          </a:p>
        </p:txBody>
      </p:sp>
      <p:sp>
        <p:nvSpPr>
          <p:cNvPr id="70689" name="Text Box 33"/>
          <p:cNvSpPr txBox="1">
            <a:spLocks noChangeArrowheads="1"/>
          </p:cNvSpPr>
          <p:nvPr/>
        </p:nvSpPr>
        <p:spPr bwMode="auto">
          <a:xfrm>
            <a:off x="1547813" y="4641850"/>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+(40-29)</a:t>
            </a:r>
            <a:endParaRPr lang="en-US" altLang="zh-CN" sz="2400">
              <a:solidFill>
                <a:schemeClr val="tx1"/>
              </a:solidFill>
            </a:endParaRPr>
          </a:p>
        </p:txBody>
      </p:sp>
      <p:sp>
        <p:nvSpPr>
          <p:cNvPr id="70690" name="Text Box 34"/>
          <p:cNvSpPr txBox="1">
            <a:spLocks noChangeArrowheads="1"/>
          </p:cNvSpPr>
          <p:nvPr/>
        </p:nvSpPr>
        <p:spPr bwMode="auto">
          <a:xfrm>
            <a:off x="2987675" y="4641850"/>
            <a:ext cx="16557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+(29-23)</a:t>
            </a:r>
            <a:endParaRPr lang="en-US" altLang="zh-CN" sz="2400">
              <a:solidFill>
                <a:schemeClr val="tx1"/>
              </a:solidFill>
            </a:endParaRPr>
          </a:p>
        </p:txBody>
      </p:sp>
      <p:sp>
        <p:nvSpPr>
          <p:cNvPr id="70691" name="Text Box 35"/>
          <p:cNvSpPr txBox="1">
            <a:spLocks noChangeArrowheads="1"/>
          </p:cNvSpPr>
          <p:nvPr/>
        </p:nvSpPr>
        <p:spPr bwMode="auto">
          <a:xfrm>
            <a:off x="4427538" y="4641850"/>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+(23-4)</a:t>
            </a:r>
            <a:endParaRPr lang="en-US" altLang="zh-CN" sz="2400">
              <a:solidFill>
                <a:schemeClr val="tx1"/>
              </a:solidFill>
            </a:endParaRPr>
          </a:p>
        </p:txBody>
      </p:sp>
      <p:sp>
        <p:nvSpPr>
          <p:cNvPr id="70692" name="Text Box 36"/>
          <p:cNvSpPr txBox="1">
            <a:spLocks noChangeArrowheads="1"/>
          </p:cNvSpPr>
          <p:nvPr/>
        </p:nvSpPr>
        <p:spPr bwMode="auto">
          <a:xfrm>
            <a:off x="5580063" y="4641850"/>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+(376-4)</a:t>
            </a:r>
            <a:endParaRPr lang="en-US" altLang="zh-CN" sz="2400">
              <a:solidFill>
                <a:schemeClr val="tx1"/>
              </a:solidFill>
            </a:endParaRPr>
          </a:p>
        </p:txBody>
      </p:sp>
      <p:sp>
        <p:nvSpPr>
          <p:cNvPr id="70693" name="Text Box 37"/>
          <p:cNvSpPr txBox="1">
            <a:spLocks noChangeArrowheads="1"/>
          </p:cNvSpPr>
          <p:nvPr/>
        </p:nvSpPr>
        <p:spPr bwMode="auto">
          <a:xfrm>
            <a:off x="468313" y="5249863"/>
            <a:ext cx="8280400" cy="134778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zh-CN" altLang="en-US" sz="2400" dirty="0">
                <a:solidFill>
                  <a:schemeClr val="tx2"/>
                </a:solidFill>
              </a:rPr>
              <a:t>问题</a:t>
            </a:r>
            <a:r>
              <a:rPr lang="zh-CN" altLang="en-US" sz="2400" dirty="0">
                <a:solidFill>
                  <a:schemeClr val="tx2"/>
                </a:solidFill>
                <a:sym typeface="Wingdings" panose="05000000000000000000" pitchFamily="2" charset="2"/>
              </a:rPr>
              <a:t>：</a:t>
            </a:r>
            <a:r>
              <a:rPr lang="zh-CN" altLang="en-US" sz="2400" dirty="0">
                <a:sym typeface="Wingdings" panose="05000000000000000000" pitchFamily="2" charset="2"/>
              </a:rPr>
              <a:t> </a:t>
            </a:r>
            <a:r>
              <a:rPr lang="zh-CN" altLang="en-US" sz="2400" dirty="0">
                <a:solidFill>
                  <a:schemeClr val="tx1"/>
                </a:solidFill>
                <a:sym typeface="Wingdings" panose="05000000000000000000" pitchFamily="2" charset="2"/>
              </a:rPr>
              <a:t>（</a:t>
            </a:r>
            <a:r>
              <a:rPr lang="en-US" altLang="zh-CN" sz="2400" dirty="0">
                <a:solidFill>
                  <a:schemeClr val="tx1"/>
                </a:solidFill>
                <a:sym typeface="Wingdings" panose="05000000000000000000" pitchFamily="2" charset="2"/>
              </a:rPr>
              <a:t>1</a:t>
            </a:r>
            <a:r>
              <a:rPr lang="zh-CN" altLang="en-US" sz="2400" dirty="0">
                <a:solidFill>
                  <a:schemeClr val="tx1"/>
                </a:solidFill>
                <a:sym typeface="Wingdings" panose="05000000000000000000" pitchFamily="2" charset="2"/>
              </a:rPr>
              <a:t>）不能保证平均寻道距离最短；</a:t>
            </a:r>
            <a:endParaRPr lang="zh-CN" altLang="en-US" sz="2400" dirty="0">
              <a:solidFill>
                <a:schemeClr val="tx1"/>
              </a:solidFill>
              <a:sym typeface="Wingdings" panose="05000000000000000000" pitchFamily="2" charset="2"/>
            </a:endParaRPr>
          </a:p>
          <a:p>
            <a:pPr eaLnBrk="1" hangingPunct="1">
              <a:spcBef>
                <a:spcPct val="20000"/>
              </a:spcBef>
              <a:buClr>
                <a:schemeClr val="tx1"/>
              </a:buClr>
              <a:defRPr/>
            </a:pPr>
            <a:r>
              <a:rPr lang="zh-CN" altLang="en-US" sz="2400" dirty="0">
                <a:solidFill>
                  <a:schemeClr val="tx1"/>
                </a:solidFill>
                <a:sym typeface="Wingdings" panose="05000000000000000000" pitchFamily="2" charset="2"/>
              </a:rPr>
              <a:t>             （</a:t>
            </a:r>
            <a:r>
              <a:rPr lang="en-US" altLang="zh-CN" sz="2400" dirty="0">
                <a:solidFill>
                  <a:schemeClr val="tx1"/>
                </a:solidFill>
                <a:sym typeface="Wingdings" panose="05000000000000000000" pitchFamily="2" charset="2"/>
              </a:rPr>
              <a:t>2</a:t>
            </a:r>
            <a:r>
              <a:rPr lang="zh-CN" altLang="en-US" sz="2400" dirty="0">
                <a:solidFill>
                  <a:schemeClr val="tx1"/>
                </a:solidFill>
                <a:sym typeface="Wingdings" panose="05000000000000000000" pitchFamily="2" charset="2"/>
              </a:rPr>
              <a:t>）会产生饥饿现象；</a:t>
            </a:r>
            <a:endParaRPr lang="zh-CN" altLang="en-US" sz="2400" dirty="0">
              <a:solidFill>
                <a:schemeClr val="tx1"/>
              </a:solidFill>
              <a:sym typeface="Wingdings" panose="05000000000000000000" pitchFamily="2" charset="2"/>
            </a:endParaRPr>
          </a:p>
          <a:p>
            <a:pPr eaLnBrk="1" hangingPunct="1">
              <a:spcBef>
                <a:spcPct val="20000"/>
              </a:spcBef>
              <a:buClr>
                <a:schemeClr val="tx1"/>
              </a:buClr>
              <a:defRPr/>
            </a:pPr>
            <a:r>
              <a:rPr lang="zh-CN" altLang="en-US" sz="2400" dirty="0">
                <a:solidFill>
                  <a:schemeClr val="tx1"/>
                </a:solidFill>
                <a:sym typeface="Wingdings" panose="05000000000000000000" pitchFamily="2" charset="2"/>
              </a:rPr>
              <a:t>             （</a:t>
            </a:r>
            <a:r>
              <a:rPr lang="en-US" altLang="zh-CN" sz="2400" dirty="0">
                <a:solidFill>
                  <a:schemeClr val="tx1"/>
                </a:solidFill>
                <a:sym typeface="Wingdings" panose="05000000000000000000" pitchFamily="2" charset="2"/>
              </a:rPr>
              <a:t>3</a:t>
            </a:r>
            <a:r>
              <a:rPr lang="zh-CN" altLang="en-US" sz="2400" dirty="0">
                <a:solidFill>
                  <a:schemeClr val="tx1"/>
                </a:solidFill>
                <a:sym typeface="Wingdings" panose="05000000000000000000" pitchFamily="2" charset="2"/>
              </a:rPr>
              <a:t>）影响磁盘的机械寿命。</a:t>
            </a:r>
            <a:endParaRPr lang="zh-CN" altLang="en-US" sz="2400" dirty="0">
              <a:solidFill>
                <a:schemeClr val="tx1"/>
              </a:solidFill>
            </a:endParaRPr>
          </a:p>
        </p:txBody>
      </p:sp>
      <p:sp>
        <p:nvSpPr>
          <p:cNvPr id="39969" name="Text Box 5"/>
          <p:cNvSpPr txBox="1">
            <a:spLocks noChangeArrowheads="1"/>
          </p:cNvSpPr>
          <p:nvPr/>
        </p:nvSpPr>
        <p:spPr bwMode="auto">
          <a:xfrm>
            <a:off x="0" y="1041400"/>
            <a:ext cx="784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FF"/>
              </a:buClr>
              <a:buFontTx/>
              <a:buNone/>
            </a:pPr>
            <a:r>
              <a:rPr kumimoji="1" lang="zh-CN" altLang="en-US" sz="2400" dirty="0">
                <a:solidFill>
                  <a:srgbClr val="A31D8D"/>
                </a:solidFill>
                <a:latin typeface="宋体" panose="02010600030101010101" pitchFamily="2" charset="-122"/>
              </a:rPr>
              <a:t>（</a:t>
            </a:r>
            <a:r>
              <a:rPr kumimoji="1" lang="en-US" altLang="zh-CN" sz="2400" dirty="0">
                <a:solidFill>
                  <a:srgbClr val="A31D8D"/>
                </a:solidFill>
                <a:latin typeface="宋体" panose="02010600030101010101" pitchFamily="2" charset="-122"/>
              </a:rPr>
              <a:t>2</a:t>
            </a:r>
            <a:r>
              <a:rPr kumimoji="1" lang="zh-CN" altLang="en-US" sz="2400" dirty="0">
                <a:solidFill>
                  <a:srgbClr val="A31D8D"/>
                </a:solidFill>
                <a:latin typeface="宋体" panose="02010600030101010101" pitchFamily="2" charset="-122"/>
              </a:rPr>
              <a:t>）最短寻道时间优先算法</a:t>
            </a:r>
            <a:r>
              <a:rPr kumimoji="1" lang="en-US" altLang="zh-CN" sz="2400" dirty="0">
                <a:solidFill>
                  <a:srgbClr val="A31D8D"/>
                </a:solidFill>
                <a:latin typeface="宋体" panose="02010600030101010101" pitchFamily="2" charset="-122"/>
              </a:rPr>
              <a:t>SSTF</a:t>
            </a:r>
            <a:endParaRPr kumimoji="1" lang="en-US" altLang="zh-CN" sz="2400" dirty="0">
              <a:solidFill>
                <a:srgbClr val="A31D8D"/>
              </a:solidFill>
              <a:latin typeface="Times New Roman" panose="02020603050405020304" pitchFamily="18" charset="0"/>
            </a:endParaRPr>
          </a:p>
        </p:txBody>
      </p:sp>
      <p:sp>
        <p:nvSpPr>
          <p:cNvPr id="36" name="矩形 38"/>
          <p:cNvSpPr>
            <a:spLocks noChangeArrowheads="1"/>
          </p:cNvSpPr>
          <p:nvPr/>
        </p:nvSpPr>
        <p:spPr bwMode="auto">
          <a:xfrm>
            <a:off x="251520" y="476672"/>
            <a:ext cx="3743325" cy="55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None/>
              <a:defRPr/>
            </a:pPr>
            <a:r>
              <a:rPr kumimoji="1" lang="en-US" altLang="zh-CN"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6.6.2</a:t>
            </a:r>
            <a:r>
              <a:rPr kumimoji="1" lang="zh-CN" altLang="en-US"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磁盘调度算法</a:t>
            </a:r>
            <a:endParaRPr kumimoji="1" lang="en-US" altLang="zh-CN" sz="28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7" name="Rectangle 37"/>
          <p:cNvSpPr>
            <a:spLocks noChangeArrowheads="1"/>
          </p:cNvSpPr>
          <p:nvPr/>
        </p:nvSpPr>
        <p:spPr bwMode="auto">
          <a:xfrm>
            <a:off x="2859974" y="14779"/>
            <a:ext cx="3311525"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8" name="圆角矩形标注 37"/>
          <p:cNvSpPr/>
          <p:nvPr/>
        </p:nvSpPr>
        <p:spPr bwMode="auto">
          <a:xfrm>
            <a:off x="6083300" y="73347"/>
            <a:ext cx="2808288" cy="720080"/>
          </a:xfrm>
          <a:prstGeom prst="wedgeRoundRectCallout">
            <a:avLst>
              <a:gd name="adj1" fmla="val -113018"/>
              <a:gd name="adj2" fmla="val 111975"/>
              <a:gd name="adj3" fmla="val 16667"/>
            </a:avLst>
          </a:prstGeom>
          <a:solidFill>
            <a:schemeClr val="accent1">
              <a:lumMod val="60000"/>
              <a:lumOff val="40000"/>
            </a:schemeClr>
          </a:solidFill>
          <a:ln>
            <a:noFill/>
          </a:ln>
          <a:effectLst/>
        </p:spPr>
        <p:txBody>
          <a:bodyPr vert="horz" wrap="square" lIns="91440" tIns="45720" rIns="91440" bIns="45720" numCol="1" rtlCol="0" anchor="t" anchorCtr="0" compatLnSpc="1"/>
          <a:lstStyle/>
          <a:p>
            <a:pPr marL="179705" marR="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概念、实现思路、性能分析、改进思路</a:t>
            </a:r>
            <a:endPar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0663"/>
                                        </p:tgtEl>
                                        <p:attrNameLst>
                                          <p:attrName>style.visibility</p:attrName>
                                        </p:attrNameLst>
                                      </p:cBhvr>
                                      <p:to>
                                        <p:strVal val="visible"/>
                                      </p:to>
                                    </p:set>
                                    <p:animEffect transition="in" filter="box(in)">
                                      <p:cBhvr>
                                        <p:cTn id="7" dur="500"/>
                                        <p:tgtEl>
                                          <p:spTgt spid="70663"/>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70673"/>
                                        </p:tgtEl>
                                        <p:attrNameLst>
                                          <p:attrName>style.visibility</p:attrName>
                                        </p:attrNameLst>
                                      </p:cBhvr>
                                      <p:to>
                                        <p:strVal val="visible"/>
                                      </p:to>
                                    </p:set>
                                    <p:animEffect transition="in" filter="box(in)">
                                      <p:cBhvr>
                                        <p:cTn id="10" dur="500"/>
                                        <p:tgtEl>
                                          <p:spTgt spid="7067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70674"/>
                                        </p:tgtEl>
                                        <p:attrNameLst>
                                          <p:attrName>style.visibility</p:attrName>
                                        </p:attrNameLst>
                                      </p:cBhvr>
                                      <p:to>
                                        <p:strVal val="visible"/>
                                      </p:to>
                                    </p:set>
                                    <p:animEffect transition="in" filter="box(in)">
                                      <p:cBhvr>
                                        <p:cTn id="13" dur="500"/>
                                        <p:tgtEl>
                                          <p:spTgt spid="7067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70675"/>
                                        </p:tgtEl>
                                        <p:attrNameLst>
                                          <p:attrName>style.visibility</p:attrName>
                                        </p:attrNameLst>
                                      </p:cBhvr>
                                      <p:to>
                                        <p:strVal val="visible"/>
                                      </p:to>
                                    </p:set>
                                    <p:animEffect transition="in" filter="box(in)">
                                      <p:cBhvr>
                                        <p:cTn id="16" dur="500"/>
                                        <p:tgtEl>
                                          <p:spTgt spid="7067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70676"/>
                                        </p:tgtEl>
                                        <p:attrNameLst>
                                          <p:attrName>style.visibility</p:attrName>
                                        </p:attrNameLst>
                                      </p:cBhvr>
                                      <p:to>
                                        <p:strVal val="visible"/>
                                      </p:to>
                                    </p:set>
                                    <p:animEffect transition="in" filter="box(in)">
                                      <p:cBhvr>
                                        <p:cTn id="19" dur="500"/>
                                        <p:tgtEl>
                                          <p:spTgt spid="70676"/>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70677"/>
                                        </p:tgtEl>
                                        <p:attrNameLst>
                                          <p:attrName>style.visibility</p:attrName>
                                        </p:attrNameLst>
                                      </p:cBhvr>
                                      <p:to>
                                        <p:strVal val="visible"/>
                                      </p:to>
                                    </p:set>
                                    <p:animEffect transition="in" filter="box(in)">
                                      <p:cBhvr>
                                        <p:cTn id="22" dur="500"/>
                                        <p:tgtEl>
                                          <p:spTgt spid="70677"/>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70678"/>
                                        </p:tgtEl>
                                        <p:attrNameLst>
                                          <p:attrName>style.visibility</p:attrName>
                                        </p:attrNameLst>
                                      </p:cBhvr>
                                      <p:to>
                                        <p:strVal val="visible"/>
                                      </p:to>
                                    </p:set>
                                    <p:animEffect transition="in" filter="box(in)">
                                      <p:cBhvr>
                                        <p:cTn id="25" dur="500"/>
                                        <p:tgtEl>
                                          <p:spTgt spid="70678"/>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70679"/>
                                        </p:tgtEl>
                                        <p:attrNameLst>
                                          <p:attrName>style.visibility</p:attrName>
                                        </p:attrNameLst>
                                      </p:cBhvr>
                                      <p:to>
                                        <p:strVal val="visible"/>
                                      </p:to>
                                    </p:set>
                                    <p:animEffect transition="in" filter="box(in)">
                                      <p:cBhvr>
                                        <p:cTn id="28" dur="500"/>
                                        <p:tgtEl>
                                          <p:spTgt spid="7067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70680"/>
                                        </p:tgtEl>
                                        <p:attrNameLst>
                                          <p:attrName>style.visibility</p:attrName>
                                        </p:attrNameLst>
                                      </p:cBhvr>
                                      <p:to>
                                        <p:strVal val="visible"/>
                                      </p:to>
                                    </p:set>
                                    <p:animEffect transition="in" filter="box(in)">
                                      <p:cBhvr>
                                        <p:cTn id="31" dur="500"/>
                                        <p:tgtEl>
                                          <p:spTgt spid="70680"/>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70681"/>
                                        </p:tgtEl>
                                        <p:attrNameLst>
                                          <p:attrName>style.visibility</p:attrName>
                                        </p:attrNameLst>
                                      </p:cBhvr>
                                      <p:to>
                                        <p:strVal val="visible"/>
                                      </p:to>
                                    </p:set>
                                    <p:animEffect transition="in" filter="box(in)">
                                      <p:cBhvr>
                                        <p:cTn id="34" dur="500"/>
                                        <p:tgtEl>
                                          <p:spTgt spid="70681"/>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70682"/>
                                        </p:tgtEl>
                                        <p:attrNameLst>
                                          <p:attrName>style.visibility</p:attrName>
                                        </p:attrNameLst>
                                      </p:cBhvr>
                                      <p:to>
                                        <p:strVal val="visible"/>
                                      </p:to>
                                    </p:set>
                                    <p:animEffect transition="in" filter="box(in)">
                                      <p:cBhvr>
                                        <p:cTn id="37" dur="500"/>
                                        <p:tgtEl>
                                          <p:spTgt spid="7068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70677"/>
                                        </p:tgtEl>
                                      </p:cBhvr>
                                    </p:animEffect>
                                    <p:set>
                                      <p:cBhvr>
                                        <p:cTn id="42" dur="1" fill="hold">
                                          <p:stCondLst>
                                            <p:cond delay="499"/>
                                          </p:stCondLst>
                                        </p:cTn>
                                        <p:tgtEl>
                                          <p:spTgt spid="7067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70667"/>
                                        </p:tgtEl>
                                        <p:attrNameLst>
                                          <p:attrName>style.visibility</p:attrName>
                                        </p:attrNameLst>
                                      </p:cBhvr>
                                      <p:to>
                                        <p:strVal val="visible"/>
                                      </p:to>
                                    </p:set>
                                    <p:animEffect transition="in" filter="box(in)">
                                      <p:cBhvr>
                                        <p:cTn id="47" dur="500"/>
                                        <p:tgtEl>
                                          <p:spTgt spid="70667"/>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70683"/>
                                        </p:tgtEl>
                                        <p:attrNameLst>
                                          <p:attrName>style.visibility</p:attrName>
                                        </p:attrNameLst>
                                      </p:cBhvr>
                                      <p:to>
                                        <p:strVal val="visible"/>
                                      </p:to>
                                    </p:set>
                                    <p:animEffect transition="in" filter="box(in)">
                                      <p:cBhvr>
                                        <p:cTn id="52" dur="500"/>
                                        <p:tgtEl>
                                          <p:spTgt spid="70683"/>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70684"/>
                                        </p:tgtEl>
                                        <p:attrNameLst>
                                          <p:attrName>style.visibility</p:attrName>
                                        </p:attrNameLst>
                                      </p:cBhvr>
                                      <p:to>
                                        <p:strVal val="visible"/>
                                      </p:to>
                                    </p:set>
                                    <p:animEffect transition="in" filter="box(in)">
                                      <p:cBhvr>
                                        <p:cTn id="55" dur="500"/>
                                        <p:tgtEl>
                                          <p:spTgt spid="70684"/>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xit" presetSubtype="16" fill="hold" grpId="1" nodeType="clickEffect">
                                  <p:stCondLst>
                                    <p:cond delay="0"/>
                                  </p:stCondLst>
                                  <p:childTnLst>
                                    <p:animEffect transition="out" filter="box(in)">
                                      <p:cBhvr>
                                        <p:cTn id="59" dur="500"/>
                                        <p:tgtEl>
                                          <p:spTgt spid="70679"/>
                                        </p:tgtEl>
                                      </p:cBhvr>
                                    </p:animEffect>
                                    <p:set>
                                      <p:cBhvr>
                                        <p:cTn id="60" dur="1" fill="hold">
                                          <p:stCondLst>
                                            <p:cond delay="499"/>
                                          </p:stCondLst>
                                        </p:cTn>
                                        <p:tgtEl>
                                          <p:spTgt spid="7067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70669"/>
                                        </p:tgtEl>
                                        <p:attrNameLst>
                                          <p:attrName>style.visibility</p:attrName>
                                        </p:attrNameLst>
                                      </p:cBhvr>
                                      <p:to>
                                        <p:strVal val="visible"/>
                                      </p:to>
                                    </p:set>
                                    <p:animEffect transition="in" filter="box(in)">
                                      <p:cBhvr>
                                        <p:cTn id="65" dur="500"/>
                                        <p:tgtEl>
                                          <p:spTgt spid="70669"/>
                                        </p:tgtEl>
                                      </p:cBhvr>
                                    </p:animEffect>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grpId="0" nodeType="clickEffect">
                                  <p:stCondLst>
                                    <p:cond delay="0"/>
                                  </p:stCondLst>
                                  <p:childTnLst>
                                    <p:set>
                                      <p:cBhvr>
                                        <p:cTn id="69" dur="1" fill="hold">
                                          <p:stCondLst>
                                            <p:cond delay="0"/>
                                          </p:stCondLst>
                                        </p:cTn>
                                        <p:tgtEl>
                                          <p:spTgt spid="70685"/>
                                        </p:tgtEl>
                                        <p:attrNameLst>
                                          <p:attrName>style.visibility</p:attrName>
                                        </p:attrNameLst>
                                      </p:cBhvr>
                                      <p:to>
                                        <p:strVal val="visible"/>
                                      </p:to>
                                    </p:set>
                                    <p:animEffect transition="in" filter="box(in)">
                                      <p:cBhvr>
                                        <p:cTn id="70" dur="500"/>
                                        <p:tgtEl>
                                          <p:spTgt spid="70685"/>
                                        </p:tgtEl>
                                      </p:cBhvr>
                                    </p:animEffect>
                                  </p:childTnLst>
                                </p:cTn>
                              </p:par>
                            </p:childTnLst>
                          </p:cTn>
                        </p:par>
                      </p:childTnLst>
                    </p:cTn>
                  </p:par>
                  <p:par>
                    <p:cTn id="71" fill="hold">
                      <p:stCondLst>
                        <p:cond delay="indefinite"/>
                      </p:stCondLst>
                      <p:childTnLst>
                        <p:par>
                          <p:cTn id="72" fill="hold">
                            <p:stCondLst>
                              <p:cond delay="0"/>
                            </p:stCondLst>
                            <p:childTnLst>
                              <p:par>
                                <p:cTn id="73" presetID="4" presetClass="exit" presetSubtype="16" fill="hold" grpId="1" nodeType="clickEffect">
                                  <p:stCondLst>
                                    <p:cond delay="0"/>
                                  </p:stCondLst>
                                  <p:childTnLst>
                                    <p:animEffect transition="out" filter="box(in)">
                                      <p:cBhvr>
                                        <p:cTn id="74" dur="500"/>
                                        <p:tgtEl>
                                          <p:spTgt spid="70676"/>
                                        </p:tgtEl>
                                      </p:cBhvr>
                                    </p:animEffect>
                                    <p:set>
                                      <p:cBhvr>
                                        <p:cTn id="75" dur="1" fill="hold">
                                          <p:stCondLst>
                                            <p:cond delay="499"/>
                                          </p:stCondLst>
                                        </p:cTn>
                                        <p:tgtEl>
                                          <p:spTgt spid="7067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4" presetClass="entr" presetSubtype="16" fill="hold" grpId="0" nodeType="clickEffect">
                                  <p:stCondLst>
                                    <p:cond delay="0"/>
                                  </p:stCondLst>
                                  <p:childTnLst>
                                    <p:set>
                                      <p:cBhvr>
                                        <p:cTn id="79" dur="1" fill="hold">
                                          <p:stCondLst>
                                            <p:cond delay="0"/>
                                          </p:stCondLst>
                                        </p:cTn>
                                        <p:tgtEl>
                                          <p:spTgt spid="70666"/>
                                        </p:tgtEl>
                                        <p:attrNameLst>
                                          <p:attrName>style.visibility</p:attrName>
                                        </p:attrNameLst>
                                      </p:cBhvr>
                                      <p:to>
                                        <p:strVal val="visible"/>
                                      </p:to>
                                    </p:set>
                                    <p:animEffect transition="in" filter="box(in)">
                                      <p:cBhvr>
                                        <p:cTn id="80" dur="500"/>
                                        <p:tgtEl>
                                          <p:spTgt spid="70666"/>
                                        </p:tgtEl>
                                      </p:cBhvr>
                                    </p:animEffect>
                                  </p:childTnLst>
                                </p:cTn>
                              </p:par>
                            </p:childTnLst>
                          </p:cTn>
                        </p:par>
                      </p:childTnLst>
                    </p:cTn>
                  </p:par>
                  <p:par>
                    <p:cTn id="81" fill="hold">
                      <p:stCondLst>
                        <p:cond delay="indefinite"/>
                      </p:stCondLst>
                      <p:childTnLst>
                        <p:par>
                          <p:cTn id="82" fill="hold">
                            <p:stCondLst>
                              <p:cond delay="0"/>
                            </p:stCondLst>
                            <p:childTnLst>
                              <p:par>
                                <p:cTn id="83" presetID="4" presetClass="entr" presetSubtype="16" fill="hold" grpId="0" nodeType="clickEffect">
                                  <p:stCondLst>
                                    <p:cond delay="0"/>
                                  </p:stCondLst>
                                  <p:childTnLst>
                                    <p:set>
                                      <p:cBhvr>
                                        <p:cTn id="84" dur="1" fill="hold">
                                          <p:stCondLst>
                                            <p:cond delay="0"/>
                                          </p:stCondLst>
                                        </p:cTn>
                                        <p:tgtEl>
                                          <p:spTgt spid="70686"/>
                                        </p:tgtEl>
                                        <p:attrNameLst>
                                          <p:attrName>style.visibility</p:attrName>
                                        </p:attrNameLst>
                                      </p:cBhvr>
                                      <p:to>
                                        <p:strVal val="visible"/>
                                      </p:to>
                                    </p:set>
                                    <p:animEffect transition="in" filter="box(in)">
                                      <p:cBhvr>
                                        <p:cTn id="85" dur="500"/>
                                        <p:tgtEl>
                                          <p:spTgt spid="70686"/>
                                        </p:tgtEl>
                                      </p:cBhvr>
                                    </p:animEffect>
                                  </p:childTnLst>
                                </p:cTn>
                              </p:par>
                            </p:childTnLst>
                          </p:cTn>
                        </p:par>
                      </p:childTnLst>
                    </p:cTn>
                  </p:par>
                  <p:par>
                    <p:cTn id="86" fill="hold">
                      <p:stCondLst>
                        <p:cond delay="indefinite"/>
                      </p:stCondLst>
                      <p:childTnLst>
                        <p:par>
                          <p:cTn id="87" fill="hold">
                            <p:stCondLst>
                              <p:cond delay="0"/>
                            </p:stCondLst>
                            <p:childTnLst>
                              <p:par>
                                <p:cTn id="88" presetID="4" presetClass="exit" presetSubtype="16" fill="hold" grpId="1" nodeType="clickEffect">
                                  <p:stCondLst>
                                    <p:cond delay="0"/>
                                  </p:stCondLst>
                                  <p:childTnLst>
                                    <p:animEffect transition="out" filter="box(in)">
                                      <p:cBhvr>
                                        <p:cTn id="89" dur="500"/>
                                        <p:tgtEl>
                                          <p:spTgt spid="70678"/>
                                        </p:tgtEl>
                                      </p:cBhvr>
                                    </p:animEffect>
                                    <p:set>
                                      <p:cBhvr>
                                        <p:cTn id="90" dur="1" fill="hold">
                                          <p:stCondLst>
                                            <p:cond delay="499"/>
                                          </p:stCondLst>
                                        </p:cTn>
                                        <p:tgtEl>
                                          <p:spTgt spid="7067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4" presetClass="entr" presetSubtype="16" fill="hold" grpId="0" nodeType="clickEffect">
                                  <p:stCondLst>
                                    <p:cond delay="0"/>
                                  </p:stCondLst>
                                  <p:childTnLst>
                                    <p:set>
                                      <p:cBhvr>
                                        <p:cTn id="94" dur="1" fill="hold">
                                          <p:stCondLst>
                                            <p:cond delay="0"/>
                                          </p:stCondLst>
                                        </p:cTn>
                                        <p:tgtEl>
                                          <p:spTgt spid="70668"/>
                                        </p:tgtEl>
                                        <p:attrNameLst>
                                          <p:attrName>style.visibility</p:attrName>
                                        </p:attrNameLst>
                                      </p:cBhvr>
                                      <p:to>
                                        <p:strVal val="visible"/>
                                      </p:to>
                                    </p:set>
                                    <p:animEffect transition="in" filter="box(in)">
                                      <p:cBhvr>
                                        <p:cTn id="95" dur="500"/>
                                        <p:tgtEl>
                                          <p:spTgt spid="70668"/>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grpId="0" nodeType="clickEffect">
                                  <p:stCondLst>
                                    <p:cond delay="0"/>
                                  </p:stCondLst>
                                  <p:childTnLst>
                                    <p:set>
                                      <p:cBhvr>
                                        <p:cTn id="99" dur="1" fill="hold">
                                          <p:stCondLst>
                                            <p:cond delay="0"/>
                                          </p:stCondLst>
                                        </p:cTn>
                                        <p:tgtEl>
                                          <p:spTgt spid="70687"/>
                                        </p:tgtEl>
                                        <p:attrNameLst>
                                          <p:attrName>style.visibility</p:attrName>
                                        </p:attrNameLst>
                                      </p:cBhvr>
                                      <p:to>
                                        <p:strVal val="visible"/>
                                      </p:to>
                                    </p:set>
                                    <p:animEffect transition="in" filter="box(in)">
                                      <p:cBhvr>
                                        <p:cTn id="100" dur="500"/>
                                        <p:tgtEl>
                                          <p:spTgt spid="70687"/>
                                        </p:tgtEl>
                                      </p:cBhvr>
                                    </p:animEffect>
                                  </p:childTnLst>
                                </p:cTn>
                              </p:par>
                            </p:childTnLst>
                          </p:cTn>
                        </p:par>
                      </p:childTnLst>
                    </p:cTn>
                  </p:par>
                  <p:par>
                    <p:cTn id="101" fill="hold">
                      <p:stCondLst>
                        <p:cond delay="indefinite"/>
                      </p:stCondLst>
                      <p:childTnLst>
                        <p:par>
                          <p:cTn id="102" fill="hold">
                            <p:stCondLst>
                              <p:cond delay="0"/>
                            </p:stCondLst>
                            <p:childTnLst>
                              <p:par>
                                <p:cTn id="103" presetID="4" presetClass="exit" presetSubtype="16" fill="hold" grpId="1" nodeType="clickEffect">
                                  <p:stCondLst>
                                    <p:cond delay="0"/>
                                  </p:stCondLst>
                                  <p:childTnLst>
                                    <p:animEffect transition="out" filter="box(in)">
                                      <p:cBhvr>
                                        <p:cTn id="104" dur="500"/>
                                        <p:tgtEl>
                                          <p:spTgt spid="70682"/>
                                        </p:tgtEl>
                                      </p:cBhvr>
                                    </p:animEffect>
                                    <p:set>
                                      <p:cBhvr>
                                        <p:cTn id="105" dur="1" fill="hold">
                                          <p:stCondLst>
                                            <p:cond delay="499"/>
                                          </p:stCondLst>
                                        </p:cTn>
                                        <p:tgtEl>
                                          <p:spTgt spid="70682"/>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4" presetClass="entr" presetSubtype="16" fill="hold" grpId="0" nodeType="clickEffect">
                                  <p:stCondLst>
                                    <p:cond delay="0"/>
                                  </p:stCondLst>
                                  <p:childTnLst>
                                    <p:set>
                                      <p:cBhvr>
                                        <p:cTn id="109" dur="1" fill="hold">
                                          <p:stCondLst>
                                            <p:cond delay="0"/>
                                          </p:stCondLst>
                                        </p:cTn>
                                        <p:tgtEl>
                                          <p:spTgt spid="70672"/>
                                        </p:tgtEl>
                                        <p:attrNameLst>
                                          <p:attrName>style.visibility</p:attrName>
                                        </p:attrNameLst>
                                      </p:cBhvr>
                                      <p:to>
                                        <p:strVal val="visible"/>
                                      </p:to>
                                    </p:set>
                                    <p:animEffect transition="in" filter="box(in)">
                                      <p:cBhvr>
                                        <p:cTn id="110" dur="500"/>
                                        <p:tgtEl>
                                          <p:spTgt spid="70672"/>
                                        </p:tgtEl>
                                      </p:cBhvr>
                                    </p:animEffect>
                                  </p:childTnLst>
                                </p:cTn>
                              </p:par>
                            </p:childTnLst>
                          </p:cTn>
                        </p:par>
                      </p:childTnLst>
                    </p:cTn>
                  </p:par>
                  <p:par>
                    <p:cTn id="111" fill="hold">
                      <p:stCondLst>
                        <p:cond delay="indefinite"/>
                      </p:stCondLst>
                      <p:childTnLst>
                        <p:par>
                          <p:cTn id="112" fill="hold">
                            <p:stCondLst>
                              <p:cond delay="0"/>
                            </p:stCondLst>
                            <p:childTnLst>
                              <p:par>
                                <p:cTn id="113" presetID="4" presetClass="entr" presetSubtype="16" fill="hold" grpId="0" nodeType="clickEffect">
                                  <p:stCondLst>
                                    <p:cond delay="0"/>
                                  </p:stCondLst>
                                  <p:childTnLst>
                                    <p:set>
                                      <p:cBhvr>
                                        <p:cTn id="114" dur="1" fill="hold">
                                          <p:stCondLst>
                                            <p:cond delay="0"/>
                                          </p:stCondLst>
                                        </p:cTn>
                                        <p:tgtEl>
                                          <p:spTgt spid="70688"/>
                                        </p:tgtEl>
                                        <p:attrNameLst>
                                          <p:attrName>style.visibility</p:attrName>
                                        </p:attrNameLst>
                                      </p:cBhvr>
                                      <p:to>
                                        <p:strVal val="visible"/>
                                      </p:to>
                                    </p:set>
                                    <p:animEffect transition="in" filter="box(in)">
                                      <p:cBhvr>
                                        <p:cTn id="115" dur="500"/>
                                        <p:tgtEl>
                                          <p:spTgt spid="70688"/>
                                        </p:tgtEl>
                                      </p:cBhvr>
                                    </p:animEffect>
                                  </p:childTnLst>
                                </p:cTn>
                              </p:par>
                            </p:childTnLst>
                          </p:cTn>
                        </p:par>
                      </p:childTnLst>
                    </p:cTn>
                  </p:par>
                  <p:par>
                    <p:cTn id="116" fill="hold">
                      <p:stCondLst>
                        <p:cond delay="indefinite"/>
                      </p:stCondLst>
                      <p:childTnLst>
                        <p:par>
                          <p:cTn id="117" fill="hold">
                            <p:stCondLst>
                              <p:cond delay="0"/>
                            </p:stCondLst>
                            <p:childTnLst>
                              <p:par>
                                <p:cTn id="118" presetID="4" presetClass="exit" presetSubtype="16" fill="hold" grpId="1" nodeType="clickEffect">
                                  <p:stCondLst>
                                    <p:cond delay="0"/>
                                  </p:stCondLst>
                                  <p:childTnLst>
                                    <p:animEffect transition="out" filter="box(in)">
                                      <p:cBhvr>
                                        <p:cTn id="119" dur="500"/>
                                        <p:tgtEl>
                                          <p:spTgt spid="70680"/>
                                        </p:tgtEl>
                                      </p:cBhvr>
                                    </p:animEffect>
                                    <p:set>
                                      <p:cBhvr>
                                        <p:cTn id="120" dur="1" fill="hold">
                                          <p:stCondLst>
                                            <p:cond delay="499"/>
                                          </p:stCondLst>
                                        </p:cTn>
                                        <p:tgtEl>
                                          <p:spTgt spid="70680"/>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4" presetClass="entr" presetSubtype="16" fill="hold" grpId="0" nodeType="clickEffect">
                                  <p:stCondLst>
                                    <p:cond delay="0"/>
                                  </p:stCondLst>
                                  <p:childTnLst>
                                    <p:set>
                                      <p:cBhvr>
                                        <p:cTn id="124" dur="1" fill="hold">
                                          <p:stCondLst>
                                            <p:cond delay="0"/>
                                          </p:stCondLst>
                                        </p:cTn>
                                        <p:tgtEl>
                                          <p:spTgt spid="70670"/>
                                        </p:tgtEl>
                                        <p:attrNameLst>
                                          <p:attrName>style.visibility</p:attrName>
                                        </p:attrNameLst>
                                      </p:cBhvr>
                                      <p:to>
                                        <p:strVal val="visible"/>
                                      </p:to>
                                    </p:set>
                                    <p:animEffect transition="in" filter="box(in)">
                                      <p:cBhvr>
                                        <p:cTn id="125" dur="500"/>
                                        <p:tgtEl>
                                          <p:spTgt spid="70670"/>
                                        </p:tgtEl>
                                      </p:cBhvr>
                                    </p:animEffect>
                                  </p:childTnLst>
                                </p:cTn>
                              </p:par>
                            </p:childTnLst>
                          </p:cTn>
                        </p:par>
                      </p:childTnLst>
                    </p:cTn>
                  </p:par>
                  <p:par>
                    <p:cTn id="126" fill="hold">
                      <p:stCondLst>
                        <p:cond delay="indefinite"/>
                      </p:stCondLst>
                      <p:childTnLst>
                        <p:par>
                          <p:cTn id="127" fill="hold">
                            <p:stCondLst>
                              <p:cond delay="0"/>
                            </p:stCondLst>
                            <p:childTnLst>
                              <p:par>
                                <p:cTn id="128" presetID="4" presetClass="entr" presetSubtype="16" fill="hold" grpId="0" nodeType="clickEffect">
                                  <p:stCondLst>
                                    <p:cond delay="0"/>
                                  </p:stCondLst>
                                  <p:childTnLst>
                                    <p:set>
                                      <p:cBhvr>
                                        <p:cTn id="129" dur="1" fill="hold">
                                          <p:stCondLst>
                                            <p:cond delay="0"/>
                                          </p:stCondLst>
                                        </p:cTn>
                                        <p:tgtEl>
                                          <p:spTgt spid="70689"/>
                                        </p:tgtEl>
                                        <p:attrNameLst>
                                          <p:attrName>style.visibility</p:attrName>
                                        </p:attrNameLst>
                                      </p:cBhvr>
                                      <p:to>
                                        <p:strVal val="visible"/>
                                      </p:to>
                                    </p:set>
                                    <p:animEffect transition="in" filter="box(in)">
                                      <p:cBhvr>
                                        <p:cTn id="130" dur="500"/>
                                        <p:tgtEl>
                                          <p:spTgt spid="70689"/>
                                        </p:tgtEl>
                                      </p:cBhvr>
                                    </p:animEffect>
                                  </p:childTnLst>
                                </p:cTn>
                              </p:par>
                            </p:childTnLst>
                          </p:cTn>
                        </p:par>
                      </p:childTnLst>
                    </p:cTn>
                  </p:par>
                  <p:par>
                    <p:cTn id="131" fill="hold">
                      <p:stCondLst>
                        <p:cond delay="indefinite"/>
                      </p:stCondLst>
                      <p:childTnLst>
                        <p:par>
                          <p:cTn id="132" fill="hold">
                            <p:stCondLst>
                              <p:cond delay="0"/>
                            </p:stCondLst>
                            <p:childTnLst>
                              <p:par>
                                <p:cTn id="133" presetID="4" presetClass="exit" presetSubtype="16" fill="hold" grpId="1" nodeType="clickEffect">
                                  <p:stCondLst>
                                    <p:cond delay="0"/>
                                  </p:stCondLst>
                                  <p:childTnLst>
                                    <p:animEffect transition="out" filter="box(in)">
                                      <p:cBhvr>
                                        <p:cTn id="134" dur="500"/>
                                        <p:tgtEl>
                                          <p:spTgt spid="70674"/>
                                        </p:tgtEl>
                                      </p:cBhvr>
                                    </p:animEffect>
                                    <p:set>
                                      <p:cBhvr>
                                        <p:cTn id="135" dur="1" fill="hold">
                                          <p:stCondLst>
                                            <p:cond delay="499"/>
                                          </p:stCondLst>
                                        </p:cTn>
                                        <p:tgtEl>
                                          <p:spTgt spid="70674"/>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4" presetClass="entr" presetSubtype="16" fill="hold" grpId="0" nodeType="clickEffect">
                                  <p:stCondLst>
                                    <p:cond delay="0"/>
                                  </p:stCondLst>
                                  <p:childTnLst>
                                    <p:set>
                                      <p:cBhvr>
                                        <p:cTn id="139" dur="1" fill="hold">
                                          <p:stCondLst>
                                            <p:cond delay="0"/>
                                          </p:stCondLst>
                                        </p:cTn>
                                        <p:tgtEl>
                                          <p:spTgt spid="70664"/>
                                        </p:tgtEl>
                                        <p:attrNameLst>
                                          <p:attrName>style.visibility</p:attrName>
                                        </p:attrNameLst>
                                      </p:cBhvr>
                                      <p:to>
                                        <p:strVal val="visible"/>
                                      </p:to>
                                    </p:set>
                                    <p:animEffect transition="in" filter="box(in)">
                                      <p:cBhvr>
                                        <p:cTn id="140" dur="500"/>
                                        <p:tgtEl>
                                          <p:spTgt spid="70664"/>
                                        </p:tgtEl>
                                      </p:cBhvr>
                                    </p:animEffect>
                                  </p:childTnLst>
                                </p:cTn>
                              </p:par>
                            </p:childTnLst>
                          </p:cTn>
                        </p:par>
                      </p:childTnLst>
                    </p:cTn>
                  </p:par>
                  <p:par>
                    <p:cTn id="141" fill="hold">
                      <p:stCondLst>
                        <p:cond delay="indefinite"/>
                      </p:stCondLst>
                      <p:childTnLst>
                        <p:par>
                          <p:cTn id="142" fill="hold">
                            <p:stCondLst>
                              <p:cond delay="0"/>
                            </p:stCondLst>
                            <p:childTnLst>
                              <p:par>
                                <p:cTn id="143" presetID="4" presetClass="entr" presetSubtype="16" fill="hold" grpId="0" nodeType="clickEffect">
                                  <p:stCondLst>
                                    <p:cond delay="0"/>
                                  </p:stCondLst>
                                  <p:childTnLst>
                                    <p:set>
                                      <p:cBhvr>
                                        <p:cTn id="144" dur="1" fill="hold">
                                          <p:stCondLst>
                                            <p:cond delay="0"/>
                                          </p:stCondLst>
                                        </p:cTn>
                                        <p:tgtEl>
                                          <p:spTgt spid="70690"/>
                                        </p:tgtEl>
                                        <p:attrNameLst>
                                          <p:attrName>style.visibility</p:attrName>
                                        </p:attrNameLst>
                                      </p:cBhvr>
                                      <p:to>
                                        <p:strVal val="visible"/>
                                      </p:to>
                                    </p:set>
                                    <p:animEffect transition="in" filter="box(in)">
                                      <p:cBhvr>
                                        <p:cTn id="145" dur="500"/>
                                        <p:tgtEl>
                                          <p:spTgt spid="70690"/>
                                        </p:tgtEl>
                                      </p:cBhvr>
                                    </p:animEffect>
                                  </p:childTnLst>
                                </p:cTn>
                              </p:par>
                            </p:childTnLst>
                          </p:cTn>
                        </p:par>
                      </p:childTnLst>
                    </p:cTn>
                  </p:par>
                  <p:par>
                    <p:cTn id="146" fill="hold">
                      <p:stCondLst>
                        <p:cond delay="indefinite"/>
                      </p:stCondLst>
                      <p:childTnLst>
                        <p:par>
                          <p:cTn id="147" fill="hold">
                            <p:stCondLst>
                              <p:cond delay="0"/>
                            </p:stCondLst>
                            <p:childTnLst>
                              <p:par>
                                <p:cTn id="148" presetID="4" presetClass="exit" presetSubtype="16" fill="hold" grpId="1" nodeType="clickEffect">
                                  <p:stCondLst>
                                    <p:cond delay="0"/>
                                  </p:stCondLst>
                                  <p:childTnLst>
                                    <p:animEffect transition="out" filter="box(in)">
                                      <p:cBhvr>
                                        <p:cTn id="149" dur="500"/>
                                        <p:tgtEl>
                                          <p:spTgt spid="70681"/>
                                        </p:tgtEl>
                                      </p:cBhvr>
                                    </p:animEffect>
                                    <p:set>
                                      <p:cBhvr>
                                        <p:cTn id="150" dur="1" fill="hold">
                                          <p:stCondLst>
                                            <p:cond delay="499"/>
                                          </p:stCondLst>
                                        </p:cTn>
                                        <p:tgtEl>
                                          <p:spTgt spid="70681"/>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4" presetClass="entr" presetSubtype="16" fill="hold" grpId="0" nodeType="clickEffect">
                                  <p:stCondLst>
                                    <p:cond delay="0"/>
                                  </p:stCondLst>
                                  <p:childTnLst>
                                    <p:set>
                                      <p:cBhvr>
                                        <p:cTn id="154" dur="1" fill="hold">
                                          <p:stCondLst>
                                            <p:cond delay="0"/>
                                          </p:stCondLst>
                                        </p:cTn>
                                        <p:tgtEl>
                                          <p:spTgt spid="70671"/>
                                        </p:tgtEl>
                                        <p:attrNameLst>
                                          <p:attrName>style.visibility</p:attrName>
                                        </p:attrNameLst>
                                      </p:cBhvr>
                                      <p:to>
                                        <p:strVal val="visible"/>
                                      </p:to>
                                    </p:set>
                                    <p:animEffect transition="in" filter="box(in)">
                                      <p:cBhvr>
                                        <p:cTn id="155" dur="500"/>
                                        <p:tgtEl>
                                          <p:spTgt spid="70671"/>
                                        </p:tgtEl>
                                      </p:cBhvr>
                                    </p:animEffect>
                                  </p:childTnLst>
                                </p:cTn>
                              </p:par>
                            </p:childTnLst>
                          </p:cTn>
                        </p:par>
                      </p:childTnLst>
                    </p:cTn>
                  </p:par>
                  <p:par>
                    <p:cTn id="156" fill="hold">
                      <p:stCondLst>
                        <p:cond delay="indefinite"/>
                      </p:stCondLst>
                      <p:childTnLst>
                        <p:par>
                          <p:cTn id="157" fill="hold">
                            <p:stCondLst>
                              <p:cond delay="0"/>
                            </p:stCondLst>
                            <p:childTnLst>
                              <p:par>
                                <p:cTn id="158" presetID="4" presetClass="entr" presetSubtype="16" fill="hold" grpId="0" nodeType="clickEffect">
                                  <p:stCondLst>
                                    <p:cond delay="0"/>
                                  </p:stCondLst>
                                  <p:childTnLst>
                                    <p:set>
                                      <p:cBhvr>
                                        <p:cTn id="159" dur="1" fill="hold">
                                          <p:stCondLst>
                                            <p:cond delay="0"/>
                                          </p:stCondLst>
                                        </p:cTn>
                                        <p:tgtEl>
                                          <p:spTgt spid="70691"/>
                                        </p:tgtEl>
                                        <p:attrNameLst>
                                          <p:attrName>style.visibility</p:attrName>
                                        </p:attrNameLst>
                                      </p:cBhvr>
                                      <p:to>
                                        <p:strVal val="visible"/>
                                      </p:to>
                                    </p:set>
                                    <p:animEffect transition="in" filter="box(in)">
                                      <p:cBhvr>
                                        <p:cTn id="160" dur="500"/>
                                        <p:tgtEl>
                                          <p:spTgt spid="70691"/>
                                        </p:tgtEl>
                                      </p:cBhvr>
                                    </p:animEffect>
                                  </p:childTnLst>
                                </p:cTn>
                              </p:par>
                            </p:childTnLst>
                          </p:cTn>
                        </p:par>
                      </p:childTnLst>
                    </p:cTn>
                  </p:par>
                  <p:par>
                    <p:cTn id="161" fill="hold">
                      <p:stCondLst>
                        <p:cond delay="indefinite"/>
                      </p:stCondLst>
                      <p:childTnLst>
                        <p:par>
                          <p:cTn id="162" fill="hold">
                            <p:stCondLst>
                              <p:cond delay="0"/>
                            </p:stCondLst>
                            <p:childTnLst>
                              <p:par>
                                <p:cTn id="163" presetID="4" presetClass="exit" presetSubtype="16" fill="hold" grpId="1" nodeType="clickEffect">
                                  <p:stCondLst>
                                    <p:cond delay="0"/>
                                  </p:stCondLst>
                                  <p:childTnLst>
                                    <p:animEffect transition="out" filter="box(in)">
                                      <p:cBhvr>
                                        <p:cTn id="164" dur="500"/>
                                        <p:tgtEl>
                                          <p:spTgt spid="70675"/>
                                        </p:tgtEl>
                                      </p:cBhvr>
                                    </p:animEffect>
                                    <p:set>
                                      <p:cBhvr>
                                        <p:cTn id="165" dur="1" fill="hold">
                                          <p:stCondLst>
                                            <p:cond delay="499"/>
                                          </p:stCondLst>
                                        </p:cTn>
                                        <p:tgtEl>
                                          <p:spTgt spid="70675"/>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4" presetClass="entr" presetSubtype="16" fill="hold" grpId="0" nodeType="clickEffect">
                                  <p:stCondLst>
                                    <p:cond delay="0"/>
                                  </p:stCondLst>
                                  <p:childTnLst>
                                    <p:set>
                                      <p:cBhvr>
                                        <p:cTn id="169" dur="1" fill="hold">
                                          <p:stCondLst>
                                            <p:cond delay="0"/>
                                          </p:stCondLst>
                                        </p:cTn>
                                        <p:tgtEl>
                                          <p:spTgt spid="70665"/>
                                        </p:tgtEl>
                                        <p:attrNameLst>
                                          <p:attrName>style.visibility</p:attrName>
                                        </p:attrNameLst>
                                      </p:cBhvr>
                                      <p:to>
                                        <p:strVal val="visible"/>
                                      </p:to>
                                    </p:set>
                                    <p:animEffect transition="in" filter="box(in)">
                                      <p:cBhvr>
                                        <p:cTn id="170" dur="500"/>
                                        <p:tgtEl>
                                          <p:spTgt spid="70665"/>
                                        </p:tgtEl>
                                      </p:cBhvr>
                                    </p:animEffect>
                                  </p:childTnLst>
                                </p:cTn>
                              </p:par>
                            </p:childTnLst>
                          </p:cTn>
                        </p:par>
                      </p:childTnLst>
                    </p:cTn>
                  </p:par>
                  <p:par>
                    <p:cTn id="171" fill="hold">
                      <p:stCondLst>
                        <p:cond delay="indefinite"/>
                      </p:stCondLst>
                      <p:childTnLst>
                        <p:par>
                          <p:cTn id="172" fill="hold">
                            <p:stCondLst>
                              <p:cond delay="0"/>
                            </p:stCondLst>
                            <p:childTnLst>
                              <p:par>
                                <p:cTn id="173" presetID="4" presetClass="entr" presetSubtype="16" fill="hold" grpId="0" nodeType="clickEffect">
                                  <p:stCondLst>
                                    <p:cond delay="0"/>
                                  </p:stCondLst>
                                  <p:childTnLst>
                                    <p:set>
                                      <p:cBhvr>
                                        <p:cTn id="174" dur="1" fill="hold">
                                          <p:stCondLst>
                                            <p:cond delay="0"/>
                                          </p:stCondLst>
                                        </p:cTn>
                                        <p:tgtEl>
                                          <p:spTgt spid="70692"/>
                                        </p:tgtEl>
                                        <p:attrNameLst>
                                          <p:attrName>style.visibility</p:attrName>
                                        </p:attrNameLst>
                                      </p:cBhvr>
                                      <p:to>
                                        <p:strVal val="visible"/>
                                      </p:to>
                                    </p:set>
                                    <p:animEffect transition="in" filter="box(in)">
                                      <p:cBhvr>
                                        <p:cTn id="175" dur="500"/>
                                        <p:tgtEl>
                                          <p:spTgt spid="70692"/>
                                        </p:tgtEl>
                                      </p:cBhvr>
                                    </p:animEffect>
                                  </p:childTnLst>
                                </p:cTn>
                              </p:par>
                            </p:childTnLst>
                          </p:cTn>
                        </p:par>
                      </p:childTnLst>
                    </p:cTn>
                  </p:par>
                  <p:par>
                    <p:cTn id="176" fill="hold">
                      <p:stCondLst>
                        <p:cond delay="indefinite"/>
                      </p:stCondLst>
                      <p:childTnLst>
                        <p:par>
                          <p:cTn id="177" fill="hold">
                            <p:stCondLst>
                              <p:cond delay="0"/>
                            </p:stCondLst>
                            <p:childTnLst>
                              <p:par>
                                <p:cTn id="178" presetID="4" presetClass="entr" presetSubtype="16" fill="hold" grpId="0" nodeType="clickEffect">
                                  <p:stCondLst>
                                    <p:cond delay="0"/>
                                  </p:stCondLst>
                                  <p:childTnLst>
                                    <p:set>
                                      <p:cBhvr>
                                        <p:cTn id="179" dur="1" fill="hold">
                                          <p:stCondLst>
                                            <p:cond delay="0"/>
                                          </p:stCondLst>
                                        </p:cTn>
                                        <p:tgtEl>
                                          <p:spTgt spid="70693"/>
                                        </p:tgtEl>
                                        <p:attrNameLst>
                                          <p:attrName>style.visibility</p:attrName>
                                        </p:attrNameLst>
                                      </p:cBhvr>
                                      <p:to>
                                        <p:strVal val="visible"/>
                                      </p:to>
                                    </p:set>
                                    <p:animEffect transition="in" filter="box(in)">
                                      <p:cBhvr>
                                        <p:cTn id="180" dur="500"/>
                                        <p:tgtEl>
                                          <p:spTgt spid="70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3" grpId="0"/>
      <p:bldP spid="70664" grpId="0"/>
      <p:bldP spid="70665" grpId="0"/>
      <p:bldP spid="70666" grpId="0"/>
      <p:bldP spid="70667" grpId="0"/>
      <p:bldP spid="70668" grpId="0"/>
      <p:bldP spid="70669" grpId="0"/>
      <p:bldP spid="70670" grpId="0"/>
      <p:bldP spid="70671" grpId="0"/>
      <p:bldP spid="70672" grpId="0"/>
      <p:bldP spid="70673" grpId="0"/>
      <p:bldP spid="70674" grpId="0"/>
      <p:bldP spid="70674" grpId="1"/>
      <p:bldP spid="70675" grpId="0"/>
      <p:bldP spid="70675" grpId="1"/>
      <p:bldP spid="70676" grpId="0"/>
      <p:bldP spid="70676" grpId="1"/>
      <p:bldP spid="70677" grpId="0"/>
      <p:bldP spid="70677" grpId="1"/>
      <p:bldP spid="70678" grpId="0"/>
      <p:bldP spid="70678" grpId="1"/>
      <p:bldP spid="70679" grpId="0"/>
      <p:bldP spid="70679" grpId="1"/>
      <p:bldP spid="70680" grpId="0"/>
      <p:bldP spid="70680" grpId="1"/>
      <p:bldP spid="70681" grpId="0"/>
      <p:bldP spid="70681" grpId="1"/>
      <p:bldP spid="70682" grpId="0"/>
      <p:bldP spid="70682" grpId="1"/>
      <p:bldP spid="70683" grpId="0"/>
      <p:bldP spid="70684" grpId="0"/>
      <p:bldP spid="70685" grpId="0"/>
      <p:bldP spid="70686" grpId="0"/>
      <p:bldP spid="70687" grpId="0"/>
      <p:bldP spid="70688" grpId="0"/>
      <p:bldP spid="70689" grpId="0"/>
      <p:bldP spid="70690" grpId="0"/>
      <p:bldP spid="70691" grpId="0"/>
      <p:bldP spid="70692" grpId="0"/>
      <p:bldP spid="7069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250825" y="1196975"/>
            <a:ext cx="7632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FF"/>
              </a:buClr>
              <a:buFontTx/>
              <a:buNone/>
            </a:pPr>
            <a:r>
              <a:rPr kumimoji="1" lang="zh-CN" altLang="en-US" sz="2400">
                <a:solidFill>
                  <a:srgbClr val="A31D8D"/>
                </a:solidFill>
                <a:latin typeface="宋体" panose="02010600030101010101" pitchFamily="2" charset="-122"/>
              </a:rPr>
              <a:t>（</a:t>
            </a:r>
            <a:r>
              <a:rPr kumimoji="1" lang="en-US" altLang="zh-CN" sz="2400">
                <a:solidFill>
                  <a:srgbClr val="A31D8D"/>
                </a:solidFill>
                <a:latin typeface="宋体" panose="02010600030101010101" pitchFamily="2" charset="-122"/>
              </a:rPr>
              <a:t>3</a:t>
            </a:r>
            <a:r>
              <a:rPr kumimoji="1" lang="zh-CN" altLang="en-US" sz="2400">
                <a:solidFill>
                  <a:srgbClr val="A31D8D"/>
                </a:solidFill>
                <a:latin typeface="宋体" panose="02010600030101010101" pitchFamily="2" charset="-122"/>
              </a:rPr>
              <a:t>）扫描</a:t>
            </a:r>
            <a:r>
              <a:rPr kumimoji="1" lang="en-US" altLang="zh-CN" sz="2400">
                <a:solidFill>
                  <a:srgbClr val="A31D8D"/>
                </a:solidFill>
                <a:latin typeface="宋体" panose="02010600030101010101" pitchFamily="2" charset="-122"/>
              </a:rPr>
              <a:t>(SCAN)</a:t>
            </a:r>
            <a:r>
              <a:rPr kumimoji="1" lang="zh-CN" altLang="en-US" sz="2400">
                <a:solidFill>
                  <a:srgbClr val="A31D8D"/>
                </a:solidFill>
                <a:latin typeface="宋体" panose="02010600030101010101" pitchFamily="2" charset="-122"/>
              </a:rPr>
              <a:t>算法</a:t>
            </a:r>
            <a:r>
              <a:rPr kumimoji="1" lang="zh-CN" altLang="en-US" sz="2400">
                <a:solidFill>
                  <a:srgbClr val="A31D8D"/>
                </a:solidFill>
                <a:latin typeface="Times New Roman" panose="02020603050405020304" pitchFamily="18" charset="0"/>
              </a:rPr>
              <a:t> ：</a:t>
            </a:r>
            <a:r>
              <a:rPr kumimoji="1" lang="zh-CN" altLang="en-US" sz="2400">
                <a:latin typeface="Times New Roman" panose="02020603050405020304" pitchFamily="18" charset="0"/>
              </a:rPr>
              <a:t>（又称为电梯算法）</a:t>
            </a:r>
            <a:endParaRPr kumimoji="1" lang="zh-CN" altLang="en-US" sz="2400">
              <a:latin typeface="Times New Roman" panose="02020603050405020304" pitchFamily="18" charset="0"/>
            </a:endParaRPr>
          </a:p>
          <a:p>
            <a:pPr eaLnBrk="1" hangingPunct="1">
              <a:spcBef>
                <a:spcPct val="0"/>
              </a:spcBef>
              <a:buClr>
                <a:srgbClr val="FF00FF"/>
              </a:buClr>
              <a:buFontTx/>
              <a:buNone/>
            </a:pPr>
            <a:r>
              <a:rPr kumimoji="1" lang="zh-CN" altLang="en-US" sz="2400">
                <a:latin typeface="Times New Roman" panose="02020603050405020304" pitchFamily="18" charset="0"/>
              </a:rPr>
              <a:t>      （</a:t>
            </a:r>
            <a:r>
              <a:rPr kumimoji="1" lang="en-US" altLang="zh-CN" sz="2400">
                <a:latin typeface="Times New Roman" panose="02020603050405020304" pitchFamily="18" charset="0"/>
              </a:rPr>
              <a:t>1</a:t>
            </a:r>
            <a:r>
              <a:rPr kumimoji="1" lang="zh-CN" altLang="en-US" sz="2400">
                <a:latin typeface="Times New Roman" panose="02020603050405020304" pitchFamily="18" charset="0"/>
              </a:rPr>
              <a:t>）欲访问磁道与当前磁道的距离；</a:t>
            </a:r>
            <a:endParaRPr kumimoji="1" lang="zh-CN" altLang="en-US" sz="2400">
              <a:latin typeface="Times New Roman" panose="02020603050405020304" pitchFamily="18" charset="0"/>
            </a:endParaRPr>
          </a:p>
          <a:p>
            <a:pPr eaLnBrk="1" hangingPunct="1">
              <a:spcBef>
                <a:spcPct val="0"/>
              </a:spcBef>
              <a:buClr>
                <a:srgbClr val="FF00FF"/>
              </a:buClr>
              <a:buFontTx/>
              <a:buNone/>
            </a:pPr>
            <a:r>
              <a:rPr kumimoji="1" lang="zh-CN" altLang="en-US" sz="2400">
                <a:latin typeface="Times New Roman" panose="02020603050405020304" pitchFamily="18" charset="0"/>
              </a:rPr>
              <a:t>      （</a:t>
            </a:r>
            <a:r>
              <a:rPr kumimoji="1" lang="en-US" altLang="zh-CN" sz="2400">
                <a:latin typeface="Times New Roman" panose="02020603050405020304" pitchFamily="18" charset="0"/>
              </a:rPr>
              <a:t>2</a:t>
            </a:r>
            <a:r>
              <a:rPr kumimoji="1" lang="zh-CN" altLang="en-US" sz="2400">
                <a:latin typeface="Times New Roman" panose="02020603050405020304" pitchFamily="18" charset="0"/>
              </a:rPr>
              <a:t>）磁头当前的移动方向。</a:t>
            </a:r>
            <a:endParaRPr kumimoji="1" lang="zh-CN" altLang="en-US" sz="2400">
              <a:latin typeface="Times New Roman" panose="02020603050405020304" pitchFamily="18" charset="0"/>
            </a:endParaRPr>
          </a:p>
        </p:txBody>
      </p:sp>
      <p:sp>
        <p:nvSpPr>
          <p:cNvPr id="71687" name="Text Box 7"/>
          <p:cNvSpPr txBox="1">
            <a:spLocks noChangeArrowheads="1"/>
          </p:cNvSpPr>
          <p:nvPr/>
        </p:nvSpPr>
        <p:spPr bwMode="auto">
          <a:xfrm>
            <a:off x="468313" y="2420938"/>
            <a:ext cx="8137525" cy="830262"/>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zh-CN" altLang="en-US" sz="2400" dirty="0">
                <a:solidFill>
                  <a:schemeClr val="tx1"/>
                </a:solidFill>
              </a:rPr>
              <a:t>假设当前磁道在</a:t>
            </a:r>
            <a:r>
              <a:rPr lang="en-US" altLang="zh-CN" sz="2400" dirty="0">
                <a:solidFill>
                  <a:schemeClr val="tx1"/>
                </a:solidFill>
              </a:rPr>
              <a:t>100</a:t>
            </a:r>
            <a:r>
              <a:rPr lang="zh-CN" altLang="en-US" sz="2400" dirty="0">
                <a:solidFill>
                  <a:schemeClr val="tx1"/>
                </a:solidFill>
              </a:rPr>
              <a:t>号磁道，磁头正向磁道号增加的方向（由外向里）移动。现依次有如下磁盘请求队列：</a:t>
            </a:r>
            <a:endParaRPr lang="zh-CN" altLang="en-US" sz="2400" dirty="0">
              <a:solidFill>
                <a:schemeClr val="tx1"/>
              </a:solidFill>
            </a:endParaRPr>
          </a:p>
        </p:txBody>
      </p:sp>
      <p:sp>
        <p:nvSpPr>
          <p:cNvPr id="71688" name="Text Box 8"/>
          <p:cNvSpPr txBox="1">
            <a:spLocks noChangeArrowheads="1"/>
          </p:cNvSpPr>
          <p:nvPr/>
        </p:nvSpPr>
        <p:spPr bwMode="auto">
          <a:xfrm>
            <a:off x="6443663" y="4751388"/>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23</a:t>
            </a:r>
            <a:r>
              <a:rPr lang="zh-CN" altLang="en-US" sz="2400">
                <a:solidFill>
                  <a:schemeClr val="tx1"/>
                </a:solidFill>
              </a:rPr>
              <a:t>，</a:t>
            </a:r>
            <a:endParaRPr lang="zh-CN" altLang="en-US" sz="2400">
              <a:solidFill>
                <a:schemeClr val="tx1"/>
              </a:solidFill>
            </a:endParaRPr>
          </a:p>
        </p:txBody>
      </p:sp>
      <p:sp>
        <p:nvSpPr>
          <p:cNvPr id="71689" name="Text Box 9"/>
          <p:cNvSpPr txBox="1">
            <a:spLocks noChangeArrowheads="1"/>
          </p:cNvSpPr>
          <p:nvPr/>
        </p:nvSpPr>
        <p:spPr bwMode="auto">
          <a:xfrm>
            <a:off x="3490913" y="4725988"/>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376</a:t>
            </a:r>
            <a:r>
              <a:rPr lang="zh-CN" altLang="en-US" sz="2400">
                <a:solidFill>
                  <a:schemeClr val="tx1"/>
                </a:solidFill>
              </a:rPr>
              <a:t>，</a:t>
            </a:r>
            <a:endParaRPr lang="zh-CN" altLang="en-US" sz="2400">
              <a:solidFill>
                <a:schemeClr val="tx1"/>
              </a:solidFill>
            </a:endParaRPr>
          </a:p>
        </p:txBody>
      </p:sp>
      <p:sp>
        <p:nvSpPr>
          <p:cNvPr id="71690" name="Text Box 10"/>
          <p:cNvSpPr txBox="1">
            <a:spLocks noChangeArrowheads="1"/>
          </p:cNvSpPr>
          <p:nvPr/>
        </p:nvSpPr>
        <p:spPr bwMode="auto">
          <a:xfrm>
            <a:off x="2555875" y="4700588"/>
            <a:ext cx="10080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a:t>
            </a:r>
            <a:r>
              <a:rPr lang="zh-CN" altLang="en-US" sz="2400">
                <a:solidFill>
                  <a:schemeClr val="tx1"/>
                </a:solidFill>
              </a:rPr>
              <a:t>，</a:t>
            </a:r>
            <a:endParaRPr lang="zh-CN" altLang="en-US" sz="2400">
              <a:solidFill>
                <a:schemeClr val="tx1"/>
              </a:solidFill>
            </a:endParaRPr>
          </a:p>
        </p:txBody>
      </p:sp>
      <p:sp>
        <p:nvSpPr>
          <p:cNvPr id="71691" name="Text Box 11"/>
          <p:cNvSpPr txBox="1">
            <a:spLocks noChangeArrowheads="1"/>
          </p:cNvSpPr>
          <p:nvPr/>
        </p:nvSpPr>
        <p:spPr bwMode="auto">
          <a:xfrm>
            <a:off x="936625" y="4700588"/>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132</a:t>
            </a:r>
            <a:r>
              <a:rPr lang="zh-CN" altLang="en-US" sz="2400">
                <a:solidFill>
                  <a:schemeClr val="tx1"/>
                </a:solidFill>
              </a:rPr>
              <a:t>，</a:t>
            </a:r>
            <a:endParaRPr lang="zh-CN" altLang="en-US" sz="2400">
              <a:solidFill>
                <a:schemeClr val="tx1"/>
              </a:solidFill>
            </a:endParaRPr>
          </a:p>
        </p:txBody>
      </p:sp>
      <p:sp>
        <p:nvSpPr>
          <p:cNvPr id="71692" name="Text Box 12"/>
          <p:cNvSpPr txBox="1">
            <a:spLocks noChangeArrowheads="1"/>
          </p:cNvSpPr>
          <p:nvPr/>
        </p:nvSpPr>
        <p:spPr bwMode="auto">
          <a:xfrm>
            <a:off x="4356100" y="4700588"/>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61</a:t>
            </a:r>
            <a:r>
              <a:rPr lang="zh-CN" altLang="en-US" sz="2400">
                <a:solidFill>
                  <a:schemeClr val="tx1"/>
                </a:solidFill>
              </a:rPr>
              <a:t>，</a:t>
            </a:r>
            <a:endParaRPr lang="zh-CN" altLang="en-US" sz="2400">
              <a:solidFill>
                <a:schemeClr val="tx1"/>
              </a:solidFill>
            </a:endParaRPr>
          </a:p>
        </p:txBody>
      </p:sp>
      <p:sp>
        <p:nvSpPr>
          <p:cNvPr id="71693" name="Text Box 13"/>
          <p:cNvSpPr txBox="1">
            <a:spLocks noChangeArrowheads="1"/>
          </p:cNvSpPr>
          <p:nvPr/>
        </p:nvSpPr>
        <p:spPr bwMode="auto">
          <a:xfrm>
            <a:off x="1692275" y="4725988"/>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a:t>
            </a:r>
            <a:r>
              <a:rPr lang="zh-CN" altLang="en-US" sz="2400">
                <a:solidFill>
                  <a:schemeClr val="tx1"/>
                </a:solidFill>
              </a:rPr>
              <a:t>，</a:t>
            </a:r>
            <a:endParaRPr lang="zh-CN" altLang="en-US" sz="2400">
              <a:solidFill>
                <a:schemeClr val="tx1"/>
              </a:solidFill>
            </a:endParaRPr>
          </a:p>
        </p:txBody>
      </p:sp>
      <p:sp>
        <p:nvSpPr>
          <p:cNvPr id="71694" name="Text Box 14"/>
          <p:cNvSpPr txBox="1">
            <a:spLocks noChangeArrowheads="1"/>
          </p:cNvSpPr>
          <p:nvPr/>
        </p:nvSpPr>
        <p:spPr bwMode="auto">
          <a:xfrm>
            <a:off x="5722938" y="4725988"/>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29</a:t>
            </a:r>
            <a:r>
              <a:rPr lang="zh-CN" altLang="en-US" sz="2400">
                <a:solidFill>
                  <a:schemeClr val="tx1"/>
                </a:solidFill>
              </a:rPr>
              <a:t>，</a:t>
            </a:r>
            <a:endParaRPr lang="zh-CN" altLang="en-US" sz="2400">
              <a:solidFill>
                <a:schemeClr val="tx1"/>
              </a:solidFill>
            </a:endParaRPr>
          </a:p>
        </p:txBody>
      </p:sp>
      <p:sp>
        <p:nvSpPr>
          <p:cNvPr id="71695" name="Text Box 15"/>
          <p:cNvSpPr txBox="1">
            <a:spLocks noChangeArrowheads="1"/>
          </p:cNvSpPr>
          <p:nvPr/>
        </p:nvSpPr>
        <p:spPr bwMode="auto">
          <a:xfrm>
            <a:off x="7164388" y="4751388"/>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a:t>
            </a:r>
            <a:r>
              <a:rPr lang="zh-CN" altLang="en-US" sz="2400">
                <a:solidFill>
                  <a:schemeClr val="tx1"/>
                </a:solidFill>
              </a:rPr>
              <a:t>，</a:t>
            </a:r>
            <a:endParaRPr lang="zh-CN" altLang="en-US" sz="2400">
              <a:solidFill>
                <a:schemeClr val="tx1"/>
              </a:solidFill>
            </a:endParaRPr>
          </a:p>
        </p:txBody>
      </p:sp>
      <p:sp>
        <p:nvSpPr>
          <p:cNvPr id="71696" name="Text Box 16"/>
          <p:cNvSpPr txBox="1">
            <a:spLocks noChangeArrowheads="1"/>
          </p:cNvSpPr>
          <p:nvPr/>
        </p:nvSpPr>
        <p:spPr bwMode="auto">
          <a:xfrm>
            <a:off x="5076825" y="4725988"/>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40,</a:t>
            </a:r>
            <a:endParaRPr lang="en-US" altLang="zh-CN" sz="2400">
              <a:solidFill>
                <a:schemeClr val="tx1"/>
              </a:solidFill>
            </a:endParaRPr>
          </a:p>
        </p:txBody>
      </p:sp>
      <p:sp>
        <p:nvSpPr>
          <p:cNvPr id="71697" name="Text Box 17"/>
          <p:cNvSpPr txBox="1">
            <a:spLocks noChangeArrowheads="1"/>
          </p:cNvSpPr>
          <p:nvPr/>
        </p:nvSpPr>
        <p:spPr bwMode="auto">
          <a:xfrm>
            <a:off x="215900" y="4005263"/>
            <a:ext cx="56515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zh-CN" altLang="en-US" sz="2400">
                <a:solidFill>
                  <a:schemeClr val="tx1"/>
                </a:solidFill>
              </a:rPr>
              <a:t>则磁盘调度顺序和寻道距离为：</a:t>
            </a:r>
            <a:endParaRPr lang="zh-CN" altLang="en-US" sz="2400">
              <a:solidFill>
                <a:schemeClr val="tx1"/>
              </a:solidFill>
            </a:endParaRPr>
          </a:p>
        </p:txBody>
      </p:sp>
      <p:sp>
        <p:nvSpPr>
          <p:cNvPr id="71698" name="Text Box 18"/>
          <p:cNvSpPr txBox="1">
            <a:spLocks noChangeArrowheads="1"/>
          </p:cNvSpPr>
          <p:nvPr/>
        </p:nvSpPr>
        <p:spPr bwMode="auto">
          <a:xfrm>
            <a:off x="827088" y="3429000"/>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23</a:t>
            </a:r>
            <a:r>
              <a:rPr lang="zh-CN" altLang="en-US" sz="2400">
                <a:solidFill>
                  <a:schemeClr val="tx1"/>
                </a:solidFill>
              </a:rPr>
              <a:t>，</a:t>
            </a:r>
            <a:endParaRPr lang="zh-CN" altLang="en-US" sz="2400">
              <a:solidFill>
                <a:schemeClr val="tx1"/>
              </a:solidFill>
            </a:endParaRPr>
          </a:p>
        </p:txBody>
      </p:sp>
      <p:sp>
        <p:nvSpPr>
          <p:cNvPr id="71699" name="Text Box 19"/>
          <p:cNvSpPr txBox="1">
            <a:spLocks noChangeArrowheads="1"/>
          </p:cNvSpPr>
          <p:nvPr/>
        </p:nvSpPr>
        <p:spPr bwMode="auto">
          <a:xfrm>
            <a:off x="1547813" y="34290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376</a:t>
            </a:r>
            <a:r>
              <a:rPr lang="zh-CN" altLang="en-US" sz="2400">
                <a:solidFill>
                  <a:schemeClr val="tx1"/>
                </a:solidFill>
              </a:rPr>
              <a:t>，</a:t>
            </a:r>
            <a:endParaRPr lang="zh-CN" altLang="en-US" sz="2400">
              <a:solidFill>
                <a:schemeClr val="tx1"/>
              </a:solidFill>
            </a:endParaRPr>
          </a:p>
        </p:txBody>
      </p:sp>
      <p:sp>
        <p:nvSpPr>
          <p:cNvPr id="71700" name="Text Box 20"/>
          <p:cNvSpPr txBox="1">
            <a:spLocks noChangeArrowheads="1"/>
          </p:cNvSpPr>
          <p:nvPr/>
        </p:nvSpPr>
        <p:spPr bwMode="auto">
          <a:xfrm>
            <a:off x="2339975" y="3429000"/>
            <a:ext cx="10080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a:t>
            </a:r>
            <a:r>
              <a:rPr lang="zh-CN" altLang="en-US" sz="2400">
                <a:solidFill>
                  <a:schemeClr val="tx1"/>
                </a:solidFill>
              </a:rPr>
              <a:t>，</a:t>
            </a:r>
            <a:endParaRPr lang="zh-CN" altLang="en-US" sz="2400">
              <a:solidFill>
                <a:schemeClr val="tx1"/>
              </a:solidFill>
            </a:endParaRPr>
          </a:p>
        </p:txBody>
      </p:sp>
      <p:sp>
        <p:nvSpPr>
          <p:cNvPr id="71701" name="Text Box 21"/>
          <p:cNvSpPr txBox="1">
            <a:spLocks noChangeArrowheads="1"/>
          </p:cNvSpPr>
          <p:nvPr/>
        </p:nvSpPr>
        <p:spPr bwMode="auto">
          <a:xfrm>
            <a:off x="3059113" y="34290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132</a:t>
            </a:r>
            <a:r>
              <a:rPr lang="zh-CN" altLang="en-US" sz="2400">
                <a:solidFill>
                  <a:schemeClr val="tx1"/>
                </a:solidFill>
              </a:rPr>
              <a:t>，</a:t>
            </a:r>
            <a:endParaRPr lang="zh-CN" altLang="en-US" sz="2400">
              <a:solidFill>
                <a:schemeClr val="tx1"/>
              </a:solidFill>
            </a:endParaRPr>
          </a:p>
        </p:txBody>
      </p:sp>
      <p:sp>
        <p:nvSpPr>
          <p:cNvPr id="71702" name="Text Box 22"/>
          <p:cNvSpPr txBox="1">
            <a:spLocks noChangeArrowheads="1"/>
          </p:cNvSpPr>
          <p:nvPr/>
        </p:nvSpPr>
        <p:spPr bwMode="auto">
          <a:xfrm>
            <a:off x="3851275" y="3429000"/>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61</a:t>
            </a:r>
            <a:r>
              <a:rPr lang="zh-CN" altLang="en-US" sz="2400">
                <a:solidFill>
                  <a:schemeClr val="tx1"/>
                </a:solidFill>
              </a:rPr>
              <a:t>，</a:t>
            </a:r>
            <a:endParaRPr lang="zh-CN" altLang="en-US" sz="2400">
              <a:solidFill>
                <a:schemeClr val="tx1"/>
              </a:solidFill>
            </a:endParaRPr>
          </a:p>
        </p:txBody>
      </p:sp>
      <p:sp>
        <p:nvSpPr>
          <p:cNvPr id="71703" name="Text Box 23"/>
          <p:cNvSpPr txBox="1">
            <a:spLocks noChangeArrowheads="1"/>
          </p:cNvSpPr>
          <p:nvPr/>
        </p:nvSpPr>
        <p:spPr bwMode="auto">
          <a:xfrm>
            <a:off x="4356100" y="34290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a:t>
            </a:r>
            <a:r>
              <a:rPr lang="zh-CN" altLang="en-US" sz="2400">
                <a:solidFill>
                  <a:schemeClr val="tx1"/>
                </a:solidFill>
              </a:rPr>
              <a:t>，</a:t>
            </a:r>
            <a:endParaRPr lang="zh-CN" altLang="en-US" sz="2400">
              <a:solidFill>
                <a:schemeClr val="tx1"/>
              </a:solidFill>
            </a:endParaRPr>
          </a:p>
        </p:txBody>
      </p:sp>
      <p:sp>
        <p:nvSpPr>
          <p:cNvPr id="71704" name="Text Box 24"/>
          <p:cNvSpPr txBox="1">
            <a:spLocks noChangeArrowheads="1"/>
          </p:cNvSpPr>
          <p:nvPr/>
        </p:nvSpPr>
        <p:spPr bwMode="auto">
          <a:xfrm>
            <a:off x="5219700" y="3429000"/>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29</a:t>
            </a:r>
            <a:r>
              <a:rPr lang="zh-CN" altLang="en-US" sz="2400">
                <a:solidFill>
                  <a:schemeClr val="tx1"/>
                </a:solidFill>
              </a:rPr>
              <a:t>，</a:t>
            </a:r>
            <a:endParaRPr lang="zh-CN" altLang="en-US" sz="2400">
              <a:solidFill>
                <a:schemeClr val="tx1"/>
              </a:solidFill>
            </a:endParaRPr>
          </a:p>
        </p:txBody>
      </p:sp>
      <p:sp>
        <p:nvSpPr>
          <p:cNvPr id="71705" name="Text Box 25"/>
          <p:cNvSpPr txBox="1">
            <a:spLocks noChangeArrowheads="1"/>
          </p:cNvSpPr>
          <p:nvPr/>
        </p:nvSpPr>
        <p:spPr bwMode="auto">
          <a:xfrm>
            <a:off x="5867400" y="34290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a:t>
            </a:r>
            <a:r>
              <a:rPr lang="zh-CN" altLang="en-US" sz="2400">
                <a:solidFill>
                  <a:schemeClr val="tx1"/>
                </a:solidFill>
              </a:rPr>
              <a:t>，</a:t>
            </a:r>
            <a:endParaRPr lang="zh-CN" altLang="en-US" sz="2400">
              <a:solidFill>
                <a:schemeClr val="tx1"/>
              </a:solidFill>
            </a:endParaRPr>
          </a:p>
        </p:txBody>
      </p:sp>
      <p:sp>
        <p:nvSpPr>
          <p:cNvPr id="71706" name="Text Box 26"/>
          <p:cNvSpPr txBox="1">
            <a:spLocks noChangeArrowheads="1"/>
          </p:cNvSpPr>
          <p:nvPr/>
        </p:nvSpPr>
        <p:spPr bwMode="auto">
          <a:xfrm>
            <a:off x="6443663" y="34290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40</a:t>
            </a:r>
            <a:endParaRPr lang="en-US" altLang="zh-CN" sz="2400">
              <a:solidFill>
                <a:schemeClr val="tx1"/>
              </a:solidFill>
            </a:endParaRPr>
          </a:p>
        </p:txBody>
      </p:sp>
      <p:sp>
        <p:nvSpPr>
          <p:cNvPr id="71707" name="Text Box 27"/>
          <p:cNvSpPr txBox="1">
            <a:spLocks noChangeArrowheads="1"/>
          </p:cNvSpPr>
          <p:nvPr/>
        </p:nvSpPr>
        <p:spPr bwMode="auto">
          <a:xfrm>
            <a:off x="755650" y="5373688"/>
            <a:ext cx="7921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T</a:t>
            </a:r>
            <a:r>
              <a:rPr lang="en-US" altLang="zh-CN" sz="2400" baseline="-25000">
                <a:solidFill>
                  <a:schemeClr val="tx1"/>
                </a:solidFill>
              </a:rPr>
              <a:t>s </a:t>
            </a:r>
            <a:r>
              <a:rPr lang="en-US" altLang="zh-CN" sz="2400">
                <a:solidFill>
                  <a:schemeClr val="tx1"/>
                </a:solidFill>
              </a:rPr>
              <a:t>=</a:t>
            </a:r>
            <a:endParaRPr lang="en-US" altLang="zh-CN" sz="2400">
              <a:solidFill>
                <a:schemeClr val="tx1"/>
              </a:solidFill>
            </a:endParaRPr>
          </a:p>
        </p:txBody>
      </p:sp>
      <p:sp>
        <p:nvSpPr>
          <p:cNvPr id="71708" name="Text Box 28"/>
          <p:cNvSpPr txBox="1">
            <a:spLocks noChangeArrowheads="1"/>
          </p:cNvSpPr>
          <p:nvPr/>
        </p:nvSpPr>
        <p:spPr bwMode="auto">
          <a:xfrm>
            <a:off x="1403350" y="5373688"/>
            <a:ext cx="15128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(132-100)</a:t>
            </a:r>
            <a:endParaRPr lang="en-US" altLang="zh-CN" sz="2400">
              <a:solidFill>
                <a:schemeClr val="tx1"/>
              </a:solidFill>
            </a:endParaRPr>
          </a:p>
        </p:txBody>
      </p:sp>
      <p:sp>
        <p:nvSpPr>
          <p:cNvPr id="71709" name="Text Box 29"/>
          <p:cNvSpPr txBox="1">
            <a:spLocks noChangeArrowheads="1"/>
          </p:cNvSpPr>
          <p:nvPr/>
        </p:nvSpPr>
        <p:spPr bwMode="auto">
          <a:xfrm>
            <a:off x="2700338" y="5373688"/>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+(190-132)</a:t>
            </a:r>
            <a:endParaRPr lang="en-US" altLang="zh-CN" sz="2400">
              <a:solidFill>
                <a:schemeClr val="tx1"/>
              </a:solidFill>
            </a:endParaRPr>
          </a:p>
        </p:txBody>
      </p:sp>
      <p:sp>
        <p:nvSpPr>
          <p:cNvPr id="71710" name="Text Box 30"/>
          <p:cNvSpPr txBox="1">
            <a:spLocks noChangeArrowheads="1"/>
          </p:cNvSpPr>
          <p:nvPr/>
        </p:nvSpPr>
        <p:spPr bwMode="auto">
          <a:xfrm>
            <a:off x="4284663" y="5373688"/>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+(205-190)</a:t>
            </a:r>
            <a:endParaRPr lang="en-US" altLang="zh-CN" sz="2400">
              <a:solidFill>
                <a:schemeClr val="tx1"/>
              </a:solidFill>
            </a:endParaRPr>
          </a:p>
        </p:txBody>
      </p:sp>
      <p:sp>
        <p:nvSpPr>
          <p:cNvPr id="71711" name="Text Box 31"/>
          <p:cNvSpPr txBox="1">
            <a:spLocks noChangeArrowheads="1"/>
          </p:cNvSpPr>
          <p:nvPr/>
        </p:nvSpPr>
        <p:spPr bwMode="auto">
          <a:xfrm>
            <a:off x="5868988" y="5373688"/>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+(376-205)</a:t>
            </a:r>
            <a:endParaRPr lang="en-US" altLang="zh-CN" sz="2400">
              <a:solidFill>
                <a:schemeClr val="tx1"/>
              </a:solidFill>
            </a:endParaRPr>
          </a:p>
        </p:txBody>
      </p:sp>
      <p:sp>
        <p:nvSpPr>
          <p:cNvPr id="71712" name="Text Box 32"/>
          <p:cNvSpPr txBox="1">
            <a:spLocks noChangeArrowheads="1"/>
          </p:cNvSpPr>
          <p:nvPr/>
        </p:nvSpPr>
        <p:spPr bwMode="auto">
          <a:xfrm>
            <a:off x="7453313" y="5373688"/>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+(376-61)</a:t>
            </a:r>
            <a:endParaRPr lang="en-US" altLang="zh-CN" sz="2400">
              <a:solidFill>
                <a:schemeClr val="tx1"/>
              </a:solidFill>
            </a:endParaRPr>
          </a:p>
        </p:txBody>
      </p:sp>
      <p:sp>
        <p:nvSpPr>
          <p:cNvPr id="71713" name="Text Box 33"/>
          <p:cNvSpPr txBox="1">
            <a:spLocks noChangeArrowheads="1"/>
          </p:cNvSpPr>
          <p:nvPr/>
        </p:nvSpPr>
        <p:spPr bwMode="auto">
          <a:xfrm>
            <a:off x="1547813" y="5878513"/>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+(61-40)</a:t>
            </a:r>
            <a:endParaRPr lang="en-US" altLang="zh-CN" sz="2400">
              <a:solidFill>
                <a:schemeClr val="tx1"/>
              </a:solidFill>
            </a:endParaRPr>
          </a:p>
        </p:txBody>
      </p:sp>
      <p:sp>
        <p:nvSpPr>
          <p:cNvPr id="71714" name="Text Box 34"/>
          <p:cNvSpPr txBox="1">
            <a:spLocks noChangeArrowheads="1"/>
          </p:cNvSpPr>
          <p:nvPr/>
        </p:nvSpPr>
        <p:spPr bwMode="auto">
          <a:xfrm>
            <a:off x="2987675" y="5878513"/>
            <a:ext cx="16557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+(40-29)</a:t>
            </a:r>
            <a:endParaRPr lang="en-US" altLang="zh-CN" sz="2400">
              <a:solidFill>
                <a:schemeClr val="tx1"/>
              </a:solidFill>
            </a:endParaRPr>
          </a:p>
        </p:txBody>
      </p:sp>
      <p:sp>
        <p:nvSpPr>
          <p:cNvPr id="71715" name="Text Box 35"/>
          <p:cNvSpPr txBox="1">
            <a:spLocks noChangeArrowheads="1"/>
          </p:cNvSpPr>
          <p:nvPr/>
        </p:nvSpPr>
        <p:spPr bwMode="auto">
          <a:xfrm>
            <a:off x="4427538" y="5878513"/>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+(29-23)</a:t>
            </a:r>
            <a:endParaRPr lang="en-US" altLang="zh-CN" sz="2400">
              <a:solidFill>
                <a:schemeClr val="tx1"/>
              </a:solidFill>
            </a:endParaRPr>
          </a:p>
        </p:txBody>
      </p:sp>
      <p:sp>
        <p:nvSpPr>
          <p:cNvPr id="71716" name="Text Box 36"/>
          <p:cNvSpPr txBox="1">
            <a:spLocks noChangeArrowheads="1"/>
          </p:cNvSpPr>
          <p:nvPr/>
        </p:nvSpPr>
        <p:spPr bwMode="auto">
          <a:xfrm>
            <a:off x="5580063" y="5878513"/>
            <a:ext cx="16557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+(23-4)</a:t>
            </a:r>
            <a:endParaRPr lang="en-US" altLang="zh-CN" sz="2400">
              <a:solidFill>
                <a:schemeClr val="tx1"/>
              </a:solidFill>
            </a:endParaRPr>
          </a:p>
        </p:txBody>
      </p:sp>
      <p:sp>
        <p:nvSpPr>
          <p:cNvPr id="37" name="矩形 38"/>
          <p:cNvSpPr>
            <a:spLocks noChangeArrowheads="1"/>
          </p:cNvSpPr>
          <p:nvPr/>
        </p:nvSpPr>
        <p:spPr bwMode="auto">
          <a:xfrm>
            <a:off x="323850" y="620713"/>
            <a:ext cx="3743325" cy="55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None/>
              <a:defRPr/>
            </a:pPr>
            <a:r>
              <a:rPr kumimoji="1" lang="en-US" altLang="zh-CN"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6.6.2</a:t>
            </a:r>
            <a:r>
              <a:rPr kumimoji="1" lang="zh-CN" altLang="en-US"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磁盘调度算法</a:t>
            </a:r>
            <a:endParaRPr kumimoji="1" lang="en-US" altLang="zh-CN" sz="28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8" name="Rectangle 37"/>
          <p:cNvSpPr>
            <a:spLocks noChangeArrowheads="1"/>
          </p:cNvSpPr>
          <p:nvPr/>
        </p:nvSpPr>
        <p:spPr bwMode="auto">
          <a:xfrm>
            <a:off x="2484438" y="56818"/>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5" name="圆角矩形标注 34"/>
          <p:cNvSpPr/>
          <p:nvPr/>
        </p:nvSpPr>
        <p:spPr bwMode="auto">
          <a:xfrm>
            <a:off x="5940425" y="131645"/>
            <a:ext cx="2808288" cy="720080"/>
          </a:xfrm>
          <a:prstGeom prst="wedgeRoundRectCallout">
            <a:avLst>
              <a:gd name="adj1" fmla="val -113018"/>
              <a:gd name="adj2" fmla="val 111975"/>
              <a:gd name="adj3" fmla="val 16667"/>
            </a:avLst>
          </a:prstGeom>
          <a:solidFill>
            <a:schemeClr val="accent1">
              <a:lumMod val="60000"/>
              <a:lumOff val="40000"/>
            </a:schemeClr>
          </a:solidFill>
          <a:ln>
            <a:noFill/>
          </a:ln>
          <a:effectLst/>
        </p:spPr>
        <p:txBody>
          <a:bodyPr vert="horz" wrap="square" lIns="91440" tIns="45720" rIns="91440" bIns="45720" numCol="1" rtlCol="0" anchor="t" anchorCtr="0" compatLnSpc="1"/>
          <a:lstStyle/>
          <a:p>
            <a:pPr marL="179705" marR="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概念、实现思路、性能分析、改进思路</a:t>
            </a:r>
            <a:endPar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687"/>
                                        </p:tgtEl>
                                        <p:attrNameLst>
                                          <p:attrName>style.visibility</p:attrName>
                                        </p:attrNameLst>
                                      </p:cBhvr>
                                      <p:to>
                                        <p:strVal val="visible"/>
                                      </p:to>
                                    </p:set>
                                    <p:animEffect transition="in" filter="box(in)">
                                      <p:cBhvr>
                                        <p:cTn id="7" dur="500"/>
                                        <p:tgtEl>
                                          <p:spTgt spid="7168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71697"/>
                                        </p:tgtEl>
                                        <p:attrNameLst>
                                          <p:attrName>style.visibility</p:attrName>
                                        </p:attrNameLst>
                                      </p:cBhvr>
                                      <p:to>
                                        <p:strVal val="visible"/>
                                      </p:to>
                                    </p:set>
                                    <p:animEffect transition="in" filter="box(in)">
                                      <p:cBhvr>
                                        <p:cTn id="10" dur="500"/>
                                        <p:tgtEl>
                                          <p:spTgt spid="71697"/>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71698"/>
                                        </p:tgtEl>
                                        <p:attrNameLst>
                                          <p:attrName>style.visibility</p:attrName>
                                        </p:attrNameLst>
                                      </p:cBhvr>
                                      <p:to>
                                        <p:strVal val="visible"/>
                                      </p:to>
                                    </p:set>
                                    <p:animEffect transition="in" filter="box(in)">
                                      <p:cBhvr>
                                        <p:cTn id="13" dur="500"/>
                                        <p:tgtEl>
                                          <p:spTgt spid="71698"/>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71699"/>
                                        </p:tgtEl>
                                        <p:attrNameLst>
                                          <p:attrName>style.visibility</p:attrName>
                                        </p:attrNameLst>
                                      </p:cBhvr>
                                      <p:to>
                                        <p:strVal val="visible"/>
                                      </p:to>
                                    </p:set>
                                    <p:animEffect transition="in" filter="box(in)">
                                      <p:cBhvr>
                                        <p:cTn id="16" dur="500"/>
                                        <p:tgtEl>
                                          <p:spTgt spid="71699"/>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71700"/>
                                        </p:tgtEl>
                                        <p:attrNameLst>
                                          <p:attrName>style.visibility</p:attrName>
                                        </p:attrNameLst>
                                      </p:cBhvr>
                                      <p:to>
                                        <p:strVal val="visible"/>
                                      </p:to>
                                    </p:set>
                                    <p:animEffect transition="in" filter="box(in)">
                                      <p:cBhvr>
                                        <p:cTn id="19" dur="500"/>
                                        <p:tgtEl>
                                          <p:spTgt spid="71700"/>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71701"/>
                                        </p:tgtEl>
                                        <p:attrNameLst>
                                          <p:attrName>style.visibility</p:attrName>
                                        </p:attrNameLst>
                                      </p:cBhvr>
                                      <p:to>
                                        <p:strVal val="visible"/>
                                      </p:to>
                                    </p:set>
                                    <p:animEffect transition="in" filter="box(in)">
                                      <p:cBhvr>
                                        <p:cTn id="22" dur="500"/>
                                        <p:tgtEl>
                                          <p:spTgt spid="71701"/>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71702"/>
                                        </p:tgtEl>
                                        <p:attrNameLst>
                                          <p:attrName>style.visibility</p:attrName>
                                        </p:attrNameLst>
                                      </p:cBhvr>
                                      <p:to>
                                        <p:strVal val="visible"/>
                                      </p:to>
                                    </p:set>
                                    <p:animEffect transition="in" filter="box(in)">
                                      <p:cBhvr>
                                        <p:cTn id="25" dur="500"/>
                                        <p:tgtEl>
                                          <p:spTgt spid="71702"/>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71703"/>
                                        </p:tgtEl>
                                        <p:attrNameLst>
                                          <p:attrName>style.visibility</p:attrName>
                                        </p:attrNameLst>
                                      </p:cBhvr>
                                      <p:to>
                                        <p:strVal val="visible"/>
                                      </p:to>
                                    </p:set>
                                    <p:animEffect transition="in" filter="box(in)">
                                      <p:cBhvr>
                                        <p:cTn id="28" dur="500"/>
                                        <p:tgtEl>
                                          <p:spTgt spid="71703"/>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71704"/>
                                        </p:tgtEl>
                                        <p:attrNameLst>
                                          <p:attrName>style.visibility</p:attrName>
                                        </p:attrNameLst>
                                      </p:cBhvr>
                                      <p:to>
                                        <p:strVal val="visible"/>
                                      </p:to>
                                    </p:set>
                                    <p:animEffect transition="in" filter="box(in)">
                                      <p:cBhvr>
                                        <p:cTn id="31" dur="500"/>
                                        <p:tgtEl>
                                          <p:spTgt spid="71704"/>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71705"/>
                                        </p:tgtEl>
                                        <p:attrNameLst>
                                          <p:attrName>style.visibility</p:attrName>
                                        </p:attrNameLst>
                                      </p:cBhvr>
                                      <p:to>
                                        <p:strVal val="visible"/>
                                      </p:to>
                                    </p:set>
                                    <p:animEffect transition="in" filter="box(in)">
                                      <p:cBhvr>
                                        <p:cTn id="34" dur="500"/>
                                        <p:tgtEl>
                                          <p:spTgt spid="71705"/>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71706"/>
                                        </p:tgtEl>
                                        <p:attrNameLst>
                                          <p:attrName>style.visibility</p:attrName>
                                        </p:attrNameLst>
                                      </p:cBhvr>
                                      <p:to>
                                        <p:strVal val="visible"/>
                                      </p:to>
                                    </p:set>
                                    <p:animEffect transition="in" filter="box(in)">
                                      <p:cBhvr>
                                        <p:cTn id="37" dur="500"/>
                                        <p:tgtEl>
                                          <p:spTgt spid="71706"/>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3554">
                                            <p:txEl>
                                              <p:pRg st="0" end="0"/>
                                            </p:txEl>
                                          </p:spTgt>
                                        </p:tgtEl>
                                        <p:attrNameLst>
                                          <p:attrName>style.visibility</p:attrName>
                                        </p:attrNameLst>
                                      </p:cBhvr>
                                      <p:to>
                                        <p:strVal val="visible"/>
                                      </p:to>
                                    </p:set>
                                    <p:animEffect transition="in" filter="box(in)">
                                      <p:cBhvr>
                                        <p:cTn id="42" dur="500"/>
                                        <p:tgtEl>
                                          <p:spTgt spid="2355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3554">
                                            <p:txEl>
                                              <p:pRg st="1" end="1"/>
                                            </p:txEl>
                                          </p:spTgt>
                                        </p:tgtEl>
                                        <p:attrNameLst>
                                          <p:attrName>style.visibility</p:attrName>
                                        </p:attrNameLst>
                                      </p:cBhvr>
                                      <p:to>
                                        <p:strVal val="visible"/>
                                      </p:to>
                                    </p:set>
                                    <p:animEffect transition="in" filter="box(in)">
                                      <p:cBhvr>
                                        <p:cTn id="47" dur="500"/>
                                        <p:tgtEl>
                                          <p:spTgt spid="23554">
                                            <p:txEl>
                                              <p:pRg st="1" end="1"/>
                                            </p:txEl>
                                          </p:spTgt>
                                        </p:tgtEl>
                                      </p:cBhvr>
                                    </p:animEffect>
                                  </p:childTnLst>
                                </p:cTn>
                              </p:par>
                              <p:par>
                                <p:cTn id="48" presetID="4" presetClass="entr" presetSubtype="16" fill="hold" nodeType="withEffect">
                                  <p:stCondLst>
                                    <p:cond delay="0"/>
                                  </p:stCondLst>
                                  <p:childTnLst>
                                    <p:set>
                                      <p:cBhvr>
                                        <p:cTn id="49" dur="1" fill="hold">
                                          <p:stCondLst>
                                            <p:cond delay="0"/>
                                          </p:stCondLst>
                                        </p:cTn>
                                        <p:tgtEl>
                                          <p:spTgt spid="23554">
                                            <p:txEl>
                                              <p:pRg st="2" end="2"/>
                                            </p:txEl>
                                          </p:spTgt>
                                        </p:tgtEl>
                                        <p:attrNameLst>
                                          <p:attrName>style.visibility</p:attrName>
                                        </p:attrNameLst>
                                      </p:cBhvr>
                                      <p:to>
                                        <p:strVal val="visible"/>
                                      </p:to>
                                    </p:set>
                                    <p:animEffect transition="in" filter="box(in)">
                                      <p:cBhvr>
                                        <p:cTn id="50" dur="500"/>
                                        <p:tgtEl>
                                          <p:spTgt spid="2355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xit" presetSubtype="16" fill="hold" grpId="1" nodeType="clickEffect">
                                  <p:stCondLst>
                                    <p:cond delay="0"/>
                                  </p:stCondLst>
                                  <p:childTnLst>
                                    <p:animEffect transition="out" filter="box(in)">
                                      <p:cBhvr>
                                        <p:cTn id="54" dur="500"/>
                                        <p:tgtEl>
                                          <p:spTgt spid="71701"/>
                                        </p:tgtEl>
                                      </p:cBhvr>
                                    </p:animEffect>
                                    <p:set>
                                      <p:cBhvr>
                                        <p:cTn id="55" dur="1" fill="hold">
                                          <p:stCondLst>
                                            <p:cond delay="499"/>
                                          </p:stCondLst>
                                        </p:cTn>
                                        <p:tgtEl>
                                          <p:spTgt spid="7170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71691"/>
                                        </p:tgtEl>
                                        <p:attrNameLst>
                                          <p:attrName>style.visibility</p:attrName>
                                        </p:attrNameLst>
                                      </p:cBhvr>
                                      <p:to>
                                        <p:strVal val="visible"/>
                                      </p:to>
                                    </p:set>
                                    <p:animEffect transition="in" filter="box(in)">
                                      <p:cBhvr>
                                        <p:cTn id="60" dur="500"/>
                                        <p:tgtEl>
                                          <p:spTgt spid="71691"/>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71707"/>
                                        </p:tgtEl>
                                        <p:attrNameLst>
                                          <p:attrName>style.visibility</p:attrName>
                                        </p:attrNameLst>
                                      </p:cBhvr>
                                      <p:to>
                                        <p:strVal val="visible"/>
                                      </p:to>
                                    </p:set>
                                    <p:animEffect transition="in" filter="box(in)">
                                      <p:cBhvr>
                                        <p:cTn id="65" dur="500"/>
                                        <p:tgtEl>
                                          <p:spTgt spid="71707"/>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71708"/>
                                        </p:tgtEl>
                                        <p:attrNameLst>
                                          <p:attrName>style.visibility</p:attrName>
                                        </p:attrNameLst>
                                      </p:cBhvr>
                                      <p:to>
                                        <p:strVal val="visible"/>
                                      </p:to>
                                    </p:set>
                                    <p:animEffect transition="in" filter="box(in)">
                                      <p:cBhvr>
                                        <p:cTn id="68" dur="500"/>
                                        <p:tgtEl>
                                          <p:spTgt spid="71708"/>
                                        </p:tgtEl>
                                      </p:cBhvr>
                                    </p:animEffect>
                                  </p:childTnLst>
                                </p:cTn>
                              </p:par>
                            </p:childTnLst>
                          </p:cTn>
                        </p:par>
                      </p:childTnLst>
                    </p:cTn>
                  </p:par>
                  <p:par>
                    <p:cTn id="69" fill="hold">
                      <p:stCondLst>
                        <p:cond delay="indefinite"/>
                      </p:stCondLst>
                      <p:childTnLst>
                        <p:par>
                          <p:cTn id="70" fill="hold">
                            <p:stCondLst>
                              <p:cond delay="0"/>
                            </p:stCondLst>
                            <p:childTnLst>
                              <p:par>
                                <p:cTn id="71" presetID="4" presetClass="exit" presetSubtype="16" fill="hold" grpId="1" nodeType="clickEffect">
                                  <p:stCondLst>
                                    <p:cond delay="0"/>
                                  </p:stCondLst>
                                  <p:childTnLst>
                                    <p:animEffect transition="out" filter="box(in)">
                                      <p:cBhvr>
                                        <p:cTn id="72" dur="500"/>
                                        <p:tgtEl>
                                          <p:spTgt spid="71703"/>
                                        </p:tgtEl>
                                      </p:cBhvr>
                                    </p:animEffect>
                                    <p:set>
                                      <p:cBhvr>
                                        <p:cTn id="73" dur="1" fill="hold">
                                          <p:stCondLst>
                                            <p:cond delay="499"/>
                                          </p:stCondLst>
                                        </p:cTn>
                                        <p:tgtEl>
                                          <p:spTgt spid="7170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71693"/>
                                        </p:tgtEl>
                                        <p:attrNameLst>
                                          <p:attrName>style.visibility</p:attrName>
                                        </p:attrNameLst>
                                      </p:cBhvr>
                                      <p:to>
                                        <p:strVal val="visible"/>
                                      </p:to>
                                    </p:set>
                                    <p:animEffect transition="in" filter="box(in)">
                                      <p:cBhvr>
                                        <p:cTn id="78" dur="500"/>
                                        <p:tgtEl>
                                          <p:spTgt spid="71693"/>
                                        </p:tgtEl>
                                      </p:cBhvr>
                                    </p:animEffect>
                                  </p:childTnLst>
                                </p:cTn>
                              </p:par>
                            </p:childTnLst>
                          </p:cTn>
                        </p:par>
                      </p:childTnLst>
                    </p:cTn>
                  </p:par>
                  <p:par>
                    <p:cTn id="79" fill="hold">
                      <p:stCondLst>
                        <p:cond delay="indefinite"/>
                      </p:stCondLst>
                      <p:childTnLst>
                        <p:par>
                          <p:cTn id="80" fill="hold">
                            <p:stCondLst>
                              <p:cond delay="0"/>
                            </p:stCondLst>
                            <p:childTnLst>
                              <p:par>
                                <p:cTn id="81" presetID="4" presetClass="entr" presetSubtype="16" fill="hold" grpId="0" nodeType="clickEffect">
                                  <p:stCondLst>
                                    <p:cond delay="0"/>
                                  </p:stCondLst>
                                  <p:childTnLst>
                                    <p:set>
                                      <p:cBhvr>
                                        <p:cTn id="82" dur="1" fill="hold">
                                          <p:stCondLst>
                                            <p:cond delay="0"/>
                                          </p:stCondLst>
                                        </p:cTn>
                                        <p:tgtEl>
                                          <p:spTgt spid="71709"/>
                                        </p:tgtEl>
                                        <p:attrNameLst>
                                          <p:attrName>style.visibility</p:attrName>
                                        </p:attrNameLst>
                                      </p:cBhvr>
                                      <p:to>
                                        <p:strVal val="visible"/>
                                      </p:to>
                                    </p:set>
                                    <p:animEffect transition="in" filter="box(in)">
                                      <p:cBhvr>
                                        <p:cTn id="83" dur="500"/>
                                        <p:tgtEl>
                                          <p:spTgt spid="71709"/>
                                        </p:tgtEl>
                                      </p:cBhvr>
                                    </p:animEffect>
                                  </p:childTnLst>
                                </p:cTn>
                              </p:par>
                            </p:childTnLst>
                          </p:cTn>
                        </p:par>
                      </p:childTnLst>
                    </p:cTn>
                  </p:par>
                  <p:par>
                    <p:cTn id="84" fill="hold">
                      <p:stCondLst>
                        <p:cond delay="indefinite"/>
                      </p:stCondLst>
                      <p:childTnLst>
                        <p:par>
                          <p:cTn id="85" fill="hold">
                            <p:stCondLst>
                              <p:cond delay="0"/>
                            </p:stCondLst>
                            <p:childTnLst>
                              <p:par>
                                <p:cTn id="86" presetID="4" presetClass="exit" presetSubtype="16" fill="hold" grpId="1" nodeType="clickEffect">
                                  <p:stCondLst>
                                    <p:cond delay="0"/>
                                  </p:stCondLst>
                                  <p:childTnLst>
                                    <p:animEffect transition="out" filter="box(in)">
                                      <p:cBhvr>
                                        <p:cTn id="87" dur="500"/>
                                        <p:tgtEl>
                                          <p:spTgt spid="71700"/>
                                        </p:tgtEl>
                                      </p:cBhvr>
                                    </p:animEffect>
                                    <p:set>
                                      <p:cBhvr>
                                        <p:cTn id="88" dur="1" fill="hold">
                                          <p:stCondLst>
                                            <p:cond delay="499"/>
                                          </p:stCondLst>
                                        </p:cTn>
                                        <p:tgtEl>
                                          <p:spTgt spid="7170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4" presetClass="entr" presetSubtype="16" fill="hold" grpId="0" nodeType="clickEffect">
                                  <p:stCondLst>
                                    <p:cond delay="0"/>
                                  </p:stCondLst>
                                  <p:childTnLst>
                                    <p:set>
                                      <p:cBhvr>
                                        <p:cTn id="92" dur="1" fill="hold">
                                          <p:stCondLst>
                                            <p:cond delay="0"/>
                                          </p:stCondLst>
                                        </p:cTn>
                                        <p:tgtEl>
                                          <p:spTgt spid="71690"/>
                                        </p:tgtEl>
                                        <p:attrNameLst>
                                          <p:attrName>style.visibility</p:attrName>
                                        </p:attrNameLst>
                                      </p:cBhvr>
                                      <p:to>
                                        <p:strVal val="visible"/>
                                      </p:to>
                                    </p:set>
                                    <p:animEffect transition="in" filter="box(in)">
                                      <p:cBhvr>
                                        <p:cTn id="93" dur="500"/>
                                        <p:tgtEl>
                                          <p:spTgt spid="71690"/>
                                        </p:tgtEl>
                                      </p:cBhvr>
                                    </p:animEffect>
                                  </p:childTnLst>
                                </p:cTn>
                              </p:par>
                            </p:childTnLst>
                          </p:cTn>
                        </p:par>
                      </p:childTnLst>
                    </p:cTn>
                  </p:par>
                  <p:par>
                    <p:cTn id="94" fill="hold">
                      <p:stCondLst>
                        <p:cond delay="indefinite"/>
                      </p:stCondLst>
                      <p:childTnLst>
                        <p:par>
                          <p:cTn id="95" fill="hold">
                            <p:stCondLst>
                              <p:cond delay="0"/>
                            </p:stCondLst>
                            <p:childTnLst>
                              <p:par>
                                <p:cTn id="96" presetID="4" presetClass="entr" presetSubtype="16" fill="hold" grpId="0" nodeType="clickEffect">
                                  <p:stCondLst>
                                    <p:cond delay="0"/>
                                  </p:stCondLst>
                                  <p:childTnLst>
                                    <p:set>
                                      <p:cBhvr>
                                        <p:cTn id="97" dur="1" fill="hold">
                                          <p:stCondLst>
                                            <p:cond delay="0"/>
                                          </p:stCondLst>
                                        </p:cTn>
                                        <p:tgtEl>
                                          <p:spTgt spid="71710"/>
                                        </p:tgtEl>
                                        <p:attrNameLst>
                                          <p:attrName>style.visibility</p:attrName>
                                        </p:attrNameLst>
                                      </p:cBhvr>
                                      <p:to>
                                        <p:strVal val="visible"/>
                                      </p:to>
                                    </p:set>
                                    <p:animEffect transition="in" filter="box(in)">
                                      <p:cBhvr>
                                        <p:cTn id="98" dur="500"/>
                                        <p:tgtEl>
                                          <p:spTgt spid="71710"/>
                                        </p:tgtEl>
                                      </p:cBhvr>
                                    </p:animEffect>
                                  </p:childTnLst>
                                </p:cTn>
                              </p:par>
                            </p:childTnLst>
                          </p:cTn>
                        </p:par>
                      </p:childTnLst>
                    </p:cTn>
                  </p:par>
                  <p:par>
                    <p:cTn id="99" fill="hold">
                      <p:stCondLst>
                        <p:cond delay="indefinite"/>
                      </p:stCondLst>
                      <p:childTnLst>
                        <p:par>
                          <p:cTn id="100" fill="hold">
                            <p:stCondLst>
                              <p:cond delay="0"/>
                            </p:stCondLst>
                            <p:childTnLst>
                              <p:par>
                                <p:cTn id="101" presetID="4" presetClass="exit" presetSubtype="16" fill="hold" grpId="1" nodeType="clickEffect">
                                  <p:stCondLst>
                                    <p:cond delay="0"/>
                                  </p:stCondLst>
                                  <p:childTnLst>
                                    <p:animEffect transition="out" filter="box(in)">
                                      <p:cBhvr>
                                        <p:cTn id="102" dur="500"/>
                                        <p:tgtEl>
                                          <p:spTgt spid="71699"/>
                                        </p:tgtEl>
                                      </p:cBhvr>
                                    </p:animEffect>
                                    <p:set>
                                      <p:cBhvr>
                                        <p:cTn id="103" dur="1" fill="hold">
                                          <p:stCondLst>
                                            <p:cond delay="499"/>
                                          </p:stCondLst>
                                        </p:cTn>
                                        <p:tgtEl>
                                          <p:spTgt spid="7169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4" presetClass="entr" presetSubtype="16" fill="hold" grpId="0" nodeType="clickEffect">
                                  <p:stCondLst>
                                    <p:cond delay="0"/>
                                  </p:stCondLst>
                                  <p:childTnLst>
                                    <p:set>
                                      <p:cBhvr>
                                        <p:cTn id="107" dur="1" fill="hold">
                                          <p:stCondLst>
                                            <p:cond delay="0"/>
                                          </p:stCondLst>
                                        </p:cTn>
                                        <p:tgtEl>
                                          <p:spTgt spid="71689"/>
                                        </p:tgtEl>
                                        <p:attrNameLst>
                                          <p:attrName>style.visibility</p:attrName>
                                        </p:attrNameLst>
                                      </p:cBhvr>
                                      <p:to>
                                        <p:strVal val="visible"/>
                                      </p:to>
                                    </p:set>
                                    <p:animEffect transition="in" filter="box(in)">
                                      <p:cBhvr>
                                        <p:cTn id="108" dur="500"/>
                                        <p:tgtEl>
                                          <p:spTgt spid="71689"/>
                                        </p:tgtEl>
                                      </p:cBhvr>
                                    </p:animEffect>
                                  </p:childTnLst>
                                </p:cTn>
                              </p:par>
                            </p:childTnLst>
                          </p:cTn>
                        </p:par>
                      </p:childTnLst>
                    </p:cTn>
                  </p:par>
                  <p:par>
                    <p:cTn id="109" fill="hold">
                      <p:stCondLst>
                        <p:cond delay="indefinite"/>
                      </p:stCondLst>
                      <p:childTnLst>
                        <p:par>
                          <p:cTn id="110" fill="hold">
                            <p:stCondLst>
                              <p:cond delay="0"/>
                            </p:stCondLst>
                            <p:childTnLst>
                              <p:par>
                                <p:cTn id="111" presetID="4" presetClass="entr" presetSubtype="16" fill="hold" grpId="0" nodeType="clickEffect">
                                  <p:stCondLst>
                                    <p:cond delay="0"/>
                                  </p:stCondLst>
                                  <p:childTnLst>
                                    <p:set>
                                      <p:cBhvr>
                                        <p:cTn id="112" dur="1" fill="hold">
                                          <p:stCondLst>
                                            <p:cond delay="0"/>
                                          </p:stCondLst>
                                        </p:cTn>
                                        <p:tgtEl>
                                          <p:spTgt spid="71711"/>
                                        </p:tgtEl>
                                        <p:attrNameLst>
                                          <p:attrName>style.visibility</p:attrName>
                                        </p:attrNameLst>
                                      </p:cBhvr>
                                      <p:to>
                                        <p:strVal val="visible"/>
                                      </p:to>
                                    </p:set>
                                    <p:animEffect transition="in" filter="box(in)">
                                      <p:cBhvr>
                                        <p:cTn id="113" dur="500"/>
                                        <p:tgtEl>
                                          <p:spTgt spid="71711"/>
                                        </p:tgtEl>
                                      </p:cBhvr>
                                    </p:animEffect>
                                  </p:childTnLst>
                                </p:cTn>
                              </p:par>
                            </p:childTnLst>
                          </p:cTn>
                        </p:par>
                      </p:childTnLst>
                    </p:cTn>
                  </p:par>
                  <p:par>
                    <p:cTn id="114" fill="hold">
                      <p:stCondLst>
                        <p:cond delay="indefinite"/>
                      </p:stCondLst>
                      <p:childTnLst>
                        <p:par>
                          <p:cTn id="115" fill="hold">
                            <p:stCondLst>
                              <p:cond delay="0"/>
                            </p:stCondLst>
                            <p:childTnLst>
                              <p:par>
                                <p:cTn id="116" presetID="4" presetClass="exit" presetSubtype="16" fill="hold" grpId="1" nodeType="clickEffect">
                                  <p:stCondLst>
                                    <p:cond delay="0"/>
                                  </p:stCondLst>
                                  <p:childTnLst>
                                    <p:animEffect transition="out" filter="box(in)">
                                      <p:cBhvr>
                                        <p:cTn id="117" dur="500"/>
                                        <p:tgtEl>
                                          <p:spTgt spid="71702"/>
                                        </p:tgtEl>
                                      </p:cBhvr>
                                    </p:animEffect>
                                    <p:set>
                                      <p:cBhvr>
                                        <p:cTn id="118" dur="1" fill="hold">
                                          <p:stCondLst>
                                            <p:cond delay="499"/>
                                          </p:stCondLst>
                                        </p:cTn>
                                        <p:tgtEl>
                                          <p:spTgt spid="7170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4" presetClass="entr" presetSubtype="16" fill="hold" grpId="0" nodeType="clickEffect">
                                  <p:stCondLst>
                                    <p:cond delay="0"/>
                                  </p:stCondLst>
                                  <p:childTnLst>
                                    <p:set>
                                      <p:cBhvr>
                                        <p:cTn id="122" dur="1" fill="hold">
                                          <p:stCondLst>
                                            <p:cond delay="0"/>
                                          </p:stCondLst>
                                        </p:cTn>
                                        <p:tgtEl>
                                          <p:spTgt spid="71692"/>
                                        </p:tgtEl>
                                        <p:attrNameLst>
                                          <p:attrName>style.visibility</p:attrName>
                                        </p:attrNameLst>
                                      </p:cBhvr>
                                      <p:to>
                                        <p:strVal val="visible"/>
                                      </p:to>
                                    </p:set>
                                    <p:animEffect transition="in" filter="box(in)">
                                      <p:cBhvr>
                                        <p:cTn id="123" dur="500"/>
                                        <p:tgtEl>
                                          <p:spTgt spid="71692"/>
                                        </p:tgtEl>
                                      </p:cBhvr>
                                    </p:animEffect>
                                  </p:childTnLst>
                                </p:cTn>
                              </p:par>
                            </p:childTnLst>
                          </p:cTn>
                        </p:par>
                      </p:childTnLst>
                    </p:cTn>
                  </p:par>
                  <p:par>
                    <p:cTn id="124" fill="hold">
                      <p:stCondLst>
                        <p:cond delay="indefinite"/>
                      </p:stCondLst>
                      <p:childTnLst>
                        <p:par>
                          <p:cTn id="125" fill="hold">
                            <p:stCondLst>
                              <p:cond delay="0"/>
                            </p:stCondLst>
                            <p:childTnLst>
                              <p:par>
                                <p:cTn id="126" presetID="4" presetClass="entr" presetSubtype="16" fill="hold" grpId="0" nodeType="clickEffect">
                                  <p:stCondLst>
                                    <p:cond delay="0"/>
                                  </p:stCondLst>
                                  <p:childTnLst>
                                    <p:set>
                                      <p:cBhvr>
                                        <p:cTn id="127" dur="1" fill="hold">
                                          <p:stCondLst>
                                            <p:cond delay="0"/>
                                          </p:stCondLst>
                                        </p:cTn>
                                        <p:tgtEl>
                                          <p:spTgt spid="71712"/>
                                        </p:tgtEl>
                                        <p:attrNameLst>
                                          <p:attrName>style.visibility</p:attrName>
                                        </p:attrNameLst>
                                      </p:cBhvr>
                                      <p:to>
                                        <p:strVal val="visible"/>
                                      </p:to>
                                    </p:set>
                                    <p:animEffect transition="in" filter="box(in)">
                                      <p:cBhvr>
                                        <p:cTn id="128" dur="500"/>
                                        <p:tgtEl>
                                          <p:spTgt spid="71712"/>
                                        </p:tgtEl>
                                      </p:cBhvr>
                                    </p:animEffect>
                                  </p:childTnLst>
                                </p:cTn>
                              </p:par>
                            </p:childTnLst>
                          </p:cTn>
                        </p:par>
                      </p:childTnLst>
                    </p:cTn>
                  </p:par>
                  <p:par>
                    <p:cTn id="129" fill="hold">
                      <p:stCondLst>
                        <p:cond delay="indefinite"/>
                      </p:stCondLst>
                      <p:childTnLst>
                        <p:par>
                          <p:cTn id="130" fill="hold">
                            <p:stCondLst>
                              <p:cond delay="0"/>
                            </p:stCondLst>
                            <p:childTnLst>
                              <p:par>
                                <p:cTn id="131" presetID="4" presetClass="exit" presetSubtype="16" fill="hold" grpId="1" nodeType="clickEffect">
                                  <p:stCondLst>
                                    <p:cond delay="0"/>
                                  </p:stCondLst>
                                  <p:childTnLst>
                                    <p:animEffect transition="out" filter="box(in)">
                                      <p:cBhvr>
                                        <p:cTn id="132" dur="500"/>
                                        <p:tgtEl>
                                          <p:spTgt spid="71706"/>
                                        </p:tgtEl>
                                      </p:cBhvr>
                                    </p:animEffect>
                                    <p:set>
                                      <p:cBhvr>
                                        <p:cTn id="133" dur="1" fill="hold">
                                          <p:stCondLst>
                                            <p:cond delay="499"/>
                                          </p:stCondLst>
                                        </p:cTn>
                                        <p:tgtEl>
                                          <p:spTgt spid="71706"/>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4" presetClass="entr" presetSubtype="16" fill="hold" grpId="0" nodeType="clickEffect">
                                  <p:stCondLst>
                                    <p:cond delay="0"/>
                                  </p:stCondLst>
                                  <p:childTnLst>
                                    <p:set>
                                      <p:cBhvr>
                                        <p:cTn id="137" dur="1" fill="hold">
                                          <p:stCondLst>
                                            <p:cond delay="0"/>
                                          </p:stCondLst>
                                        </p:cTn>
                                        <p:tgtEl>
                                          <p:spTgt spid="71696"/>
                                        </p:tgtEl>
                                        <p:attrNameLst>
                                          <p:attrName>style.visibility</p:attrName>
                                        </p:attrNameLst>
                                      </p:cBhvr>
                                      <p:to>
                                        <p:strVal val="visible"/>
                                      </p:to>
                                    </p:set>
                                    <p:animEffect transition="in" filter="box(in)">
                                      <p:cBhvr>
                                        <p:cTn id="138" dur="500"/>
                                        <p:tgtEl>
                                          <p:spTgt spid="71696"/>
                                        </p:tgtEl>
                                      </p:cBhvr>
                                    </p:animEffect>
                                  </p:childTnLst>
                                </p:cTn>
                              </p:par>
                            </p:childTnLst>
                          </p:cTn>
                        </p:par>
                      </p:childTnLst>
                    </p:cTn>
                  </p:par>
                  <p:par>
                    <p:cTn id="139" fill="hold">
                      <p:stCondLst>
                        <p:cond delay="indefinite"/>
                      </p:stCondLst>
                      <p:childTnLst>
                        <p:par>
                          <p:cTn id="140" fill="hold">
                            <p:stCondLst>
                              <p:cond delay="0"/>
                            </p:stCondLst>
                            <p:childTnLst>
                              <p:par>
                                <p:cTn id="141" presetID="4" presetClass="entr" presetSubtype="16" fill="hold" grpId="0" nodeType="clickEffect">
                                  <p:stCondLst>
                                    <p:cond delay="0"/>
                                  </p:stCondLst>
                                  <p:childTnLst>
                                    <p:set>
                                      <p:cBhvr>
                                        <p:cTn id="142" dur="1" fill="hold">
                                          <p:stCondLst>
                                            <p:cond delay="0"/>
                                          </p:stCondLst>
                                        </p:cTn>
                                        <p:tgtEl>
                                          <p:spTgt spid="71713"/>
                                        </p:tgtEl>
                                        <p:attrNameLst>
                                          <p:attrName>style.visibility</p:attrName>
                                        </p:attrNameLst>
                                      </p:cBhvr>
                                      <p:to>
                                        <p:strVal val="visible"/>
                                      </p:to>
                                    </p:set>
                                    <p:animEffect transition="in" filter="box(in)">
                                      <p:cBhvr>
                                        <p:cTn id="143" dur="500"/>
                                        <p:tgtEl>
                                          <p:spTgt spid="71713"/>
                                        </p:tgtEl>
                                      </p:cBhvr>
                                    </p:animEffect>
                                  </p:childTnLst>
                                </p:cTn>
                              </p:par>
                            </p:childTnLst>
                          </p:cTn>
                        </p:par>
                      </p:childTnLst>
                    </p:cTn>
                  </p:par>
                  <p:par>
                    <p:cTn id="144" fill="hold">
                      <p:stCondLst>
                        <p:cond delay="indefinite"/>
                      </p:stCondLst>
                      <p:childTnLst>
                        <p:par>
                          <p:cTn id="145" fill="hold">
                            <p:stCondLst>
                              <p:cond delay="0"/>
                            </p:stCondLst>
                            <p:childTnLst>
                              <p:par>
                                <p:cTn id="146" presetID="4" presetClass="exit" presetSubtype="16" fill="hold" grpId="1" nodeType="clickEffect">
                                  <p:stCondLst>
                                    <p:cond delay="0"/>
                                  </p:stCondLst>
                                  <p:childTnLst>
                                    <p:animEffect transition="out" filter="box(in)">
                                      <p:cBhvr>
                                        <p:cTn id="147" dur="500"/>
                                        <p:tgtEl>
                                          <p:spTgt spid="71704"/>
                                        </p:tgtEl>
                                      </p:cBhvr>
                                    </p:animEffect>
                                    <p:set>
                                      <p:cBhvr>
                                        <p:cTn id="148" dur="1" fill="hold">
                                          <p:stCondLst>
                                            <p:cond delay="499"/>
                                          </p:stCondLst>
                                        </p:cTn>
                                        <p:tgtEl>
                                          <p:spTgt spid="71704"/>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4" presetClass="entr" presetSubtype="16" fill="hold" grpId="0" nodeType="clickEffect">
                                  <p:stCondLst>
                                    <p:cond delay="0"/>
                                  </p:stCondLst>
                                  <p:childTnLst>
                                    <p:set>
                                      <p:cBhvr>
                                        <p:cTn id="152" dur="1" fill="hold">
                                          <p:stCondLst>
                                            <p:cond delay="0"/>
                                          </p:stCondLst>
                                        </p:cTn>
                                        <p:tgtEl>
                                          <p:spTgt spid="71694"/>
                                        </p:tgtEl>
                                        <p:attrNameLst>
                                          <p:attrName>style.visibility</p:attrName>
                                        </p:attrNameLst>
                                      </p:cBhvr>
                                      <p:to>
                                        <p:strVal val="visible"/>
                                      </p:to>
                                    </p:set>
                                    <p:animEffect transition="in" filter="box(in)">
                                      <p:cBhvr>
                                        <p:cTn id="153" dur="500"/>
                                        <p:tgtEl>
                                          <p:spTgt spid="71694"/>
                                        </p:tgtEl>
                                      </p:cBhvr>
                                    </p:animEffect>
                                  </p:childTnLst>
                                </p:cTn>
                              </p:par>
                            </p:childTnLst>
                          </p:cTn>
                        </p:par>
                      </p:childTnLst>
                    </p:cTn>
                  </p:par>
                  <p:par>
                    <p:cTn id="154" fill="hold">
                      <p:stCondLst>
                        <p:cond delay="indefinite"/>
                      </p:stCondLst>
                      <p:childTnLst>
                        <p:par>
                          <p:cTn id="155" fill="hold">
                            <p:stCondLst>
                              <p:cond delay="0"/>
                            </p:stCondLst>
                            <p:childTnLst>
                              <p:par>
                                <p:cTn id="156" presetID="4" presetClass="entr" presetSubtype="16" fill="hold" grpId="0" nodeType="clickEffect">
                                  <p:stCondLst>
                                    <p:cond delay="0"/>
                                  </p:stCondLst>
                                  <p:childTnLst>
                                    <p:set>
                                      <p:cBhvr>
                                        <p:cTn id="157" dur="1" fill="hold">
                                          <p:stCondLst>
                                            <p:cond delay="0"/>
                                          </p:stCondLst>
                                        </p:cTn>
                                        <p:tgtEl>
                                          <p:spTgt spid="71714"/>
                                        </p:tgtEl>
                                        <p:attrNameLst>
                                          <p:attrName>style.visibility</p:attrName>
                                        </p:attrNameLst>
                                      </p:cBhvr>
                                      <p:to>
                                        <p:strVal val="visible"/>
                                      </p:to>
                                    </p:set>
                                    <p:animEffect transition="in" filter="box(in)">
                                      <p:cBhvr>
                                        <p:cTn id="158" dur="500"/>
                                        <p:tgtEl>
                                          <p:spTgt spid="71714"/>
                                        </p:tgtEl>
                                      </p:cBhvr>
                                    </p:animEffect>
                                  </p:childTnLst>
                                </p:cTn>
                              </p:par>
                            </p:childTnLst>
                          </p:cTn>
                        </p:par>
                      </p:childTnLst>
                    </p:cTn>
                  </p:par>
                  <p:par>
                    <p:cTn id="159" fill="hold">
                      <p:stCondLst>
                        <p:cond delay="indefinite"/>
                      </p:stCondLst>
                      <p:childTnLst>
                        <p:par>
                          <p:cTn id="160" fill="hold">
                            <p:stCondLst>
                              <p:cond delay="0"/>
                            </p:stCondLst>
                            <p:childTnLst>
                              <p:par>
                                <p:cTn id="161" presetID="4" presetClass="exit" presetSubtype="16" fill="hold" grpId="1" nodeType="clickEffect">
                                  <p:stCondLst>
                                    <p:cond delay="0"/>
                                  </p:stCondLst>
                                  <p:childTnLst>
                                    <p:animEffect transition="out" filter="box(in)">
                                      <p:cBhvr>
                                        <p:cTn id="162" dur="500"/>
                                        <p:tgtEl>
                                          <p:spTgt spid="71698"/>
                                        </p:tgtEl>
                                      </p:cBhvr>
                                    </p:animEffect>
                                    <p:set>
                                      <p:cBhvr>
                                        <p:cTn id="163" dur="1" fill="hold">
                                          <p:stCondLst>
                                            <p:cond delay="499"/>
                                          </p:stCondLst>
                                        </p:cTn>
                                        <p:tgtEl>
                                          <p:spTgt spid="71698"/>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4" presetClass="entr" presetSubtype="16" fill="hold" grpId="0" nodeType="clickEffect">
                                  <p:stCondLst>
                                    <p:cond delay="0"/>
                                  </p:stCondLst>
                                  <p:childTnLst>
                                    <p:set>
                                      <p:cBhvr>
                                        <p:cTn id="167" dur="1" fill="hold">
                                          <p:stCondLst>
                                            <p:cond delay="0"/>
                                          </p:stCondLst>
                                        </p:cTn>
                                        <p:tgtEl>
                                          <p:spTgt spid="71688"/>
                                        </p:tgtEl>
                                        <p:attrNameLst>
                                          <p:attrName>style.visibility</p:attrName>
                                        </p:attrNameLst>
                                      </p:cBhvr>
                                      <p:to>
                                        <p:strVal val="visible"/>
                                      </p:to>
                                    </p:set>
                                    <p:animEffect transition="in" filter="box(in)">
                                      <p:cBhvr>
                                        <p:cTn id="168" dur="500"/>
                                        <p:tgtEl>
                                          <p:spTgt spid="71688"/>
                                        </p:tgtEl>
                                      </p:cBhvr>
                                    </p:animEffect>
                                  </p:childTnLst>
                                </p:cTn>
                              </p:par>
                            </p:childTnLst>
                          </p:cTn>
                        </p:par>
                      </p:childTnLst>
                    </p:cTn>
                  </p:par>
                  <p:par>
                    <p:cTn id="169" fill="hold">
                      <p:stCondLst>
                        <p:cond delay="indefinite"/>
                      </p:stCondLst>
                      <p:childTnLst>
                        <p:par>
                          <p:cTn id="170" fill="hold">
                            <p:stCondLst>
                              <p:cond delay="0"/>
                            </p:stCondLst>
                            <p:childTnLst>
                              <p:par>
                                <p:cTn id="171" presetID="4" presetClass="entr" presetSubtype="16" fill="hold" grpId="0" nodeType="clickEffect">
                                  <p:stCondLst>
                                    <p:cond delay="0"/>
                                  </p:stCondLst>
                                  <p:childTnLst>
                                    <p:set>
                                      <p:cBhvr>
                                        <p:cTn id="172" dur="1" fill="hold">
                                          <p:stCondLst>
                                            <p:cond delay="0"/>
                                          </p:stCondLst>
                                        </p:cTn>
                                        <p:tgtEl>
                                          <p:spTgt spid="71715"/>
                                        </p:tgtEl>
                                        <p:attrNameLst>
                                          <p:attrName>style.visibility</p:attrName>
                                        </p:attrNameLst>
                                      </p:cBhvr>
                                      <p:to>
                                        <p:strVal val="visible"/>
                                      </p:to>
                                    </p:set>
                                    <p:animEffect transition="in" filter="box(in)">
                                      <p:cBhvr>
                                        <p:cTn id="173" dur="500"/>
                                        <p:tgtEl>
                                          <p:spTgt spid="71715"/>
                                        </p:tgtEl>
                                      </p:cBhvr>
                                    </p:animEffect>
                                  </p:childTnLst>
                                </p:cTn>
                              </p:par>
                            </p:childTnLst>
                          </p:cTn>
                        </p:par>
                      </p:childTnLst>
                    </p:cTn>
                  </p:par>
                  <p:par>
                    <p:cTn id="174" fill="hold">
                      <p:stCondLst>
                        <p:cond delay="indefinite"/>
                      </p:stCondLst>
                      <p:childTnLst>
                        <p:par>
                          <p:cTn id="175" fill="hold">
                            <p:stCondLst>
                              <p:cond delay="0"/>
                            </p:stCondLst>
                            <p:childTnLst>
                              <p:par>
                                <p:cTn id="176" presetID="4" presetClass="exit" presetSubtype="16" fill="hold" grpId="1" nodeType="clickEffect">
                                  <p:stCondLst>
                                    <p:cond delay="0"/>
                                  </p:stCondLst>
                                  <p:childTnLst>
                                    <p:animEffect transition="out" filter="box(in)">
                                      <p:cBhvr>
                                        <p:cTn id="177" dur="500"/>
                                        <p:tgtEl>
                                          <p:spTgt spid="71705"/>
                                        </p:tgtEl>
                                      </p:cBhvr>
                                    </p:animEffect>
                                    <p:set>
                                      <p:cBhvr>
                                        <p:cTn id="178" dur="1" fill="hold">
                                          <p:stCondLst>
                                            <p:cond delay="499"/>
                                          </p:stCondLst>
                                        </p:cTn>
                                        <p:tgtEl>
                                          <p:spTgt spid="71705"/>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4" presetClass="entr" presetSubtype="16" fill="hold" grpId="0" nodeType="clickEffect">
                                  <p:stCondLst>
                                    <p:cond delay="0"/>
                                  </p:stCondLst>
                                  <p:childTnLst>
                                    <p:set>
                                      <p:cBhvr>
                                        <p:cTn id="182" dur="1" fill="hold">
                                          <p:stCondLst>
                                            <p:cond delay="0"/>
                                          </p:stCondLst>
                                        </p:cTn>
                                        <p:tgtEl>
                                          <p:spTgt spid="71695"/>
                                        </p:tgtEl>
                                        <p:attrNameLst>
                                          <p:attrName>style.visibility</p:attrName>
                                        </p:attrNameLst>
                                      </p:cBhvr>
                                      <p:to>
                                        <p:strVal val="visible"/>
                                      </p:to>
                                    </p:set>
                                    <p:animEffect transition="in" filter="box(in)">
                                      <p:cBhvr>
                                        <p:cTn id="183" dur="500"/>
                                        <p:tgtEl>
                                          <p:spTgt spid="71695"/>
                                        </p:tgtEl>
                                      </p:cBhvr>
                                    </p:animEffect>
                                  </p:childTnLst>
                                </p:cTn>
                              </p:par>
                            </p:childTnLst>
                          </p:cTn>
                        </p:par>
                      </p:childTnLst>
                    </p:cTn>
                  </p:par>
                  <p:par>
                    <p:cTn id="184" fill="hold">
                      <p:stCondLst>
                        <p:cond delay="indefinite"/>
                      </p:stCondLst>
                      <p:childTnLst>
                        <p:par>
                          <p:cTn id="185" fill="hold">
                            <p:stCondLst>
                              <p:cond delay="0"/>
                            </p:stCondLst>
                            <p:childTnLst>
                              <p:par>
                                <p:cTn id="186" presetID="4" presetClass="entr" presetSubtype="16" fill="hold" grpId="0" nodeType="clickEffect">
                                  <p:stCondLst>
                                    <p:cond delay="0"/>
                                  </p:stCondLst>
                                  <p:childTnLst>
                                    <p:set>
                                      <p:cBhvr>
                                        <p:cTn id="187" dur="1" fill="hold">
                                          <p:stCondLst>
                                            <p:cond delay="0"/>
                                          </p:stCondLst>
                                        </p:cTn>
                                        <p:tgtEl>
                                          <p:spTgt spid="71716"/>
                                        </p:tgtEl>
                                        <p:attrNameLst>
                                          <p:attrName>style.visibility</p:attrName>
                                        </p:attrNameLst>
                                      </p:cBhvr>
                                      <p:to>
                                        <p:strVal val="visible"/>
                                      </p:to>
                                    </p:set>
                                    <p:animEffect transition="in" filter="box(in)">
                                      <p:cBhvr>
                                        <p:cTn id="188" dur="500"/>
                                        <p:tgtEl>
                                          <p:spTgt spid="71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7" grpId="0"/>
      <p:bldP spid="71688" grpId="0"/>
      <p:bldP spid="71689" grpId="0"/>
      <p:bldP spid="71690" grpId="0"/>
      <p:bldP spid="71691" grpId="0"/>
      <p:bldP spid="71692" grpId="0"/>
      <p:bldP spid="71693" grpId="0"/>
      <p:bldP spid="71694" grpId="0"/>
      <p:bldP spid="71695" grpId="0"/>
      <p:bldP spid="71696" grpId="0"/>
      <p:bldP spid="71697" grpId="0"/>
      <p:bldP spid="71698" grpId="0"/>
      <p:bldP spid="71698" grpId="1"/>
      <p:bldP spid="71699" grpId="0"/>
      <p:bldP spid="71699" grpId="1"/>
      <p:bldP spid="71700" grpId="0"/>
      <p:bldP spid="71700" grpId="1"/>
      <p:bldP spid="71701" grpId="0"/>
      <p:bldP spid="71701" grpId="1"/>
      <p:bldP spid="71702" grpId="0"/>
      <p:bldP spid="71702" grpId="1"/>
      <p:bldP spid="71703" grpId="0"/>
      <p:bldP spid="71703" grpId="1"/>
      <p:bldP spid="71704" grpId="0"/>
      <p:bldP spid="71704" grpId="1"/>
      <p:bldP spid="71705" grpId="0"/>
      <p:bldP spid="71705" grpId="1"/>
      <p:bldP spid="71706" grpId="0"/>
      <p:bldP spid="71706" grpId="1"/>
      <p:bldP spid="71707" grpId="0"/>
      <p:bldP spid="71708" grpId="0"/>
      <p:bldP spid="71709" grpId="0"/>
      <p:bldP spid="71710" grpId="0"/>
      <p:bldP spid="71711" grpId="0"/>
      <p:bldP spid="71712" grpId="0"/>
      <p:bldP spid="71713" grpId="0"/>
      <p:bldP spid="71714" grpId="0"/>
      <p:bldP spid="71715" grpId="0"/>
      <p:bldP spid="71716"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250825" y="1196975"/>
            <a:ext cx="76327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FF"/>
              </a:buClr>
              <a:buFontTx/>
              <a:buNone/>
            </a:pPr>
            <a:r>
              <a:rPr kumimoji="1" lang="zh-CN" altLang="en-US" sz="2400" dirty="0" smtClean="0">
                <a:solidFill>
                  <a:srgbClr val="A31D8D"/>
                </a:solidFill>
                <a:latin typeface="宋体" panose="02010600030101010101" pitchFamily="2" charset="-122"/>
              </a:rPr>
              <a:t>（</a:t>
            </a:r>
            <a:r>
              <a:rPr kumimoji="1" lang="en-US" altLang="zh-CN" sz="2400" dirty="0" smtClean="0">
                <a:solidFill>
                  <a:srgbClr val="A31D8D"/>
                </a:solidFill>
                <a:latin typeface="宋体" panose="02010600030101010101" pitchFamily="2" charset="-122"/>
              </a:rPr>
              <a:t>4</a:t>
            </a:r>
            <a:r>
              <a:rPr kumimoji="1" lang="zh-CN" altLang="en-US" sz="2400" dirty="0" smtClean="0">
                <a:solidFill>
                  <a:srgbClr val="A31D8D"/>
                </a:solidFill>
                <a:latin typeface="宋体" panose="02010600030101010101" pitchFamily="2" charset="-122"/>
              </a:rPr>
              <a:t>）循环扫描</a:t>
            </a:r>
            <a:r>
              <a:rPr kumimoji="1" lang="en-US" altLang="zh-CN" sz="2400" dirty="0" smtClean="0">
                <a:solidFill>
                  <a:srgbClr val="A31D8D"/>
                </a:solidFill>
                <a:latin typeface="宋体" panose="02010600030101010101" pitchFamily="2" charset="-122"/>
              </a:rPr>
              <a:t>(CSCAN</a:t>
            </a:r>
            <a:r>
              <a:rPr kumimoji="1" lang="en-US" altLang="zh-CN" sz="2400" dirty="0">
                <a:solidFill>
                  <a:srgbClr val="A31D8D"/>
                </a:solidFill>
                <a:latin typeface="宋体" panose="02010600030101010101" pitchFamily="2" charset="-122"/>
              </a:rPr>
              <a:t>)</a:t>
            </a:r>
            <a:r>
              <a:rPr kumimoji="1" lang="zh-CN" altLang="en-US" sz="2400" dirty="0">
                <a:solidFill>
                  <a:srgbClr val="A31D8D"/>
                </a:solidFill>
                <a:latin typeface="宋体" panose="02010600030101010101" pitchFamily="2" charset="-122"/>
              </a:rPr>
              <a:t>算法</a:t>
            </a:r>
            <a:r>
              <a:rPr kumimoji="1" lang="zh-CN" altLang="en-US" sz="2400" dirty="0">
                <a:solidFill>
                  <a:srgbClr val="A31D8D"/>
                </a:solidFill>
                <a:latin typeface="Times New Roman" panose="02020603050405020304" pitchFamily="18" charset="0"/>
              </a:rPr>
              <a:t> </a:t>
            </a:r>
            <a:r>
              <a:rPr kumimoji="1" lang="zh-CN" altLang="en-US" sz="2400" dirty="0" smtClean="0">
                <a:solidFill>
                  <a:srgbClr val="A31D8D"/>
                </a:solidFill>
                <a:latin typeface="Times New Roman" panose="02020603050405020304" pitchFamily="18" charset="0"/>
              </a:rPr>
              <a:t>：</a:t>
            </a:r>
            <a:endParaRPr kumimoji="1" lang="zh-CN" altLang="en-US" sz="2400" dirty="0">
              <a:latin typeface="Times New Roman" panose="02020603050405020304" pitchFamily="18" charset="0"/>
            </a:endParaRPr>
          </a:p>
          <a:p>
            <a:pPr eaLnBrk="1" hangingPunct="1">
              <a:spcBef>
                <a:spcPct val="0"/>
              </a:spcBef>
              <a:buClr>
                <a:srgbClr val="FF00FF"/>
              </a:buClr>
              <a:buFontTx/>
              <a:buNone/>
            </a:pPr>
            <a:r>
              <a:rPr kumimoji="1" lang="zh-CN" altLang="en-US" sz="2400" dirty="0">
                <a:latin typeface="Times New Roman" panose="02020603050405020304" pitchFamily="18" charset="0"/>
              </a:rPr>
              <a:t>      （</a:t>
            </a:r>
            <a:r>
              <a:rPr kumimoji="1" lang="en-US" altLang="zh-CN" sz="2400" dirty="0">
                <a:latin typeface="Times New Roman" panose="02020603050405020304" pitchFamily="18" charset="0"/>
              </a:rPr>
              <a:t>1</a:t>
            </a:r>
            <a:r>
              <a:rPr kumimoji="1" lang="zh-CN" altLang="en-US" sz="2400" dirty="0">
                <a:latin typeface="Times New Roman" panose="02020603050405020304" pitchFamily="18" charset="0"/>
              </a:rPr>
              <a:t>）欲访问磁道与当前磁道的距离；</a:t>
            </a:r>
            <a:endParaRPr kumimoji="1" lang="zh-CN" altLang="en-US" sz="2400" dirty="0">
              <a:latin typeface="Times New Roman" panose="02020603050405020304" pitchFamily="18" charset="0"/>
            </a:endParaRPr>
          </a:p>
          <a:p>
            <a:pPr eaLnBrk="1" hangingPunct="1">
              <a:lnSpc>
                <a:spcPct val="120000"/>
              </a:lnSpc>
              <a:spcBef>
                <a:spcPct val="0"/>
              </a:spcBef>
              <a:buClr>
                <a:srgbClr val="FF00FF"/>
              </a:buClr>
              <a:buFontTx/>
              <a:buNone/>
            </a:pPr>
            <a:r>
              <a:rPr kumimoji="1" lang="zh-CN" altLang="en-US" sz="2400" dirty="0">
                <a:latin typeface="Times New Roman" panose="02020603050405020304" pitchFamily="18" charset="0"/>
              </a:rPr>
              <a:t>      （</a:t>
            </a:r>
            <a:r>
              <a:rPr kumimoji="1" lang="en-US" altLang="zh-CN" sz="2400" dirty="0">
                <a:latin typeface="Times New Roman" panose="02020603050405020304" pitchFamily="18" charset="0"/>
              </a:rPr>
              <a:t>2</a:t>
            </a:r>
            <a:r>
              <a:rPr kumimoji="1" lang="zh-CN" altLang="en-US" sz="2400" dirty="0">
                <a:latin typeface="Times New Roman" panose="02020603050405020304" pitchFamily="18" charset="0"/>
              </a:rPr>
              <a:t>）</a:t>
            </a:r>
            <a:r>
              <a:rPr kumimoji="1" lang="zh-CN" altLang="en-US" sz="2400" dirty="0" smtClean="0">
                <a:latin typeface="Times New Roman" panose="02020603050405020304" pitchFamily="18" charset="0"/>
              </a:rPr>
              <a:t>磁头单向移动方向访问磁道。</a:t>
            </a:r>
            <a:endParaRPr kumimoji="1" lang="zh-CN" altLang="en-US" sz="2400" dirty="0">
              <a:latin typeface="Times New Roman" panose="02020603050405020304" pitchFamily="18" charset="0"/>
            </a:endParaRPr>
          </a:p>
        </p:txBody>
      </p:sp>
      <p:sp>
        <p:nvSpPr>
          <p:cNvPr id="71687" name="Text Box 7"/>
          <p:cNvSpPr txBox="1">
            <a:spLocks noChangeArrowheads="1"/>
          </p:cNvSpPr>
          <p:nvPr/>
        </p:nvSpPr>
        <p:spPr bwMode="auto">
          <a:xfrm>
            <a:off x="468313" y="2539802"/>
            <a:ext cx="8137525" cy="830262"/>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zh-CN" altLang="en-US" sz="2400" dirty="0">
                <a:solidFill>
                  <a:schemeClr val="tx1"/>
                </a:solidFill>
              </a:rPr>
              <a:t>假设当前磁道在</a:t>
            </a:r>
            <a:r>
              <a:rPr lang="en-US" altLang="zh-CN" sz="2400" dirty="0">
                <a:solidFill>
                  <a:schemeClr val="tx1"/>
                </a:solidFill>
              </a:rPr>
              <a:t>100</a:t>
            </a:r>
            <a:r>
              <a:rPr lang="zh-CN" altLang="en-US" sz="2400" dirty="0">
                <a:solidFill>
                  <a:schemeClr val="tx1"/>
                </a:solidFill>
              </a:rPr>
              <a:t>号磁道，磁头正向磁道号增加的方向（由外向里）移动。现依次有如下磁盘请求队列：</a:t>
            </a:r>
            <a:endParaRPr lang="zh-CN" altLang="en-US" sz="2400" dirty="0">
              <a:solidFill>
                <a:schemeClr val="tx1"/>
              </a:solidFill>
            </a:endParaRPr>
          </a:p>
        </p:txBody>
      </p:sp>
      <p:sp>
        <p:nvSpPr>
          <p:cNvPr id="71698" name="Text Box 18"/>
          <p:cNvSpPr txBox="1">
            <a:spLocks noChangeArrowheads="1"/>
          </p:cNvSpPr>
          <p:nvPr/>
        </p:nvSpPr>
        <p:spPr bwMode="auto">
          <a:xfrm>
            <a:off x="827088" y="3547864"/>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23</a:t>
            </a:r>
            <a:r>
              <a:rPr lang="zh-CN" altLang="en-US" sz="2400">
                <a:solidFill>
                  <a:schemeClr val="tx1"/>
                </a:solidFill>
              </a:rPr>
              <a:t>，</a:t>
            </a:r>
            <a:endParaRPr lang="zh-CN" altLang="en-US" sz="2400">
              <a:solidFill>
                <a:schemeClr val="tx1"/>
              </a:solidFill>
            </a:endParaRPr>
          </a:p>
        </p:txBody>
      </p:sp>
      <p:sp>
        <p:nvSpPr>
          <p:cNvPr id="71699" name="Text Box 19"/>
          <p:cNvSpPr txBox="1">
            <a:spLocks noChangeArrowheads="1"/>
          </p:cNvSpPr>
          <p:nvPr/>
        </p:nvSpPr>
        <p:spPr bwMode="auto">
          <a:xfrm>
            <a:off x="1547813" y="3547864"/>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376</a:t>
            </a:r>
            <a:r>
              <a:rPr lang="zh-CN" altLang="en-US" sz="2400">
                <a:solidFill>
                  <a:schemeClr val="tx1"/>
                </a:solidFill>
              </a:rPr>
              <a:t>，</a:t>
            </a:r>
            <a:endParaRPr lang="zh-CN" altLang="en-US" sz="2400">
              <a:solidFill>
                <a:schemeClr val="tx1"/>
              </a:solidFill>
            </a:endParaRPr>
          </a:p>
        </p:txBody>
      </p:sp>
      <p:sp>
        <p:nvSpPr>
          <p:cNvPr id="71700" name="Text Box 20"/>
          <p:cNvSpPr txBox="1">
            <a:spLocks noChangeArrowheads="1"/>
          </p:cNvSpPr>
          <p:nvPr/>
        </p:nvSpPr>
        <p:spPr bwMode="auto">
          <a:xfrm>
            <a:off x="2339975" y="3547864"/>
            <a:ext cx="10080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a:t>
            </a:r>
            <a:r>
              <a:rPr lang="zh-CN" altLang="en-US" sz="2400">
                <a:solidFill>
                  <a:schemeClr val="tx1"/>
                </a:solidFill>
              </a:rPr>
              <a:t>，</a:t>
            </a:r>
            <a:endParaRPr lang="zh-CN" altLang="en-US" sz="2400">
              <a:solidFill>
                <a:schemeClr val="tx1"/>
              </a:solidFill>
            </a:endParaRPr>
          </a:p>
        </p:txBody>
      </p:sp>
      <p:sp>
        <p:nvSpPr>
          <p:cNvPr id="71701" name="Text Box 21"/>
          <p:cNvSpPr txBox="1">
            <a:spLocks noChangeArrowheads="1"/>
          </p:cNvSpPr>
          <p:nvPr/>
        </p:nvSpPr>
        <p:spPr bwMode="auto">
          <a:xfrm>
            <a:off x="3059113" y="3547864"/>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132</a:t>
            </a:r>
            <a:r>
              <a:rPr lang="zh-CN" altLang="en-US" sz="2400">
                <a:solidFill>
                  <a:schemeClr val="tx1"/>
                </a:solidFill>
              </a:rPr>
              <a:t>，</a:t>
            </a:r>
            <a:endParaRPr lang="zh-CN" altLang="en-US" sz="2400">
              <a:solidFill>
                <a:schemeClr val="tx1"/>
              </a:solidFill>
            </a:endParaRPr>
          </a:p>
        </p:txBody>
      </p:sp>
      <p:sp>
        <p:nvSpPr>
          <p:cNvPr id="71702" name="Text Box 22"/>
          <p:cNvSpPr txBox="1">
            <a:spLocks noChangeArrowheads="1"/>
          </p:cNvSpPr>
          <p:nvPr/>
        </p:nvSpPr>
        <p:spPr bwMode="auto">
          <a:xfrm>
            <a:off x="3851275" y="3547864"/>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61</a:t>
            </a:r>
            <a:r>
              <a:rPr lang="zh-CN" altLang="en-US" sz="2400">
                <a:solidFill>
                  <a:schemeClr val="tx1"/>
                </a:solidFill>
              </a:rPr>
              <a:t>，</a:t>
            </a:r>
            <a:endParaRPr lang="zh-CN" altLang="en-US" sz="2400">
              <a:solidFill>
                <a:schemeClr val="tx1"/>
              </a:solidFill>
            </a:endParaRPr>
          </a:p>
        </p:txBody>
      </p:sp>
      <p:sp>
        <p:nvSpPr>
          <p:cNvPr id="71703" name="Text Box 23"/>
          <p:cNvSpPr txBox="1">
            <a:spLocks noChangeArrowheads="1"/>
          </p:cNvSpPr>
          <p:nvPr/>
        </p:nvSpPr>
        <p:spPr bwMode="auto">
          <a:xfrm>
            <a:off x="4356100" y="3547864"/>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a:t>
            </a:r>
            <a:r>
              <a:rPr lang="zh-CN" altLang="en-US" sz="2400">
                <a:solidFill>
                  <a:schemeClr val="tx1"/>
                </a:solidFill>
              </a:rPr>
              <a:t>，</a:t>
            </a:r>
            <a:endParaRPr lang="zh-CN" altLang="en-US" sz="2400">
              <a:solidFill>
                <a:schemeClr val="tx1"/>
              </a:solidFill>
            </a:endParaRPr>
          </a:p>
        </p:txBody>
      </p:sp>
      <p:sp>
        <p:nvSpPr>
          <p:cNvPr id="71704" name="Text Box 24"/>
          <p:cNvSpPr txBox="1">
            <a:spLocks noChangeArrowheads="1"/>
          </p:cNvSpPr>
          <p:nvPr/>
        </p:nvSpPr>
        <p:spPr bwMode="auto">
          <a:xfrm>
            <a:off x="5219700" y="3547864"/>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29</a:t>
            </a:r>
            <a:r>
              <a:rPr lang="zh-CN" altLang="en-US" sz="2400">
                <a:solidFill>
                  <a:schemeClr val="tx1"/>
                </a:solidFill>
              </a:rPr>
              <a:t>，</a:t>
            </a:r>
            <a:endParaRPr lang="zh-CN" altLang="en-US" sz="2400">
              <a:solidFill>
                <a:schemeClr val="tx1"/>
              </a:solidFill>
            </a:endParaRPr>
          </a:p>
        </p:txBody>
      </p:sp>
      <p:sp>
        <p:nvSpPr>
          <p:cNvPr id="71705" name="Text Box 25"/>
          <p:cNvSpPr txBox="1">
            <a:spLocks noChangeArrowheads="1"/>
          </p:cNvSpPr>
          <p:nvPr/>
        </p:nvSpPr>
        <p:spPr bwMode="auto">
          <a:xfrm>
            <a:off x="5867400" y="3547864"/>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a:t>
            </a:r>
            <a:r>
              <a:rPr lang="zh-CN" altLang="en-US" sz="2400">
                <a:solidFill>
                  <a:schemeClr val="tx1"/>
                </a:solidFill>
              </a:rPr>
              <a:t>，</a:t>
            </a:r>
            <a:endParaRPr lang="zh-CN" altLang="en-US" sz="2400">
              <a:solidFill>
                <a:schemeClr val="tx1"/>
              </a:solidFill>
            </a:endParaRPr>
          </a:p>
        </p:txBody>
      </p:sp>
      <p:sp>
        <p:nvSpPr>
          <p:cNvPr id="71706" name="Text Box 26"/>
          <p:cNvSpPr txBox="1">
            <a:spLocks noChangeArrowheads="1"/>
          </p:cNvSpPr>
          <p:nvPr/>
        </p:nvSpPr>
        <p:spPr bwMode="auto">
          <a:xfrm>
            <a:off x="6443663" y="3547864"/>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40</a:t>
            </a:r>
            <a:endParaRPr lang="en-US" altLang="zh-CN" sz="2400">
              <a:solidFill>
                <a:schemeClr val="tx1"/>
              </a:solidFill>
            </a:endParaRPr>
          </a:p>
        </p:txBody>
      </p:sp>
      <p:sp>
        <p:nvSpPr>
          <p:cNvPr id="37" name="矩形 38"/>
          <p:cNvSpPr>
            <a:spLocks noChangeArrowheads="1"/>
          </p:cNvSpPr>
          <p:nvPr/>
        </p:nvSpPr>
        <p:spPr bwMode="auto">
          <a:xfrm>
            <a:off x="323850" y="620713"/>
            <a:ext cx="3743325" cy="55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None/>
              <a:defRPr/>
            </a:pPr>
            <a:r>
              <a:rPr kumimoji="1" lang="en-US" altLang="zh-CN"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6.6.2</a:t>
            </a:r>
            <a:r>
              <a:rPr kumimoji="1" lang="zh-CN" altLang="en-US"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磁盘调度算法</a:t>
            </a:r>
            <a:endParaRPr kumimoji="1" lang="en-US" altLang="zh-CN" sz="28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8" name="Rectangle 37"/>
          <p:cNvSpPr>
            <a:spLocks noChangeArrowheads="1"/>
          </p:cNvSpPr>
          <p:nvPr/>
        </p:nvSpPr>
        <p:spPr bwMode="auto">
          <a:xfrm>
            <a:off x="2484438" y="56818"/>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5" name="圆角矩形标注 14"/>
          <p:cNvSpPr/>
          <p:nvPr/>
        </p:nvSpPr>
        <p:spPr bwMode="auto">
          <a:xfrm>
            <a:off x="5940425" y="131645"/>
            <a:ext cx="2808288" cy="720080"/>
          </a:xfrm>
          <a:prstGeom prst="wedgeRoundRectCallout">
            <a:avLst>
              <a:gd name="adj1" fmla="val -113018"/>
              <a:gd name="adj2" fmla="val 111975"/>
              <a:gd name="adj3" fmla="val 16667"/>
            </a:avLst>
          </a:prstGeom>
          <a:solidFill>
            <a:schemeClr val="accent1">
              <a:lumMod val="60000"/>
              <a:lumOff val="40000"/>
            </a:schemeClr>
          </a:solidFill>
          <a:ln>
            <a:noFill/>
          </a:ln>
          <a:effectLst/>
        </p:spPr>
        <p:txBody>
          <a:bodyPr vert="horz" wrap="square" lIns="91440" tIns="45720" rIns="91440" bIns="45720" numCol="1" rtlCol="0" anchor="t" anchorCtr="0" compatLnSpc="1"/>
          <a:lstStyle/>
          <a:p>
            <a:pPr marL="179705" marR="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概念、实现思路、性能分析、改进思路</a:t>
            </a:r>
            <a:endPar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687"/>
                                        </p:tgtEl>
                                        <p:attrNameLst>
                                          <p:attrName>style.visibility</p:attrName>
                                        </p:attrNameLst>
                                      </p:cBhvr>
                                      <p:to>
                                        <p:strVal val="visible"/>
                                      </p:to>
                                    </p:set>
                                    <p:animEffect transition="in" filter="box(in)">
                                      <p:cBhvr>
                                        <p:cTn id="7" dur="500"/>
                                        <p:tgtEl>
                                          <p:spTgt spid="7168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3554">
                                            <p:txEl>
                                              <p:pRg st="0" end="0"/>
                                            </p:txEl>
                                          </p:spTgt>
                                        </p:tgtEl>
                                        <p:attrNameLst>
                                          <p:attrName>style.visibility</p:attrName>
                                        </p:attrNameLst>
                                      </p:cBhvr>
                                      <p:to>
                                        <p:strVal val="visible"/>
                                      </p:to>
                                    </p:set>
                                    <p:animEffect transition="in" filter="box(in)">
                                      <p:cBhvr>
                                        <p:cTn id="12" dur="500"/>
                                        <p:tgtEl>
                                          <p:spTgt spid="2355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3554">
                                            <p:txEl>
                                              <p:pRg st="1" end="1"/>
                                            </p:txEl>
                                          </p:spTgt>
                                        </p:tgtEl>
                                        <p:attrNameLst>
                                          <p:attrName>style.visibility</p:attrName>
                                        </p:attrNameLst>
                                      </p:cBhvr>
                                      <p:to>
                                        <p:strVal val="visible"/>
                                      </p:to>
                                    </p:set>
                                    <p:animEffect transition="in" filter="box(in)">
                                      <p:cBhvr>
                                        <p:cTn id="17" dur="500"/>
                                        <p:tgtEl>
                                          <p:spTgt spid="23554">
                                            <p:txEl>
                                              <p:pRg st="1" end="1"/>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3554">
                                            <p:txEl>
                                              <p:pRg st="2" end="2"/>
                                            </p:txEl>
                                          </p:spTgt>
                                        </p:tgtEl>
                                        <p:attrNameLst>
                                          <p:attrName>style.visibility</p:attrName>
                                        </p:attrNameLst>
                                      </p:cBhvr>
                                      <p:to>
                                        <p:strVal val="visible"/>
                                      </p:to>
                                    </p:set>
                                    <p:animEffect transition="in" filter="box(in)">
                                      <p:cBhvr>
                                        <p:cTn id="20" dur="500"/>
                                        <p:tgtEl>
                                          <p:spTgt spid="235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323850" y="1095375"/>
            <a:ext cx="4608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FF"/>
              </a:buClr>
              <a:buFontTx/>
              <a:buNone/>
            </a:pPr>
            <a:r>
              <a:rPr kumimoji="1" lang="zh-CN" altLang="en-US" sz="2400" dirty="0" smtClean="0">
                <a:solidFill>
                  <a:srgbClr val="A31D8D"/>
                </a:solidFill>
                <a:latin typeface="宋体" panose="02010600030101010101" pitchFamily="2" charset="-122"/>
              </a:rPr>
              <a:t>（</a:t>
            </a:r>
            <a:r>
              <a:rPr kumimoji="1" lang="en-US" altLang="zh-CN" sz="2400" dirty="0" smtClean="0">
                <a:solidFill>
                  <a:srgbClr val="A31D8D"/>
                </a:solidFill>
                <a:latin typeface="宋体" panose="02010600030101010101" pitchFamily="2" charset="-122"/>
              </a:rPr>
              <a:t>5</a:t>
            </a:r>
            <a:r>
              <a:rPr kumimoji="1" lang="zh-CN" altLang="en-US" sz="2400" dirty="0" smtClean="0">
                <a:solidFill>
                  <a:srgbClr val="A31D8D"/>
                </a:solidFill>
                <a:latin typeface="宋体" panose="02010600030101010101" pitchFamily="2" charset="-122"/>
              </a:rPr>
              <a:t>）</a:t>
            </a:r>
            <a:r>
              <a:rPr kumimoji="1" lang="en-US" altLang="zh-CN" sz="2400" dirty="0" smtClean="0">
                <a:solidFill>
                  <a:srgbClr val="A31D8D"/>
                </a:solidFill>
                <a:latin typeface="宋体" panose="02010600030101010101" pitchFamily="2" charset="-122"/>
              </a:rPr>
              <a:t> </a:t>
            </a:r>
            <a:r>
              <a:rPr kumimoji="1" lang="en-US" altLang="zh-CN" sz="2400" dirty="0">
                <a:solidFill>
                  <a:srgbClr val="A31D8D"/>
                </a:solidFill>
                <a:latin typeface="宋体" panose="02010600030101010101" pitchFamily="2" charset="-122"/>
              </a:rPr>
              <a:t>N-Step-SCAN</a:t>
            </a:r>
            <a:r>
              <a:rPr kumimoji="1" lang="zh-CN" altLang="en-US" sz="2400" dirty="0">
                <a:solidFill>
                  <a:srgbClr val="A31D8D"/>
                </a:solidFill>
                <a:latin typeface="宋体" panose="02010600030101010101" pitchFamily="2" charset="-122"/>
              </a:rPr>
              <a:t>算法</a:t>
            </a:r>
            <a:r>
              <a:rPr kumimoji="1" lang="zh-CN" altLang="en-US" sz="2400" dirty="0">
                <a:solidFill>
                  <a:srgbClr val="A31D8D"/>
                </a:solidFill>
                <a:latin typeface="Times New Roman" panose="02020603050405020304" pitchFamily="18" charset="0"/>
              </a:rPr>
              <a:t> </a:t>
            </a:r>
            <a:endParaRPr kumimoji="1" lang="zh-CN" altLang="en-US" sz="2400" dirty="0">
              <a:solidFill>
                <a:srgbClr val="A31D8D"/>
              </a:solidFill>
              <a:latin typeface="Times New Roman" panose="02020603050405020304" pitchFamily="18" charset="0"/>
            </a:endParaRPr>
          </a:p>
        </p:txBody>
      </p:sp>
      <p:sp>
        <p:nvSpPr>
          <p:cNvPr id="146437" name="Text Box 5"/>
          <p:cNvSpPr txBox="1">
            <a:spLocks noChangeArrowheads="1"/>
          </p:cNvSpPr>
          <p:nvPr/>
        </p:nvSpPr>
        <p:spPr bwMode="auto">
          <a:xfrm>
            <a:off x="300038" y="1446213"/>
            <a:ext cx="8382000"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Clr>
                <a:srgbClr val="FF00FF"/>
              </a:buClr>
              <a:buFontTx/>
              <a:buNone/>
            </a:pPr>
            <a:r>
              <a:rPr kumimoji="1" lang="en-US" altLang="zh-CN" b="0">
                <a:latin typeface="Times New Roman" panose="02020603050405020304" pitchFamily="18" charset="0"/>
              </a:rPr>
              <a:t>        </a:t>
            </a:r>
            <a:r>
              <a:rPr kumimoji="1" lang="en-US" altLang="zh-CN" sz="2400">
                <a:latin typeface="宋体" panose="02010600030101010101" pitchFamily="2" charset="-122"/>
              </a:rPr>
              <a:t>“</a:t>
            </a:r>
            <a:r>
              <a:rPr kumimoji="1" lang="zh-CN" altLang="en-US" sz="2400">
                <a:latin typeface="Times New Roman" panose="02020603050405020304" pitchFamily="18" charset="0"/>
              </a:rPr>
              <a:t>磁臂粘着</a:t>
            </a:r>
            <a:r>
              <a:rPr kumimoji="1" lang="zh-CN" altLang="en-US" sz="2400">
                <a:latin typeface="宋体" panose="02010600030101010101" pitchFamily="2" charset="-122"/>
              </a:rPr>
              <a:t>”</a:t>
            </a:r>
            <a:r>
              <a:rPr kumimoji="1" lang="zh-CN" altLang="en-US" sz="2400">
                <a:latin typeface="Times New Roman" panose="02020603050405020304" pitchFamily="18" charset="0"/>
              </a:rPr>
              <a:t>现象</a:t>
            </a:r>
            <a:endParaRPr kumimoji="1" lang="zh-CN" altLang="en-US" sz="2400">
              <a:latin typeface="Times New Roman" panose="02020603050405020304" pitchFamily="18" charset="0"/>
            </a:endParaRPr>
          </a:p>
          <a:p>
            <a:pPr algn="just" eaLnBrk="1" hangingPunct="1">
              <a:buClr>
                <a:srgbClr val="FF00FF"/>
              </a:buClr>
              <a:buFontTx/>
              <a:buNone/>
            </a:pPr>
            <a:r>
              <a:rPr kumimoji="1" lang="zh-CN" altLang="en-US" sz="2400">
                <a:latin typeface="Times New Roman" panose="02020603050405020304" pitchFamily="18" charset="0"/>
              </a:rPr>
              <a:t>算法思想：将磁盘请求队列分成若干个长度为</a:t>
            </a:r>
            <a:r>
              <a:rPr kumimoji="1" lang="en-US" altLang="zh-CN" sz="2400">
                <a:latin typeface="Times New Roman" panose="02020603050405020304" pitchFamily="18" charset="0"/>
              </a:rPr>
              <a:t>N</a:t>
            </a:r>
            <a:r>
              <a:rPr kumimoji="1" lang="zh-CN" altLang="en-US" sz="2400">
                <a:latin typeface="Times New Roman" panose="02020603050405020304" pitchFamily="18" charset="0"/>
              </a:rPr>
              <a:t>的子队列，磁盘调度将按</a:t>
            </a:r>
            <a:r>
              <a:rPr kumimoji="1" lang="en-US" altLang="zh-CN" sz="2400">
                <a:latin typeface="Times New Roman" panose="02020603050405020304" pitchFamily="18" charset="0"/>
              </a:rPr>
              <a:t>FCFS</a:t>
            </a:r>
            <a:r>
              <a:rPr kumimoji="1" lang="zh-CN" altLang="en-US" sz="2400">
                <a:latin typeface="Times New Roman" panose="02020603050405020304" pitchFamily="18" charset="0"/>
              </a:rPr>
              <a:t>算法依次处理这些子队列； 而每处理一个子队列时又采用</a:t>
            </a:r>
            <a:r>
              <a:rPr kumimoji="1" lang="en-US" altLang="zh-CN" sz="2400">
                <a:latin typeface="Times New Roman" panose="02020603050405020304" pitchFamily="18" charset="0"/>
              </a:rPr>
              <a:t>SCAN</a:t>
            </a:r>
            <a:r>
              <a:rPr kumimoji="1" lang="zh-CN" altLang="en-US" sz="2400">
                <a:latin typeface="Times New Roman" panose="02020603050405020304" pitchFamily="18" charset="0"/>
              </a:rPr>
              <a:t>算法。</a:t>
            </a:r>
            <a:endParaRPr kumimoji="1" lang="zh-CN" altLang="en-US" sz="2400">
              <a:latin typeface="Times New Roman" panose="02020603050405020304" pitchFamily="18" charset="0"/>
            </a:endParaRPr>
          </a:p>
        </p:txBody>
      </p:sp>
      <p:sp>
        <p:nvSpPr>
          <p:cNvPr id="146438" name="Text Box 6"/>
          <p:cNvSpPr txBox="1">
            <a:spLocks noChangeArrowheads="1"/>
          </p:cNvSpPr>
          <p:nvPr/>
        </p:nvSpPr>
        <p:spPr bwMode="auto">
          <a:xfrm>
            <a:off x="323850" y="3187700"/>
            <a:ext cx="18716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zh-CN" altLang="en-US" sz="2400">
                <a:solidFill>
                  <a:schemeClr val="tx1"/>
                </a:solidFill>
              </a:rPr>
              <a:t>例如：</a:t>
            </a:r>
            <a:r>
              <a:rPr lang="en-US" altLang="zh-CN" sz="2400">
                <a:solidFill>
                  <a:schemeClr val="tx1"/>
                </a:solidFill>
              </a:rPr>
              <a:t>23</a:t>
            </a:r>
            <a:r>
              <a:rPr lang="zh-CN" altLang="en-US" sz="2400">
                <a:solidFill>
                  <a:schemeClr val="tx1"/>
                </a:solidFill>
              </a:rPr>
              <a:t>，</a:t>
            </a:r>
            <a:endParaRPr lang="zh-CN" altLang="en-US" sz="2400">
              <a:solidFill>
                <a:schemeClr val="tx1"/>
              </a:solidFill>
            </a:endParaRPr>
          </a:p>
        </p:txBody>
      </p:sp>
      <p:sp>
        <p:nvSpPr>
          <p:cNvPr id="146439" name="Text Box 7"/>
          <p:cNvSpPr txBox="1">
            <a:spLocks noChangeArrowheads="1"/>
          </p:cNvSpPr>
          <p:nvPr/>
        </p:nvSpPr>
        <p:spPr bwMode="auto">
          <a:xfrm>
            <a:off x="1979613" y="31877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dirty="0">
                <a:solidFill>
                  <a:schemeClr val="tx1"/>
                </a:solidFill>
              </a:rPr>
              <a:t>376</a:t>
            </a:r>
            <a:r>
              <a:rPr lang="zh-CN" altLang="en-US" sz="2400" dirty="0">
                <a:solidFill>
                  <a:schemeClr val="tx1"/>
                </a:solidFill>
              </a:rPr>
              <a:t>，</a:t>
            </a:r>
            <a:endParaRPr lang="zh-CN" altLang="en-US" sz="2400" dirty="0">
              <a:solidFill>
                <a:schemeClr val="tx1"/>
              </a:solidFill>
            </a:endParaRPr>
          </a:p>
        </p:txBody>
      </p:sp>
      <p:sp>
        <p:nvSpPr>
          <p:cNvPr id="146440" name="Text Box 8"/>
          <p:cNvSpPr txBox="1">
            <a:spLocks noChangeArrowheads="1"/>
          </p:cNvSpPr>
          <p:nvPr/>
        </p:nvSpPr>
        <p:spPr bwMode="auto">
          <a:xfrm>
            <a:off x="2771775" y="3187700"/>
            <a:ext cx="10080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205</a:t>
            </a:r>
            <a:r>
              <a:rPr lang="zh-CN" altLang="en-US" sz="2400">
                <a:solidFill>
                  <a:schemeClr val="tx1"/>
                </a:solidFill>
              </a:rPr>
              <a:t>，</a:t>
            </a:r>
            <a:endParaRPr lang="zh-CN" altLang="en-US" sz="2400">
              <a:solidFill>
                <a:schemeClr val="tx1"/>
              </a:solidFill>
            </a:endParaRPr>
          </a:p>
        </p:txBody>
      </p:sp>
      <p:sp>
        <p:nvSpPr>
          <p:cNvPr id="146441" name="Text Box 9"/>
          <p:cNvSpPr txBox="1">
            <a:spLocks noChangeArrowheads="1"/>
          </p:cNvSpPr>
          <p:nvPr/>
        </p:nvSpPr>
        <p:spPr bwMode="auto">
          <a:xfrm>
            <a:off x="3490913" y="31877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132</a:t>
            </a:r>
            <a:r>
              <a:rPr lang="zh-CN" altLang="en-US" sz="2400">
                <a:solidFill>
                  <a:schemeClr val="tx1"/>
                </a:solidFill>
              </a:rPr>
              <a:t>，</a:t>
            </a:r>
            <a:endParaRPr lang="zh-CN" altLang="en-US" sz="2400">
              <a:solidFill>
                <a:schemeClr val="tx1"/>
              </a:solidFill>
            </a:endParaRPr>
          </a:p>
        </p:txBody>
      </p:sp>
      <p:sp>
        <p:nvSpPr>
          <p:cNvPr id="146442" name="Text Box 10"/>
          <p:cNvSpPr txBox="1">
            <a:spLocks noChangeArrowheads="1"/>
          </p:cNvSpPr>
          <p:nvPr/>
        </p:nvSpPr>
        <p:spPr bwMode="auto">
          <a:xfrm>
            <a:off x="4283075" y="3187700"/>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61</a:t>
            </a:r>
            <a:r>
              <a:rPr lang="zh-CN" altLang="en-US" sz="2400">
                <a:solidFill>
                  <a:schemeClr val="tx1"/>
                </a:solidFill>
              </a:rPr>
              <a:t>，</a:t>
            </a:r>
            <a:endParaRPr lang="zh-CN" altLang="en-US" sz="2400">
              <a:solidFill>
                <a:schemeClr val="tx1"/>
              </a:solidFill>
            </a:endParaRPr>
          </a:p>
        </p:txBody>
      </p:sp>
      <p:sp>
        <p:nvSpPr>
          <p:cNvPr id="146443" name="Text Box 11"/>
          <p:cNvSpPr txBox="1">
            <a:spLocks noChangeArrowheads="1"/>
          </p:cNvSpPr>
          <p:nvPr/>
        </p:nvSpPr>
        <p:spPr bwMode="auto">
          <a:xfrm>
            <a:off x="4787900" y="31877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190</a:t>
            </a:r>
            <a:r>
              <a:rPr lang="zh-CN" altLang="en-US" sz="2400">
                <a:solidFill>
                  <a:schemeClr val="tx1"/>
                </a:solidFill>
              </a:rPr>
              <a:t>，</a:t>
            </a:r>
            <a:endParaRPr lang="zh-CN" altLang="en-US" sz="2400">
              <a:solidFill>
                <a:schemeClr val="tx1"/>
              </a:solidFill>
            </a:endParaRPr>
          </a:p>
        </p:txBody>
      </p:sp>
      <p:sp>
        <p:nvSpPr>
          <p:cNvPr id="146444" name="Text Box 12"/>
          <p:cNvSpPr txBox="1">
            <a:spLocks noChangeArrowheads="1"/>
          </p:cNvSpPr>
          <p:nvPr/>
        </p:nvSpPr>
        <p:spPr bwMode="auto">
          <a:xfrm>
            <a:off x="5651500" y="3187700"/>
            <a:ext cx="936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29</a:t>
            </a:r>
            <a:r>
              <a:rPr lang="zh-CN" altLang="en-US" sz="2400">
                <a:solidFill>
                  <a:schemeClr val="tx1"/>
                </a:solidFill>
              </a:rPr>
              <a:t>，</a:t>
            </a:r>
            <a:endParaRPr lang="zh-CN" altLang="en-US" sz="2400">
              <a:solidFill>
                <a:schemeClr val="tx1"/>
              </a:solidFill>
            </a:endParaRPr>
          </a:p>
        </p:txBody>
      </p:sp>
      <p:sp>
        <p:nvSpPr>
          <p:cNvPr id="146445" name="Text Box 13"/>
          <p:cNvSpPr txBox="1">
            <a:spLocks noChangeArrowheads="1"/>
          </p:cNvSpPr>
          <p:nvPr/>
        </p:nvSpPr>
        <p:spPr bwMode="auto">
          <a:xfrm>
            <a:off x="6299200" y="31877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a:t>
            </a:r>
            <a:r>
              <a:rPr lang="zh-CN" altLang="en-US" sz="2400">
                <a:solidFill>
                  <a:schemeClr val="tx1"/>
                </a:solidFill>
              </a:rPr>
              <a:t>，</a:t>
            </a:r>
            <a:endParaRPr lang="zh-CN" altLang="en-US" sz="2400">
              <a:solidFill>
                <a:schemeClr val="tx1"/>
              </a:solidFill>
            </a:endParaRPr>
          </a:p>
        </p:txBody>
      </p:sp>
      <p:sp>
        <p:nvSpPr>
          <p:cNvPr id="146446" name="Text Box 14"/>
          <p:cNvSpPr txBox="1">
            <a:spLocks noChangeArrowheads="1"/>
          </p:cNvSpPr>
          <p:nvPr/>
        </p:nvSpPr>
        <p:spPr bwMode="auto">
          <a:xfrm>
            <a:off x="6875463" y="3187700"/>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40</a:t>
            </a:r>
            <a:endParaRPr lang="en-US" altLang="zh-CN" sz="2400">
              <a:solidFill>
                <a:schemeClr val="tx1"/>
              </a:solidFill>
            </a:endParaRPr>
          </a:p>
        </p:txBody>
      </p:sp>
      <p:sp>
        <p:nvSpPr>
          <p:cNvPr id="146447" name="Text Box 15"/>
          <p:cNvSpPr txBox="1">
            <a:spLocks noChangeArrowheads="1"/>
          </p:cNvSpPr>
          <p:nvPr/>
        </p:nvSpPr>
        <p:spPr bwMode="auto">
          <a:xfrm>
            <a:off x="395288" y="3692525"/>
            <a:ext cx="56896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zh-CN" altLang="en-US" sz="2400">
                <a:solidFill>
                  <a:schemeClr val="tx1"/>
                </a:solidFill>
              </a:rPr>
              <a:t>若子队列长度</a:t>
            </a:r>
            <a:r>
              <a:rPr lang="en-US" altLang="zh-CN" sz="2400">
                <a:solidFill>
                  <a:schemeClr val="tx1"/>
                </a:solidFill>
              </a:rPr>
              <a:t>N=4</a:t>
            </a:r>
            <a:r>
              <a:rPr lang="zh-CN" altLang="en-US" sz="2400">
                <a:solidFill>
                  <a:schemeClr val="tx1"/>
                </a:solidFill>
              </a:rPr>
              <a:t>，则分成</a:t>
            </a:r>
            <a:r>
              <a:rPr lang="en-US" altLang="zh-CN" sz="2400">
                <a:solidFill>
                  <a:schemeClr val="tx1"/>
                </a:solidFill>
              </a:rPr>
              <a:t>3</a:t>
            </a:r>
            <a:r>
              <a:rPr lang="zh-CN" altLang="en-US" sz="2400">
                <a:solidFill>
                  <a:schemeClr val="tx1"/>
                </a:solidFill>
              </a:rPr>
              <a:t>个队列：</a:t>
            </a:r>
            <a:endParaRPr lang="zh-CN" altLang="en-US" sz="2400">
              <a:solidFill>
                <a:schemeClr val="tx1"/>
              </a:solidFill>
            </a:endParaRPr>
          </a:p>
        </p:txBody>
      </p:sp>
      <p:sp>
        <p:nvSpPr>
          <p:cNvPr id="146448" name="Text Box 16"/>
          <p:cNvSpPr txBox="1">
            <a:spLocks noChangeArrowheads="1"/>
          </p:cNvSpPr>
          <p:nvPr/>
        </p:nvSpPr>
        <p:spPr bwMode="auto">
          <a:xfrm>
            <a:off x="2555875" y="4340225"/>
            <a:ext cx="4392613" cy="461963"/>
          </a:xfrm>
          <a:prstGeom prst="rect">
            <a:avLst/>
          </a:prstGeom>
          <a:noFill/>
          <a:ln w="19050">
            <a:solidFill>
              <a:srgbClr val="FF0000"/>
            </a:solidFill>
            <a:miter lim="800000"/>
          </a:ln>
          <a:effectLst>
            <a:outerShdw dist="17961" dir="2700000" algn="ctr" rotWithShape="0">
              <a:srgbClr val="990000">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eaLnBrk="1" hangingPunct="1">
              <a:buClr>
                <a:schemeClr val="tx1"/>
              </a:buClr>
            </a:pPr>
            <a:r>
              <a:rPr lang="en-US" altLang="zh-CN" sz="2400">
                <a:solidFill>
                  <a:schemeClr val="tx1"/>
                </a:solidFill>
              </a:rPr>
              <a:t> 23,    376,   205,   132</a:t>
            </a:r>
            <a:endParaRPr lang="en-US" altLang="zh-CN" sz="2400">
              <a:solidFill>
                <a:schemeClr val="tx1"/>
              </a:solidFill>
            </a:endParaRPr>
          </a:p>
        </p:txBody>
      </p:sp>
      <p:sp>
        <p:nvSpPr>
          <p:cNvPr id="146449" name="Text Box 17"/>
          <p:cNvSpPr txBox="1">
            <a:spLocks noChangeArrowheads="1"/>
          </p:cNvSpPr>
          <p:nvPr/>
        </p:nvSpPr>
        <p:spPr bwMode="auto">
          <a:xfrm>
            <a:off x="2555875" y="5059363"/>
            <a:ext cx="4392613" cy="461962"/>
          </a:xfrm>
          <a:prstGeom prst="rect">
            <a:avLst/>
          </a:prstGeom>
          <a:noFill/>
          <a:ln w="19050">
            <a:solidFill>
              <a:srgbClr val="FF0000"/>
            </a:solidFill>
            <a:miter lim="800000"/>
          </a:ln>
          <a:effectLst>
            <a:outerShdw dist="17961" dir="2700000" algn="ctr" rotWithShape="0">
              <a:srgbClr val="990000">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eaLnBrk="1" hangingPunct="1">
              <a:buClr>
                <a:schemeClr val="tx1"/>
              </a:buClr>
            </a:pPr>
            <a:r>
              <a:rPr lang="en-US" altLang="zh-CN" sz="2400">
                <a:solidFill>
                  <a:schemeClr val="tx1"/>
                </a:solidFill>
              </a:rPr>
              <a:t> 61,    190,   29,    40</a:t>
            </a:r>
            <a:endParaRPr lang="en-US" altLang="zh-CN" sz="2400">
              <a:solidFill>
                <a:schemeClr val="tx1"/>
              </a:solidFill>
            </a:endParaRPr>
          </a:p>
        </p:txBody>
      </p:sp>
      <p:sp>
        <p:nvSpPr>
          <p:cNvPr id="146450" name="Text Box 18"/>
          <p:cNvSpPr txBox="1">
            <a:spLocks noChangeArrowheads="1"/>
          </p:cNvSpPr>
          <p:nvPr/>
        </p:nvSpPr>
        <p:spPr bwMode="auto">
          <a:xfrm>
            <a:off x="2555875" y="5707063"/>
            <a:ext cx="4392613" cy="476250"/>
          </a:xfrm>
          <a:prstGeom prst="rect">
            <a:avLst/>
          </a:prstGeom>
          <a:noFill/>
          <a:ln w="19050">
            <a:solidFill>
              <a:srgbClr val="FF0000"/>
            </a:solidFill>
            <a:miter lim="800000"/>
          </a:ln>
          <a:effectLst>
            <a:outerShdw dist="17961" dir="2700000" algn="ctr" rotWithShape="0">
              <a:srgbClr val="990000">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eaLnBrk="1" hangingPunct="1">
              <a:buClr>
                <a:schemeClr val="tx1"/>
              </a:buClr>
            </a:pPr>
            <a:r>
              <a:rPr lang="en-US" altLang="zh-CN" sz="2400">
                <a:solidFill>
                  <a:schemeClr val="tx1"/>
                </a:solidFill>
              </a:rPr>
              <a:t> 4</a:t>
            </a:r>
            <a:endParaRPr lang="en-US" altLang="zh-CN" sz="2400">
              <a:solidFill>
                <a:schemeClr val="tx1"/>
              </a:solidFill>
            </a:endParaRPr>
          </a:p>
        </p:txBody>
      </p:sp>
      <p:sp>
        <p:nvSpPr>
          <p:cNvPr id="146451" name="Line 19"/>
          <p:cNvSpPr>
            <a:spLocks noChangeShapeType="1"/>
          </p:cNvSpPr>
          <p:nvPr/>
        </p:nvSpPr>
        <p:spPr bwMode="auto">
          <a:xfrm>
            <a:off x="2339975" y="4413250"/>
            <a:ext cx="0" cy="1727200"/>
          </a:xfrm>
          <a:prstGeom prst="line">
            <a:avLst/>
          </a:prstGeom>
          <a:noFill/>
          <a:ln w="190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spcBef>
                <a:spcPct val="20000"/>
              </a:spcBef>
              <a:buClr>
                <a:srgbClr val="FF00FF"/>
              </a:buClr>
              <a:defRPr/>
            </a:pPr>
            <a:endParaRPr lang="zh-CN" altLang="en-US">
              <a:solidFill>
                <a:schemeClr val="tx1"/>
              </a:solidFill>
            </a:endParaRPr>
          </a:p>
        </p:txBody>
      </p:sp>
      <p:sp>
        <p:nvSpPr>
          <p:cNvPr id="146452" name="Text Box 20"/>
          <p:cNvSpPr txBox="1">
            <a:spLocks noChangeArrowheads="1"/>
          </p:cNvSpPr>
          <p:nvPr/>
        </p:nvSpPr>
        <p:spPr bwMode="auto">
          <a:xfrm>
            <a:off x="1476375" y="4914900"/>
            <a:ext cx="10795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FCFS</a:t>
            </a:r>
            <a:endParaRPr lang="en-US" altLang="zh-CN" sz="2400">
              <a:solidFill>
                <a:schemeClr val="tx1"/>
              </a:solidFill>
            </a:endParaRPr>
          </a:p>
        </p:txBody>
      </p:sp>
      <p:sp>
        <p:nvSpPr>
          <p:cNvPr id="146453" name="Line 21"/>
          <p:cNvSpPr>
            <a:spLocks noChangeShapeType="1"/>
          </p:cNvSpPr>
          <p:nvPr/>
        </p:nvSpPr>
        <p:spPr bwMode="auto">
          <a:xfrm>
            <a:off x="2916238" y="6356350"/>
            <a:ext cx="2447925" cy="0"/>
          </a:xfrm>
          <a:prstGeom prst="line">
            <a:avLst/>
          </a:prstGeom>
          <a:noFill/>
          <a:ln w="190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spcBef>
                <a:spcPct val="20000"/>
              </a:spcBef>
              <a:buClr>
                <a:srgbClr val="FF00FF"/>
              </a:buClr>
              <a:defRPr/>
            </a:pPr>
            <a:endParaRPr lang="zh-CN" altLang="en-US">
              <a:solidFill>
                <a:schemeClr val="tx1"/>
              </a:solidFill>
            </a:endParaRPr>
          </a:p>
        </p:txBody>
      </p:sp>
      <p:sp>
        <p:nvSpPr>
          <p:cNvPr id="146454" name="Text Box 22"/>
          <p:cNvSpPr txBox="1">
            <a:spLocks noChangeArrowheads="1"/>
          </p:cNvSpPr>
          <p:nvPr/>
        </p:nvSpPr>
        <p:spPr bwMode="auto">
          <a:xfrm>
            <a:off x="3635375" y="6356350"/>
            <a:ext cx="10795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20000"/>
              </a:spcBef>
              <a:buClr>
                <a:schemeClr val="tx1"/>
              </a:buClr>
              <a:defRPr/>
            </a:pPr>
            <a:r>
              <a:rPr lang="en-US" altLang="zh-CN" sz="2400">
                <a:solidFill>
                  <a:schemeClr val="tx1"/>
                </a:solidFill>
              </a:rPr>
              <a:t>SCAN</a:t>
            </a:r>
            <a:endParaRPr lang="en-US" altLang="zh-CN" sz="2400">
              <a:solidFill>
                <a:schemeClr val="tx1"/>
              </a:solidFill>
            </a:endParaRPr>
          </a:p>
        </p:txBody>
      </p:sp>
      <p:sp>
        <p:nvSpPr>
          <p:cNvPr id="23" name="矩形 38"/>
          <p:cNvSpPr>
            <a:spLocks noChangeArrowheads="1"/>
          </p:cNvSpPr>
          <p:nvPr/>
        </p:nvSpPr>
        <p:spPr bwMode="auto">
          <a:xfrm>
            <a:off x="323850" y="620713"/>
            <a:ext cx="3743325" cy="55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None/>
              <a:defRPr/>
            </a:pPr>
            <a:r>
              <a:rPr kumimoji="1" lang="en-US" altLang="zh-CN"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6.6.2</a:t>
            </a:r>
            <a:r>
              <a:rPr kumimoji="1" lang="zh-CN" altLang="en-US"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磁盘调度算法</a:t>
            </a:r>
            <a:endParaRPr kumimoji="1" lang="en-US" altLang="zh-CN" sz="28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4" name="Rectangle 37"/>
          <p:cNvSpPr>
            <a:spLocks noChangeArrowheads="1"/>
          </p:cNvSpPr>
          <p:nvPr/>
        </p:nvSpPr>
        <p:spPr bwMode="auto">
          <a:xfrm>
            <a:off x="2484438" y="56818"/>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5" name="圆角矩形标注 24"/>
          <p:cNvSpPr/>
          <p:nvPr/>
        </p:nvSpPr>
        <p:spPr bwMode="auto">
          <a:xfrm>
            <a:off x="5940425" y="131645"/>
            <a:ext cx="2808288" cy="720080"/>
          </a:xfrm>
          <a:prstGeom prst="wedgeRoundRectCallout">
            <a:avLst>
              <a:gd name="adj1" fmla="val -128241"/>
              <a:gd name="adj2" fmla="val 120221"/>
              <a:gd name="adj3" fmla="val 16667"/>
            </a:avLst>
          </a:prstGeom>
          <a:solidFill>
            <a:schemeClr val="accent1">
              <a:lumMod val="60000"/>
              <a:lumOff val="40000"/>
            </a:schemeClr>
          </a:solidFill>
          <a:ln>
            <a:noFill/>
          </a:ln>
          <a:effectLst/>
        </p:spPr>
        <p:txBody>
          <a:bodyPr vert="horz" wrap="square" lIns="91440" tIns="45720" rIns="91440" bIns="45720" numCol="1" rtlCol="0" anchor="t" anchorCtr="0" compatLnSpc="1"/>
          <a:lstStyle/>
          <a:p>
            <a:pPr marL="179705" marR="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概念、实现思路、性能分析、改进思路</a:t>
            </a:r>
            <a:endPar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6437">
                                            <p:txEl>
                                              <p:pRg st="0" end="0"/>
                                            </p:txEl>
                                          </p:spTgt>
                                        </p:tgtEl>
                                        <p:attrNameLst>
                                          <p:attrName>style.visibility</p:attrName>
                                        </p:attrNameLst>
                                      </p:cBhvr>
                                      <p:to>
                                        <p:strVal val="visible"/>
                                      </p:to>
                                    </p:set>
                                    <p:animEffect transition="in" filter="box(in)">
                                      <p:cBhvr>
                                        <p:cTn id="7" dur="500"/>
                                        <p:tgtEl>
                                          <p:spTgt spid="1464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6437">
                                            <p:txEl>
                                              <p:pRg st="1" end="1"/>
                                            </p:txEl>
                                          </p:spTgt>
                                        </p:tgtEl>
                                        <p:attrNameLst>
                                          <p:attrName>style.visibility</p:attrName>
                                        </p:attrNameLst>
                                      </p:cBhvr>
                                      <p:to>
                                        <p:strVal val="visible"/>
                                      </p:to>
                                    </p:set>
                                    <p:animEffect transition="in" filter="box(in)">
                                      <p:cBhvr>
                                        <p:cTn id="12" dur="500"/>
                                        <p:tgtEl>
                                          <p:spTgt spid="1464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46438"/>
                                        </p:tgtEl>
                                        <p:attrNameLst>
                                          <p:attrName>style.visibility</p:attrName>
                                        </p:attrNameLst>
                                      </p:cBhvr>
                                      <p:to>
                                        <p:strVal val="visible"/>
                                      </p:to>
                                    </p:set>
                                    <p:animEffect transition="in" filter="box(in)">
                                      <p:cBhvr>
                                        <p:cTn id="17" dur="500"/>
                                        <p:tgtEl>
                                          <p:spTgt spid="146438"/>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46439"/>
                                        </p:tgtEl>
                                        <p:attrNameLst>
                                          <p:attrName>style.visibility</p:attrName>
                                        </p:attrNameLst>
                                      </p:cBhvr>
                                      <p:to>
                                        <p:strVal val="visible"/>
                                      </p:to>
                                    </p:set>
                                    <p:animEffect transition="in" filter="box(in)">
                                      <p:cBhvr>
                                        <p:cTn id="20" dur="500"/>
                                        <p:tgtEl>
                                          <p:spTgt spid="146439"/>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46440"/>
                                        </p:tgtEl>
                                        <p:attrNameLst>
                                          <p:attrName>style.visibility</p:attrName>
                                        </p:attrNameLst>
                                      </p:cBhvr>
                                      <p:to>
                                        <p:strVal val="visible"/>
                                      </p:to>
                                    </p:set>
                                    <p:animEffect transition="in" filter="box(in)">
                                      <p:cBhvr>
                                        <p:cTn id="23" dur="500"/>
                                        <p:tgtEl>
                                          <p:spTgt spid="146440"/>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46441"/>
                                        </p:tgtEl>
                                        <p:attrNameLst>
                                          <p:attrName>style.visibility</p:attrName>
                                        </p:attrNameLst>
                                      </p:cBhvr>
                                      <p:to>
                                        <p:strVal val="visible"/>
                                      </p:to>
                                    </p:set>
                                    <p:animEffect transition="in" filter="box(in)">
                                      <p:cBhvr>
                                        <p:cTn id="26" dur="500"/>
                                        <p:tgtEl>
                                          <p:spTgt spid="146441"/>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46442"/>
                                        </p:tgtEl>
                                        <p:attrNameLst>
                                          <p:attrName>style.visibility</p:attrName>
                                        </p:attrNameLst>
                                      </p:cBhvr>
                                      <p:to>
                                        <p:strVal val="visible"/>
                                      </p:to>
                                    </p:set>
                                    <p:animEffect transition="in" filter="box(in)">
                                      <p:cBhvr>
                                        <p:cTn id="29" dur="500"/>
                                        <p:tgtEl>
                                          <p:spTgt spid="146442"/>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46443"/>
                                        </p:tgtEl>
                                        <p:attrNameLst>
                                          <p:attrName>style.visibility</p:attrName>
                                        </p:attrNameLst>
                                      </p:cBhvr>
                                      <p:to>
                                        <p:strVal val="visible"/>
                                      </p:to>
                                    </p:set>
                                    <p:animEffect transition="in" filter="box(in)">
                                      <p:cBhvr>
                                        <p:cTn id="32" dur="500"/>
                                        <p:tgtEl>
                                          <p:spTgt spid="146443"/>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46444"/>
                                        </p:tgtEl>
                                        <p:attrNameLst>
                                          <p:attrName>style.visibility</p:attrName>
                                        </p:attrNameLst>
                                      </p:cBhvr>
                                      <p:to>
                                        <p:strVal val="visible"/>
                                      </p:to>
                                    </p:set>
                                    <p:animEffect transition="in" filter="box(in)">
                                      <p:cBhvr>
                                        <p:cTn id="35" dur="500"/>
                                        <p:tgtEl>
                                          <p:spTgt spid="146444"/>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146445"/>
                                        </p:tgtEl>
                                        <p:attrNameLst>
                                          <p:attrName>style.visibility</p:attrName>
                                        </p:attrNameLst>
                                      </p:cBhvr>
                                      <p:to>
                                        <p:strVal val="visible"/>
                                      </p:to>
                                    </p:set>
                                    <p:animEffect transition="in" filter="box(in)">
                                      <p:cBhvr>
                                        <p:cTn id="38" dur="500"/>
                                        <p:tgtEl>
                                          <p:spTgt spid="146445"/>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146446"/>
                                        </p:tgtEl>
                                        <p:attrNameLst>
                                          <p:attrName>style.visibility</p:attrName>
                                        </p:attrNameLst>
                                      </p:cBhvr>
                                      <p:to>
                                        <p:strVal val="visible"/>
                                      </p:to>
                                    </p:set>
                                    <p:animEffect transition="in" filter="box(in)">
                                      <p:cBhvr>
                                        <p:cTn id="41" dur="500"/>
                                        <p:tgtEl>
                                          <p:spTgt spid="146446"/>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146447"/>
                                        </p:tgtEl>
                                        <p:attrNameLst>
                                          <p:attrName>style.visibility</p:attrName>
                                        </p:attrNameLst>
                                      </p:cBhvr>
                                      <p:to>
                                        <p:strVal val="visible"/>
                                      </p:to>
                                    </p:set>
                                    <p:animEffect transition="in" filter="box(in)">
                                      <p:cBhvr>
                                        <p:cTn id="44" dur="500"/>
                                        <p:tgtEl>
                                          <p:spTgt spid="146447"/>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146448"/>
                                        </p:tgtEl>
                                        <p:attrNameLst>
                                          <p:attrName>style.visibility</p:attrName>
                                        </p:attrNameLst>
                                      </p:cBhvr>
                                      <p:to>
                                        <p:strVal val="visible"/>
                                      </p:to>
                                    </p:set>
                                    <p:animEffect transition="in" filter="box(in)">
                                      <p:cBhvr>
                                        <p:cTn id="49" dur="500"/>
                                        <p:tgtEl>
                                          <p:spTgt spid="146448"/>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146449"/>
                                        </p:tgtEl>
                                        <p:attrNameLst>
                                          <p:attrName>style.visibility</p:attrName>
                                        </p:attrNameLst>
                                      </p:cBhvr>
                                      <p:to>
                                        <p:strVal val="visible"/>
                                      </p:to>
                                    </p:set>
                                    <p:animEffect transition="in" filter="box(in)">
                                      <p:cBhvr>
                                        <p:cTn id="52" dur="500"/>
                                        <p:tgtEl>
                                          <p:spTgt spid="146449"/>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146450"/>
                                        </p:tgtEl>
                                        <p:attrNameLst>
                                          <p:attrName>style.visibility</p:attrName>
                                        </p:attrNameLst>
                                      </p:cBhvr>
                                      <p:to>
                                        <p:strVal val="visible"/>
                                      </p:to>
                                    </p:set>
                                    <p:animEffect transition="in" filter="box(in)">
                                      <p:cBhvr>
                                        <p:cTn id="55" dur="500"/>
                                        <p:tgtEl>
                                          <p:spTgt spid="146450"/>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nodeType="clickEffect">
                                  <p:stCondLst>
                                    <p:cond delay="0"/>
                                  </p:stCondLst>
                                  <p:childTnLst>
                                    <p:set>
                                      <p:cBhvr>
                                        <p:cTn id="59" dur="1" fill="hold">
                                          <p:stCondLst>
                                            <p:cond delay="0"/>
                                          </p:stCondLst>
                                        </p:cTn>
                                        <p:tgtEl>
                                          <p:spTgt spid="146451"/>
                                        </p:tgtEl>
                                        <p:attrNameLst>
                                          <p:attrName>style.visibility</p:attrName>
                                        </p:attrNameLst>
                                      </p:cBhvr>
                                      <p:to>
                                        <p:strVal val="visible"/>
                                      </p:to>
                                    </p:set>
                                    <p:animEffect transition="in" filter="box(in)">
                                      <p:cBhvr>
                                        <p:cTn id="60" dur="500"/>
                                        <p:tgtEl>
                                          <p:spTgt spid="146451"/>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146452"/>
                                        </p:tgtEl>
                                        <p:attrNameLst>
                                          <p:attrName>style.visibility</p:attrName>
                                        </p:attrNameLst>
                                      </p:cBhvr>
                                      <p:to>
                                        <p:strVal val="visible"/>
                                      </p:to>
                                    </p:set>
                                    <p:animEffect transition="in" filter="box(in)">
                                      <p:cBhvr>
                                        <p:cTn id="63" dur="500"/>
                                        <p:tgtEl>
                                          <p:spTgt spid="146452"/>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1" fill="hold">
                                          <p:stCondLst>
                                            <p:cond delay="0"/>
                                          </p:stCondLst>
                                        </p:cTn>
                                        <p:tgtEl>
                                          <p:spTgt spid="146453"/>
                                        </p:tgtEl>
                                        <p:attrNameLst>
                                          <p:attrName>style.visibility</p:attrName>
                                        </p:attrNameLst>
                                      </p:cBhvr>
                                      <p:to>
                                        <p:strVal val="visible"/>
                                      </p:to>
                                    </p:set>
                                    <p:animEffect transition="in" filter="box(in)">
                                      <p:cBhvr>
                                        <p:cTn id="68" dur="500"/>
                                        <p:tgtEl>
                                          <p:spTgt spid="146453"/>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146454"/>
                                        </p:tgtEl>
                                        <p:attrNameLst>
                                          <p:attrName>style.visibility</p:attrName>
                                        </p:attrNameLst>
                                      </p:cBhvr>
                                      <p:to>
                                        <p:strVal val="visible"/>
                                      </p:to>
                                    </p:set>
                                    <p:animEffect transition="in" filter="box(in)">
                                      <p:cBhvr>
                                        <p:cTn id="71" dur="500"/>
                                        <p:tgtEl>
                                          <p:spTgt spid="146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8" grpId="0"/>
      <p:bldP spid="146439" grpId="0"/>
      <p:bldP spid="146440" grpId="0"/>
      <p:bldP spid="146441" grpId="0"/>
      <p:bldP spid="146442" grpId="0"/>
      <p:bldP spid="146443" grpId="0"/>
      <p:bldP spid="146444" grpId="0"/>
      <p:bldP spid="146445" grpId="0"/>
      <p:bldP spid="146446" grpId="0"/>
      <p:bldP spid="146447" grpId="0"/>
      <p:bldP spid="146448" grpId="0" animBg="1"/>
      <p:bldP spid="146449" grpId="0" animBg="1"/>
      <p:bldP spid="146450" grpId="0" animBg="1"/>
      <p:bldP spid="146452" grpId="0"/>
      <p:bldP spid="14645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250825" y="1196975"/>
            <a:ext cx="800100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Clr>
                <a:srgbClr val="FF00FF"/>
              </a:buClr>
              <a:buFontTx/>
              <a:buNone/>
            </a:pPr>
            <a:r>
              <a:rPr kumimoji="1" lang="zh-CN" altLang="en-US" sz="2400" dirty="0" smtClean="0">
                <a:solidFill>
                  <a:srgbClr val="A31D8D"/>
                </a:solidFill>
                <a:latin typeface="宋体" panose="02010600030101010101" pitchFamily="2" charset="-122"/>
              </a:rPr>
              <a:t>（</a:t>
            </a:r>
            <a:r>
              <a:rPr kumimoji="1" lang="en-US" altLang="zh-CN" sz="2400" dirty="0" smtClean="0">
                <a:solidFill>
                  <a:srgbClr val="A31D8D"/>
                </a:solidFill>
                <a:latin typeface="宋体" panose="02010600030101010101" pitchFamily="2" charset="-122"/>
              </a:rPr>
              <a:t>6</a:t>
            </a:r>
            <a:r>
              <a:rPr kumimoji="1" lang="zh-CN" altLang="en-US" sz="2400" dirty="0" smtClean="0">
                <a:solidFill>
                  <a:srgbClr val="A31D8D"/>
                </a:solidFill>
                <a:latin typeface="宋体" panose="02010600030101010101" pitchFamily="2" charset="-122"/>
              </a:rPr>
              <a:t>）</a:t>
            </a:r>
            <a:r>
              <a:rPr kumimoji="1" lang="en-US" altLang="zh-CN" sz="2400" dirty="0">
                <a:solidFill>
                  <a:srgbClr val="A31D8D"/>
                </a:solidFill>
                <a:latin typeface="宋体" panose="02010600030101010101" pitchFamily="2" charset="-122"/>
              </a:rPr>
              <a:t>FSCAN</a:t>
            </a:r>
            <a:r>
              <a:rPr kumimoji="1" lang="zh-CN" altLang="en-US" sz="2400" dirty="0">
                <a:solidFill>
                  <a:srgbClr val="A31D8D"/>
                </a:solidFill>
                <a:latin typeface="宋体" panose="02010600030101010101" pitchFamily="2" charset="-122"/>
              </a:rPr>
              <a:t>算法</a:t>
            </a:r>
            <a:endParaRPr kumimoji="1" lang="zh-CN" altLang="en-US" sz="2400" dirty="0">
              <a:solidFill>
                <a:srgbClr val="A31D8D"/>
              </a:solidFill>
              <a:latin typeface="宋体" panose="02010600030101010101" pitchFamily="2" charset="-122"/>
            </a:endParaRPr>
          </a:p>
          <a:p>
            <a:pPr algn="just" eaLnBrk="1" hangingPunct="1">
              <a:buClr>
                <a:srgbClr val="FF00FF"/>
              </a:buClr>
              <a:buFontTx/>
              <a:buNone/>
            </a:pPr>
            <a:r>
              <a:rPr kumimoji="1" lang="zh-CN" altLang="en-US" sz="2400" dirty="0">
                <a:latin typeface="Times New Roman" panose="02020603050405020304" pitchFamily="18" charset="0"/>
              </a:rPr>
              <a:t>        该算法实质上是</a:t>
            </a:r>
            <a:r>
              <a:rPr kumimoji="1" lang="en-US" altLang="zh-CN" sz="2400" dirty="0">
                <a:latin typeface="Times New Roman" panose="02020603050405020304" pitchFamily="18" charset="0"/>
              </a:rPr>
              <a:t>N</a:t>
            </a:r>
            <a:r>
              <a:rPr kumimoji="1" lang="zh-CN" altLang="en-US" sz="2400" dirty="0">
                <a:latin typeface="Times New Roman" panose="02020603050405020304" pitchFamily="18" charset="0"/>
              </a:rPr>
              <a:t>步</a:t>
            </a:r>
            <a:r>
              <a:rPr kumimoji="1" lang="en-US" altLang="zh-CN" sz="2400" dirty="0">
                <a:latin typeface="Times New Roman" panose="02020603050405020304" pitchFamily="18" charset="0"/>
              </a:rPr>
              <a:t>SCAN</a:t>
            </a:r>
            <a:r>
              <a:rPr kumimoji="1" lang="zh-CN" altLang="en-US" sz="2400" dirty="0">
                <a:latin typeface="Times New Roman" panose="02020603050405020304" pitchFamily="18" charset="0"/>
              </a:rPr>
              <a:t>算法的简化， 它只将磁盘请求队列分成两个子队列：</a:t>
            </a:r>
            <a:endParaRPr kumimoji="1" lang="zh-CN" altLang="en-US" sz="2400" dirty="0">
              <a:latin typeface="Times New Roman" panose="02020603050405020304" pitchFamily="18" charset="0"/>
            </a:endParaRPr>
          </a:p>
          <a:p>
            <a:pPr algn="just" eaLnBrk="1" hangingPunct="1">
              <a:buClr>
                <a:srgbClr val="FF00FF"/>
              </a:buClr>
              <a:buFontTx/>
              <a:buNone/>
            </a:pPr>
            <a:r>
              <a:rPr kumimoji="1" lang="zh-CN" altLang="en-US" sz="2400" dirty="0">
                <a:latin typeface="Times New Roman" panose="02020603050405020304" pitchFamily="18" charset="0"/>
              </a:rPr>
              <a:t>   </a:t>
            </a:r>
            <a:r>
              <a:rPr kumimoji="1" lang="zh-CN" altLang="en-US" sz="2400" dirty="0">
                <a:latin typeface="宋体" panose="02010600030101010101" pitchFamily="2" charset="-122"/>
              </a:rPr>
              <a:t>① </a:t>
            </a:r>
            <a:r>
              <a:rPr kumimoji="1" lang="zh-CN" altLang="en-US" sz="2400" dirty="0">
                <a:latin typeface="Times New Roman" panose="02020603050405020304" pitchFamily="18" charset="0"/>
              </a:rPr>
              <a:t>由当前所有请求磁盘形成的队列，由磁盘调度按</a:t>
            </a:r>
            <a:r>
              <a:rPr kumimoji="1" lang="en-US" altLang="zh-CN" sz="2400" dirty="0">
                <a:latin typeface="Times New Roman" panose="02020603050405020304" pitchFamily="18" charset="0"/>
              </a:rPr>
              <a:t>SCAN</a:t>
            </a:r>
            <a:r>
              <a:rPr kumimoji="1" lang="zh-CN" altLang="en-US" sz="2400" dirty="0">
                <a:latin typeface="Times New Roman" panose="02020603050405020304" pitchFamily="18" charset="0"/>
              </a:rPr>
              <a:t>算法进行处理。</a:t>
            </a:r>
            <a:endParaRPr kumimoji="1" lang="zh-CN" altLang="en-US" sz="2400" dirty="0">
              <a:latin typeface="Times New Roman" panose="02020603050405020304" pitchFamily="18" charset="0"/>
            </a:endParaRPr>
          </a:p>
          <a:p>
            <a:pPr algn="just" eaLnBrk="1" hangingPunct="1">
              <a:buClr>
                <a:srgbClr val="FF00FF"/>
              </a:buClr>
              <a:buFontTx/>
              <a:buNone/>
            </a:pPr>
            <a:r>
              <a:rPr kumimoji="1" lang="zh-CN" altLang="en-US" sz="2400" dirty="0">
                <a:latin typeface="Times New Roman" panose="02020603050405020304" pitchFamily="18" charset="0"/>
              </a:rPr>
              <a:t>   </a:t>
            </a:r>
            <a:r>
              <a:rPr kumimoji="1" lang="zh-CN" altLang="en-US" sz="2400" dirty="0">
                <a:latin typeface="宋体" panose="02010600030101010101" pitchFamily="2" charset="-122"/>
              </a:rPr>
              <a:t>②  </a:t>
            </a:r>
            <a:r>
              <a:rPr kumimoji="1" lang="zh-CN" altLang="en-US" sz="2400" dirty="0">
                <a:latin typeface="Times New Roman" panose="02020603050405020304" pitchFamily="18" charset="0"/>
              </a:rPr>
              <a:t>在扫描期间，将新出现的所有磁盘</a:t>
            </a:r>
            <a:r>
              <a:rPr kumimoji="1" lang="en-US" altLang="zh-CN" sz="2400" dirty="0">
                <a:latin typeface="Times New Roman" panose="02020603050405020304" pitchFamily="18" charset="0"/>
              </a:rPr>
              <a:t>I/O</a:t>
            </a:r>
            <a:r>
              <a:rPr kumimoji="1" lang="zh-CN" altLang="en-US" sz="2400" dirty="0">
                <a:latin typeface="Times New Roman" panose="02020603050405020304" pitchFamily="18" charset="0"/>
              </a:rPr>
              <a:t>请求， 放入另一个等待处理的请求队列。</a:t>
            </a:r>
            <a:endParaRPr kumimoji="1" lang="zh-CN" altLang="en-US" sz="2400" dirty="0">
              <a:latin typeface="Times New Roman" panose="02020603050405020304" pitchFamily="18" charset="0"/>
            </a:endParaRPr>
          </a:p>
        </p:txBody>
      </p:sp>
      <p:sp>
        <p:nvSpPr>
          <p:cNvPr id="150533" name="Text Box 5"/>
          <p:cNvSpPr txBox="1">
            <a:spLocks noChangeArrowheads="1"/>
          </p:cNvSpPr>
          <p:nvPr/>
        </p:nvSpPr>
        <p:spPr bwMode="auto">
          <a:xfrm>
            <a:off x="611188" y="4149725"/>
            <a:ext cx="7273925" cy="460375"/>
          </a:xfrm>
          <a:prstGeom prst="rect">
            <a:avLst/>
          </a:prstGeom>
          <a:noFill/>
          <a:ln w="19050">
            <a:solidFill>
              <a:srgbClr val="FF0000"/>
            </a:solidFill>
            <a:miter lim="800000"/>
          </a:ln>
          <a:effectLst>
            <a:outerShdw dist="17961" dir="2700000" algn="ctr" rotWithShape="0">
              <a:srgbClr val="990000">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1pPr>
            <a:lvl2pPr marL="742950" indent="-28575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2pPr>
            <a:lvl3pPr marL="11430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3pPr>
            <a:lvl4pPr marL="16002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4pPr>
            <a:lvl5pPr marL="2057400" indent="-228600">
              <a:spcBef>
                <a:spcPct val="20000"/>
              </a:spcBef>
              <a:buClr>
                <a:srgbClr val="FF00FF"/>
              </a:buClr>
              <a:defRPr sz="3200" b="1">
                <a:solidFill>
                  <a:srgbClr val="FFFF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rgbClr val="FF00FF"/>
              </a:buClr>
              <a:defRPr sz="3200" b="1">
                <a:solidFill>
                  <a:srgbClr val="FFFFFF"/>
                </a:solidFill>
                <a:latin typeface="宋体" panose="02010600030101010101" pitchFamily="2" charset="-122"/>
                <a:ea typeface="宋体" panose="02010600030101010101" pitchFamily="2" charset="-122"/>
              </a:defRPr>
            </a:lvl9pPr>
          </a:lstStyle>
          <a:p>
            <a:pPr eaLnBrk="1" hangingPunct="1">
              <a:buClr>
                <a:schemeClr val="tx1"/>
              </a:buClr>
            </a:pPr>
            <a:r>
              <a:rPr lang="en-US" altLang="zh-CN" sz="2400" b="0">
                <a:solidFill>
                  <a:schemeClr val="tx1"/>
                </a:solidFill>
              </a:rPr>
              <a:t> </a:t>
            </a:r>
            <a:r>
              <a:rPr lang="en-US" altLang="zh-CN" sz="2400">
                <a:solidFill>
                  <a:schemeClr val="tx1"/>
                </a:solidFill>
              </a:rPr>
              <a:t>23,  376,  205,  132</a:t>
            </a:r>
            <a:r>
              <a:rPr lang="zh-CN" altLang="en-US" sz="2400">
                <a:solidFill>
                  <a:schemeClr val="tx1"/>
                </a:solidFill>
              </a:rPr>
              <a:t>，</a:t>
            </a:r>
            <a:r>
              <a:rPr lang="en-US" altLang="zh-CN" sz="2400">
                <a:solidFill>
                  <a:schemeClr val="tx1"/>
                </a:solidFill>
              </a:rPr>
              <a:t>61, 190,  29</a:t>
            </a:r>
            <a:r>
              <a:rPr lang="zh-CN" altLang="en-US" sz="2400">
                <a:solidFill>
                  <a:schemeClr val="tx1"/>
                </a:solidFill>
              </a:rPr>
              <a:t>，</a:t>
            </a:r>
            <a:r>
              <a:rPr lang="en-US" altLang="zh-CN" sz="2400">
                <a:solidFill>
                  <a:schemeClr val="tx1"/>
                </a:solidFill>
              </a:rPr>
              <a:t>40,   4</a:t>
            </a:r>
            <a:endParaRPr lang="en-US" altLang="zh-CN" sz="2400">
              <a:solidFill>
                <a:schemeClr val="tx1"/>
              </a:solidFill>
            </a:endParaRPr>
          </a:p>
        </p:txBody>
      </p:sp>
      <p:sp>
        <p:nvSpPr>
          <p:cNvPr id="150534" name="Text Box 6"/>
          <p:cNvSpPr txBox="1">
            <a:spLocks noChangeArrowheads="1"/>
          </p:cNvSpPr>
          <p:nvPr/>
        </p:nvSpPr>
        <p:spPr bwMode="auto">
          <a:xfrm>
            <a:off x="611188" y="4868863"/>
            <a:ext cx="7273925" cy="476250"/>
          </a:xfrm>
          <a:prstGeom prst="rect">
            <a:avLst/>
          </a:prstGeom>
          <a:noFill/>
          <a:ln w="19050">
            <a:solidFill>
              <a:srgbClr val="FF0000"/>
            </a:solidFill>
            <a:miter lim="800000"/>
          </a:ln>
          <a:effectLst>
            <a:outerShdw dist="17961" dir="2700000" algn="ctr" rotWithShape="0">
              <a:srgbClr val="990000">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tx1"/>
              </a:buClr>
              <a:buFontTx/>
              <a:buNone/>
            </a:pPr>
            <a:r>
              <a:rPr lang="en-US" altLang="zh-CN" sz="2400" b="0">
                <a:latin typeface="宋体" panose="02010600030101010101" pitchFamily="2" charset="-122"/>
              </a:rPr>
              <a:t> </a:t>
            </a:r>
            <a:endParaRPr lang="en-US" altLang="zh-CN" sz="2400" b="0">
              <a:latin typeface="宋体" panose="02010600030101010101" pitchFamily="2" charset="-122"/>
            </a:endParaRPr>
          </a:p>
        </p:txBody>
      </p:sp>
      <p:sp>
        <p:nvSpPr>
          <p:cNvPr id="7" name="矩形 38"/>
          <p:cNvSpPr>
            <a:spLocks noChangeArrowheads="1"/>
          </p:cNvSpPr>
          <p:nvPr/>
        </p:nvSpPr>
        <p:spPr bwMode="auto">
          <a:xfrm>
            <a:off x="323850" y="620713"/>
            <a:ext cx="3743325" cy="55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None/>
              <a:defRPr/>
            </a:pPr>
            <a:r>
              <a:rPr kumimoji="1" lang="en-US" altLang="zh-CN"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6.6.2</a:t>
            </a:r>
            <a:r>
              <a:rPr kumimoji="1" lang="zh-CN" altLang="en-US" sz="28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磁盘调度算法</a:t>
            </a:r>
            <a:endParaRPr kumimoji="1" lang="en-US" altLang="zh-CN" sz="28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8" name="Rectangle 37"/>
          <p:cNvSpPr>
            <a:spLocks noChangeArrowheads="1"/>
          </p:cNvSpPr>
          <p:nvPr/>
        </p:nvSpPr>
        <p:spPr bwMode="auto">
          <a:xfrm>
            <a:off x="2484438" y="56818"/>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9" name="圆角矩形标注 8"/>
          <p:cNvSpPr/>
          <p:nvPr/>
        </p:nvSpPr>
        <p:spPr bwMode="auto">
          <a:xfrm>
            <a:off x="5940425" y="131645"/>
            <a:ext cx="2808288" cy="720080"/>
          </a:xfrm>
          <a:prstGeom prst="wedgeRoundRectCallout">
            <a:avLst>
              <a:gd name="adj1" fmla="val -162071"/>
              <a:gd name="adj2" fmla="val 126818"/>
              <a:gd name="adj3" fmla="val 16667"/>
            </a:avLst>
          </a:prstGeom>
          <a:solidFill>
            <a:schemeClr val="accent1">
              <a:lumMod val="60000"/>
              <a:lumOff val="40000"/>
            </a:schemeClr>
          </a:solidFill>
          <a:ln>
            <a:noFill/>
          </a:ln>
          <a:effectLst/>
        </p:spPr>
        <p:txBody>
          <a:bodyPr vert="horz" wrap="square" lIns="91440" tIns="45720" rIns="91440" bIns="45720" numCol="1" rtlCol="0" anchor="t" anchorCtr="0" compatLnSpc="1"/>
          <a:lstStyle/>
          <a:p>
            <a:pPr marL="179705" marR="0" algn="l" defTabSz="914400" rtl="0" eaLnBrk="0" fontAlgn="base" latinLnBrk="0" hangingPunct="0">
              <a:lnSpc>
                <a:spcPct val="100000"/>
              </a:lnSpc>
              <a:spcBef>
                <a:spcPct val="2000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概念、实现思路、性能分析、改进思路</a:t>
            </a:r>
            <a:endPar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ox(in)">
                                      <p:cBhvr>
                                        <p:cTn id="7" dur="5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0533"/>
                                        </p:tgtEl>
                                        <p:attrNameLst>
                                          <p:attrName>style.visibility</p:attrName>
                                        </p:attrNameLst>
                                      </p:cBhvr>
                                      <p:to>
                                        <p:strVal val="visible"/>
                                      </p:to>
                                    </p:set>
                                    <p:animEffect transition="in" filter="box(in)">
                                      <p:cBhvr>
                                        <p:cTn id="12" dur="500"/>
                                        <p:tgtEl>
                                          <p:spTgt spid="150533"/>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50534"/>
                                        </p:tgtEl>
                                        <p:attrNameLst>
                                          <p:attrName>style.visibility</p:attrName>
                                        </p:attrNameLst>
                                      </p:cBhvr>
                                      <p:to>
                                        <p:strVal val="visible"/>
                                      </p:to>
                                    </p:set>
                                    <p:animEffect transition="in" filter="box(in)">
                                      <p:cBhvr>
                                        <p:cTn id="15" dur="500"/>
                                        <p:tgtEl>
                                          <p:spTgt spid="150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150533" grpId="0" animBg="1"/>
      <p:bldP spid="15053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_GB2312" panose="02010609030101010101" pitchFamily="49" charset="-122"/>
              </a:rPr>
              <a:t>    </a:t>
            </a:r>
            <a:endParaRPr lang="zh-CN" altLang="en-US" sz="2400" dirty="0">
              <a:ea typeface="仿宋_GB2312" panose="02010609030101010101" pitchFamily="49" charset="-122"/>
            </a:endParaRPr>
          </a:p>
        </p:txBody>
      </p:sp>
      <p:sp>
        <p:nvSpPr>
          <p:cNvPr id="36870" name="Rectangle 6"/>
          <p:cNvSpPr>
            <a:spLocks noChangeArrowheads="1"/>
          </p:cNvSpPr>
          <p:nvPr/>
        </p:nvSpPr>
        <p:spPr bwMode="auto">
          <a:xfrm>
            <a:off x="0" y="905601"/>
            <a:ext cx="9215438" cy="5952399"/>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6.6.2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 磁盘调度算法</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a:p>
            <a:pPr eaLnBrk="1" hangingPunct="1">
              <a:lnSpc>
                <a:spcPct val="120000"/>
              </a:lnSpc>
              <a:spcBef>
                <a:spcPct val="0"/>
              </a:spcBef>
              <a:defRPr/>
            </a:pPr>
            <a:r>
              <a:rPr kumimoji="1" lang="en-US" altLang="zh-CN" sz="32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移臂调度算法举例</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a:p>
            <a:pPr lvl="1" eaLnBrk="1" hangingPunct="1">
              <a:lnSpc>
                <a:spcPct val="120000"/>
              </a:lnSpc>
              <a:spcBef>
                <a:spcPct val="0"/>
              </a:spcBef>
              <a:defRPr/>
            </a:pPr>
            <a:r>
              <a:rPr lang="zh-CN" altLang="zh-CN" dirty="0" smtClean="0"/>
              <a:t>假设当前磁道在</a:t>
            </a:r>
            <a:r>
              <a:rPr lang="en-US" altLang="zh-CN" dirty="0" smtClean="0"/>
              <a:t>100</a:t>
            </a:r>
            <a:r>
              <a:rPr lang="zh-CN" altLang="zh-CN" dirty="0" smtClean="0"/>
              <a:t>号磁道，磁头正向磁道号增加的方向（由外向里）移动。现依次有如下磁盘请求队列：</a:t>
            </a:r>
            <a:r>
              <a:rPr lang="en-US" altLang="zh-CN" dirty="0" smtClean="0"/>
              <a:t>23</a:t>
            </a:r>
            <a:r>
              <a:rPr lang="zh-CN" altLang="zh-CN" dirty="0" smtClean="0"/>
              <a:t>，</a:t>
            </a:r>
            <a:r>
              <a:rPr lang="en-US" altLang="zh-CN" dirty="0" smtClean="0"/>
              <a:t>376</a:t>
            </a:r>
            <a:r>
              <a:rPr lang="zh-CN" altLang="zh-CN" dirty="0" smtClean="0"/>
              <a:t>，</a:t>
            </a:r>
            <a:r>
              <a:rPr lang="en-US" altLang="zh-CN" dirty="0" smtClean="0"/>
              <a:t>205</a:t>
            </a:r>
            <a:r>
              <a:rPr lang="zh-CN" altLang="zh-CN" dirty="0" smtClean="0"/>
              <a:t>，</a:t>
            </a:r>
            <a:r>
              <a:rPr lang="en-US" altLang="zh-CN" dirty="0" smtClean="0"/>
              <a:t>132</a:t>
            </a:r>
            <a:r>
              <a:rPr lang="zh-CN" altLang="zh-CN" dirty="0" smtClean="0"/>
              <a:t>，</a:t>
            </a:r>
            <a:r>
              <a:rPr lang="en-US" altLang="zh-CN" dirty="0" smtClean="0"/>
              <a:t>61</a:t>
            </a:r>
            <a:r>
              <a:rPr lang="zh-CN" altLang="zh-CN" dirty="0" smtClean="0"/>
              <a:t>，</a:t>
            </a:r>
            <a:r>
              <a:rPr lang="en-US" altLang="zh-CN" dirty="0" smtClean="0"/>
              <a:t>190</a:t>
            </a:r>
            <a:r>
              <a:rPr lang="zh-CN" altLang="zh-CN" dirty="0" smtClean="0"/>
              <a:t>，</a:t>
            </a:r>
            <a:r>
              <a:rPr lang="en-US" altLang="zh-CN" dirty="0" smtClean="0"/>
              <a:t>29</a:t>
            </a:r>
            <a:r>
              <a:rPr lang="zh-CN" altLang="zh-CN" dirty="0" smtClean="0"/>
              <a:t>，</a:t>
            </a:r>
            <a:r>
              <a:rPr lang="en-US" altLang="zh-CN" dirty="0" smtClean="0"/>
              <a:t>4</a:t>
            </a:r>
            <a:r>
              <a:rPr lang="zh-CN" altLang="zh-CN" dirty="0" smtClean="0"/>
              <a:t>，</a:t>
            </a:r>
            <a:r>
              <a:rPr lang="en-US" altLang="zh-CN" dirty="0" smtClean="0"/>
              <a:t>40</a:t>
            </a:r>
            <a:r>
              <a:rPr lang="zh-CN" altLang="zh-CN" dirty="0" smtClean="0"/>
              <a:t>，求几种移臂调度算法的磁盘调度顺序和寻道距离。</a:t>
            </a:r>
            <a:endParaRPr lang="en-US" altLang="zh-CN" dirty="0" smtClean="0"/>
          </a:p>
          <a:p>
            <a:pPr lvl="0" eaLnBrk="1" hangingPunct="1">
              <a:lnSpc>
                <a:spcPct val="120000"/>
              </a:lnSpc>
              <a:spcBef>
                <a:spcPct val="0"/>
              </a:spcBef>
              <a:defRPr/>
            </a:pPr>
            <a:r>
              <a:rPr lang="zh-CN" altLang="en-US" dirty="0" smtClean="0"/>
              <a:t>（</a:t>
            </a:r>
            <a:r>
              <a:rPr lang="en-US" altLang="zh-CN" dirty="0" smtClean="0"/>
              <a:t>1</a:t>
            </a:r>
            <a:r>
              <a:rPr lang="zh-CN" altLang="en-US" dirty="0" smtClean="0"/>
              <a:t>）</a:t>
            </a:r>
            <a:r>
              <a:rPr lang="en-US" altLang="zh-CN" dirty="0" smtClean="0"/>
              <a:t> FCFS</a:t>
            </a:r>
            <a:endParaRPr lang="zh-CN" altLang="zh-CN" dirty="0" smtClean="0"/>
          </a:p>
          <a:p>
            <a:pPr lvl="1"/>
            <a:r>
              <a:rPr lang="zh-CN" altLang="zh-CN" dirty="0" smtClean="0"/>
              <a:t>磁盘调度顺序：</a:t>
            </a:r>
            <a:r>
              <a:rPr lang="en-US" altLang="zh-CN" dirty="0" smtClean="0"/>
              <a:t>23</a:t>
            </a:r>
            <a:r>
              <a:rPr lang="zh-CN" altLang="zh-CN" dirty="0" smtClean="0"/>
              <a:t>，</a:t>
            </a:r>
            <a:r>
              <a:rPr lang="en-US" altLang="zh-CN" dirty="0" smtClean="0"/>
              <a:t>376</a:t>
            </a:r>
            <a:r>
              <a:rPr lang="zh-CN" altLang="zh-CN" dirty="0" smtClean="0"/>
              <a:t>，</a:t>
            </a:r>
            <a:r>
              <a:rPr lang="en-US" altLang="zh-CN" dirty="0" smtClean="0"/>
              <a:t>205</a:t>
            </a:r>
            <a:r>
              <a:rPr lang="zh-CN" altLang="zh-CN" dirty="0" smtClean="0"/>
              <a:t>，</a:t>
            </a:r>
            <a:r>
              <a:rPr lang="en-US" altLang="zh-CN" dirty="0" smtClean="0"/>
              <a:t>132</a:t>
            </a:r>
            <a:r>
              <a:rPr lang="zh-CN" altLang="zh-CN" dirty="0" smtClean="0"/>
              <a:t>，</a:t>
            </a:r>
            <a:r>
              <a:rPr lang="en-US" altLang="zh-CN" dirty="0" smtClean="0"/>
              <a:t>61</a:t>
            </a:r>
            <a:r>
              <a:rPr lang="zh-CN" altLang="zh-CN" dirty="0" smtClean="0"/>
              <a:t>，</a:t>
            </a:r>
            <a:r>
              <a:rPr lang="en-US" altLang="zh-CN" dirty="0" smtClean="0"/>
              <a:t>190</a:t>
            </a:r>
            <a:r>
              <a:rPr lang="zh-CN" altLang="zh-CN" dirty="0" smtClean="0"/>
              <a:t>，</a:t>
            </a:r>
            <a:r>
              <a:rPr lang="en-US" altLang="zh-CN" dirty="0" smtClean="0"/>
              <a:t>29</a:t>
            </a:r>
            <a:r>
              <a:rPr lang="zh-CN" altLang="zh-CN" dirty="0" smtClean="0"/>
              <a:t>，</a:t>
            </a:r>
            <a:r>
              <a:rPr lang="en-US" altLang="zh-CN" dirty="0" smtClean="0"/>
              <a:t>4</a:t>
            </a:r>
            <a:r>
              <a:rPr lang="zh-CN" altLang="zh-CN" dirty="0" smtClean="0"/>
              <a:t>，</a:t>
            </a:r>
            <a:r>
              <a:rPr lang="en-US" altLang="zh-CN" dirty="0" smtClean="0"/>
              <a:t>40</a:t>
            </a:r>
            <a:endParaRPr lang="zh-CN" altLang="zh-CN" dirty="0" smtClean="0"/>
          </a:p>
          <a:p>
            <a:pPr lvl="1"/>
            <a:r>
              <a:rPr lang="zh-CN" altLang="zh-CN" dirty="0" smtClean="0"/>
              <a:t>寻道距离</a:t>
            </a:r>
            <a:r>
              <a:rPr lang="en-US" altLang="zh-CN" dirty="0" smtClean="0"/>
              <a:t>Ts</a:t>
            </a:r>
            <a:r>
              <a:rPr lang="zh-CN" altLang="zh-CN" dirty="0" smtClean="0"/>
              <a:t>：（</a:t>
            </a:r>
            <a:r>
              <a:rPr lang="en-US" altLang="zh-CN" dirty="0" smtClean="0"/>
              <a:t>100-23</a:t>
            </a:r>
            <a:r>
              <a:rPr lang="zh-CN" altLang="zh-CN" dirty="0" smtClean="0"/>
              <a:t>）</a:t>
            </a:r>
            <a:r>
              <a:rPr lang="en-US" altLang="zh-CN" dirty="0" smtClean="0"/>
              <a:t>+</a:t>
            </a:r>
            <a:r>
              <a:rPr lang="zh-CN" altLang="zh-CN" dirty="0" smtClean="0"/>
              <a:t>（</a:t>
            </a:r>
            <a:r>
              <a:rPr lang="en-US" altLang="zh-CN" dirty="0" smtClean="0"/>
              <a:t>376-23</a:t>
            </a:r>
            <a:r>
              <a:rPr lang="zh-CN" altLang="zh-CN" dirty="0" smtClean="0"/>
              <a:t>）</a:t>
            </a:r>
            <a:r>
              <a:rPr lang="en-US" altLang="zh-CN" dirty="0" smtClean="0"/>
              <a:t>+</a:t>
            </a:r>
            <a:r>
              <a:rPr lang="zh-CN" altLang="zh-CN" dirty="0" smtClean="0"/>
              <a:t>（</a:t>
            </a:r>
            <a:r>
              <a:rPr lang="en-US" altLang="zh-CN" dirty="0" smtClean="0"/>
              <a:t>376-205</a:t>
            </a:r>
            <a:r>
              <a:rPr lang="zh-CN" altLang="zh-CN" dirty="0" smtClean="0"/>
              <a:t>）</a:t>
            </a:r>
            <a:r>
              <a:rPr lang="en-US" altLang="zh-CN" dirty="0" smtClean="0"/>
              <a:t>+</a:t>
            </a:r>
            <a:r>
              <a:rPr lang="zh-CN" altLang="zh-CN" dirty="0" smtClean="0"/>
              <a:t>（</a:t>
            </a:r>
            <a:r>
              <a:rPr lang="en-US" altLang="zh-CN" dirty="0" smtClean="0"/>
              <a:t>205-132</a:t>
            </a:r>
            <a:r>
              <a:rPr lang="zh-CN" altLang="zh-CN" dirty="0" smtClean="0"/>
              <a:t>）</a:t>
            </a:r>
            <a:r>
              <a:rPr lang="en-US" altLang="zh-CN" dirty="0" smtClean="0"/>
              <a:t>+</a:t>
            </a:r>
            <a:r>
              <a:rPr lang="zh-CN" altLang="zh-CN" dirty="0" smtClean="0"/>
              <a:t>（</a:t>
            </a:r>
            <a:r>
              <a:rPr lang="en-US" altLang="zh-CN" dirty="0" smtClean="0"/>
              <a:t>132-61</a:t>
            </a:r>
            <a:r>
              <a:rPr lang="zh-CN" altLang="zh-CN" dirty="0" smtClean="0"/>
              <a:t>）</a:t>
            </a:r>
            <a:r>
              <a:rPr lang="en-US" altLang="zh-CN" dirty="0" smtClean="0"/>
              <a:t>+</a:t>
            </a:r>
            <a:r>
              <a:rPr lang="zh-CN" altLang="zh-CN" dirty="0" smtClean="0"/>
              <a:t>（</a:t>
            </a:r>
            <a:r>
              <a:rPr lang="en-US" altLang="zh-CN" dirty="0" smtClean="0"/>
              <a:t>190-61</a:t>
            </a:r>
            <a:r>
              <a:rPr lang="zh-CN" altLang="zh-CN" dirty="0" smtClean="0"/>
              <a:t>）</a:t>
            </a:r>
            <a:r>
              <a:rPr lang="en-US" altLang="zh-CN" dirty="0" smtClean="0"/>
              <a:t>+</a:t>
            </a:r>
            <a:r>
              <a:rPr lang="zh-CN" altLang="zh-CN" dirty="0" smtClean="0"/>
              <a:t>（</a:t>
            </a:r>
            <a:r>
              <a:rPr lang="en-US" altLang="zh-CN" dirty="0" smtClean="0"/>
              <a:t>190-29</a:t>
            </a:r>
            <a:r>
              <a:rPr lang="zh-CN" altLang="zh-CN" dirty="0" smtClean="0"/>
              <a:t>）</a:t>
            </a:r>
            <a:r>
              <a:rPr lang="en-US" altLang="zh-CN" dirty="0" smtClean="0"/>
              <a:t>+</a:t>
            </a:r>
            <a:r>
              <a:rPr lang="zh-CN" altLang="zh-CN" dirty="0" smtClean="0"/>
              <a:t>（</a:t>
            </a:r>
            <a:r>
              <a:rPr lang="en-US" altLang="zh-CN" dirty="0" smtClean="0"/>
              <a:t>29-4</a:t>
            </a:r>
            <a:r>
              <a:rPr lang="zh-CN" altLang="zh-CN" dirty="0" smtClean="0"/>
              <a:t>）</a:t>
            </a:r>
            <a:r>
              <a:rPr lang="en-US" altLang="zh-CN" dirty="0" smtClean="0"/>
              <a:t>+</a:t>
            </a:r>
            <a:r>
              <a:rPr lang="zh-CN" altLang="zh-CN" dirty="0" smtClean="0"/>
              <a:t>（</a:t>
            </a:r>
            <a:r>
              <a:rPr lang="en-US" altLang="zh-CN" dirty="0" smtClean="0"/>
              <a:t>40-4</a:t>
            </a:r>
            <a:r>
              <a:rPr lang="zh-CN" altLang="zh-CN" dirty="0" smtClean="0"/>
              <a:t>）</a:t>
            </a:r>
            <a:r>
              <a:rPr lang="en-US" altLang="zh-CN" dirty="0" smtClean="0"/>
              <a:t>=1096</a:t>
            </a:r>
            <a:endParaRPr lang="zh-CN" altLang="zh-CN" dirty="0" smtClean="0"/>
          </a:p>
          <a:p>
            <a:pPr lvl="1"/>
            <a:r>
              <a:rPr lang="zh-CN" altLang="zh-CN" dirty="0" smtClean="0"/>
              <a:t>平均寻道距离：</a:t>
            </a:r>
            <a:r>
              <a:rPr lang="en-US" altLang="zh-CN" dirty="0" smtClean="0"/>
              <a:t>T</a:t>
            </a:r>
            <a:r>
              <a:rPr lang="en-US" altLang="zh-CN" baseline="-25000" dirty="0" smtClean="0"/>
              <a:t>s</a:t>
            </a:r>
            <a:r>
              <a:rPr lang="en-US" altLang="zh-CN" dirty="0" smtClean="0"/>
              <a:t>/9=121.78</a:t>
            </a:r>
            <a:endParaRPr lang="en-US" altLang="zh-CN" dirty="0" smtClean="0"/>
          </a:p>
          <a:p>
            <a:pPr eaLnBrk="1" hangingPunct="1">
              <a:lnSpc>
                <a:spcPct val="120000"/>
              </a:lnSpc>
              <a:spcBef>
                <a:spcPct val="0"/>
              </a:spcBef>
              <a:defRPr/>
            </a:pPr>
            <a:r>
              <a:rPr lang="zh-CN" altLang="en-US" dirty="0" smtClean="0"/>
              <a:t>（</a:t>
            </a:r>
            <a:r>
              <a:rPr lang="en-US" altLang="zh-CN" dirty="0" smtClean="0"/>
              <a:t>2</a:t>
            </a:r>
            <a:r>
              <a:rPr lang="zh-CN" altLang="en-US" dirty="0" smtClean="0"/>
              <a:t>）</a:t>
            </a:r>
            <a:r>
              <a:rPr lang="en-US" altLang="zh-CN" dirty="0" smtClean="0"/>
              <a:t> SSTF</a:t>
            </a:r>
            <a:endParaRPr lang="en-US" altLang="zh-CN" dirty="0" smtClean="0"/>
          </a:p>
          <a:p>
            <a:pPr lvl="1"/>
            <a:r>
              <a:rPr lang="zh-CN" altLang="zh-CN" dirty="0" smtClean="0"/>
              <a:t>磁盘调度顺序：</a:t>
            </a:r>
            <a:r>
              <a:rPr lang="en-US" altLang="zh-CN" dirty="0" smtClean="0"/>
              <a:t>132</a:t>
            </a:r>
            <a:r>
              <a:rPr lang="zh-CN" altLang="zh-CN" dirty="0" smtClean="0"/>
              <a:t>，</a:t>
            </a:r>
            <a:r>
              <a:rPr lang="en-US" altLang="zh-CN" dirty="0" smtClean="0"/>
              <a:t>190</a:t>
            </a:r>
            <a:r>
              <a:rPr lang="zh-CN" altLang="zh-CN" dirty="0" smtClean="0"/>
              <a:t>，</a:t>
            </a:r>
            <a:r>
              <a:rPr lang="en-US" altLang="zh-CN" dirty="0" smtClean="0"/>
              <a:t>205</a:t>
            </a:r>
            <a:r>
              <a:rPr lang="zh-CN" altLang="zh-CN" dirty="0" smtClean="0"/>
              <a:t>，</a:t>
            </a:r>
            <a:r>
              <a:rPr lang="en-US" altLang="zh-CN" dirty="0" smtClean="0"/>
              <a:t>61</a:t>
            </a:r>
            <a:r>
              <a:rPr lang="zh-CN" altLang="zh-CN" dirty="0" smtClean="0"/>
              <a:t>，</a:t>
            </a:r>
            <a:r>
              <a:rPr lang="en-US" altLang="zh-CN" dirty="0" smtClean="0"/>
              <a:t>40</a:t>
            </a:r>
            <a:r>
              <a:rPr lang="zh-CN" altLang="zh-CN" dirty="0" smtClean="0"/>
              <a:t>，</a:t>
            </a:r>
            <a:r>
              <a:rPr lang="en-US" altLang="zh-CN" dirty="0" smtClean="0"/>
              <a:t>29</a:t>
            </a:r>
            <a:r>
              <a:rPr lang="zh-CN" altLang="zh-CN" dirty="0" smtClean="0"/>
              <a:t>，</a:t>
            </a:r>
            <a:r>
              <a:rPr lang="en-US" altLang="zh-CN" dirty="0" smtClean="0"/>
              <a:t>23</a:t>
            </a:r>
            <a:r>
              <a:rPr lang="zh-CN" altLang="zh-CN" dirty="0" smtClean="0"/>
              <a:t>，</a:t>
            </a:r>
            <a:r>
              <a:rPr lang="en-US" altLang="zh-CN" dirty="0" smtClean="0"/>
              <a:t>4</a:t>
            </a:r>
            <a:r>
              <a:rPr lang="zh-CN" altLang="zh-CN" dirty="0" smtClean="0"/>
              <a:t>，</a:t>
            </a:r>
            <a:r>
              <a:rPr lang="en-US" altLang="zh-CN" dirty="0" smtClean="0"/>
              <a:t>376</a:t>
            </a:r>
            <a:endParaRPr lang="zh-CN" altLang="zh-CN" dirty="0" smtClean="0"/>
          </a:p>
          <a:p>
            <a:pPr lvl="1"/>
            <a:r>
              <a:rPr lang="zh-CN" altLang="zh-CN" dirty="0" smtClean="0"/>
              <a:t>寻道距离</a:t>
            </a:r>
            <a:r>
              <a:rPr lang="en-US" altLang="zh-CN" dirty="0" smtClean="0"/>
              <a:t>T</a:t>
            </a:r>
            <a:r>
              <a:rPr lang="en-US" altLang="zh-CN" baseline="-25000" dirty="0" smtClean="0"/>
              <a:t>s</a:t>
            </a:r>
            <a:r>
              <a:rPr lang="zh-CN" altLang="zh-CN" dirty="0" smtClean="0"/>
              <a:t>：（</a:t>
            </a:r>
            <a:r>
              <a:rPr lang="en-US" altLang="zh-CN" dirty="0" smtClean="0"/>
              <a:t>132-100</a:t>
            </a:r>
            <a:r>
              <a:rPr lang="zh-CN" altLang="zh-CN" dirty="0" smtClean="0"/>
              <a:t>）</a:t>
            </a:r>
            <a:r>
              <a:rPr lang="en-US" altLang="zh-CN" dirty="0" smtClean="0"/>
              <a:t>+</a:t>
            </a:r>
            <a:r>
              <a:rPr lang="zh-CN" altLang="zh-CN" dirty="0" smtClean="0"/>
              <a:t>（</a:t>
            </a:r>
            <a:r>
              <a:rPr lang="en-US" altLang="zh-CN" dirty="0" smtClean="0"/>
              <a:t>190-132</a:t>
            </a:r>
            <a:r>
              <a:rPr lang="zh-CN" altLang="zh-CN" dirty="0" smtClean="0"/>
              <a:t>）</a:t>
            </a:r>
            <a:r>
              <a:rPr lang="en-US" altLang="zh-CN" dirty="0" smtClean="0"/>
              <a:t>+</a:t>
            </a:r>
            <a:r>
              <a:rPr lang="zh-CN" altLang="zh-CN" dirty="0" smtClean="0"/>
              <a:t>（</a:t>
            </a:r>
            <a:r>
              <a:rPr lang="en-US" altLang="zh-CN" dirty="0" smtClean="0"/>
              <a:t>205-190</a:t>
            </a:r>
            <a:r>
              <a:rPr lang="zh-CN" altLang="zh-CN" dirty="0" smtClean="0"/>
              <a:t>）</a:t>
            </a:r>
            <a:r>
              <a:rPr lang="en-US" altLang="zh-CN" dirty="0" smtClean="0"/>
              <a:t>+</a:t>
            </a:r>
            <a:r>
              <a:rPr lang="zh-CN" altLang="zh-CN" dirty="0" smtClean="0"/>
              <a:t>（</a:t>
            </a:r>
            <a:r>
              <a:rPr lang="en-US" altLang="zh-CN" dirty="0" smtClean="0"/>
              <a:t>205-61</a:t>
            </a:r>
            <a:r>
              <a:rPr lang="zh-CN" altLang="zh-CN" dirty="0" smtClean="0"/>
              <a:t>）</a:t>
            </a:r>
            <a:r>
              <a:rPr lang="en-US" altLang="zh-CN" dirty="0" smtClean="0"/>
              <a:t>+</a:t>
            </a:r>
            <a:r>
              <a:rPr lang="zh-CN" altLang="zh-CN" dirty="0" smtClean="0"/>
              <a:t>（</a:t>
            </a:r>
            <a:r>
              <a:rPr lang="en-US" altLang="zh-CN" dirty="0" smtClean="0"/>
              <a:t>61-40</a:t>
            </a:r>
            <a:r>
              <a:rPr lang="zh-CN" altLang="zh-CN" dirty="0" smtClean="0"/>
              <a:t>）</a:t>
            </a:r>
            <a:r>
              <a:rPr lang="en-US" altLang="zh-CN" dirty="0" smtClean="0"/>
              <a:t>+</a:t>
            </a:r>
            <a:r>
              <a:rPr lang="zh-CN" altLang="zh-CN" dirty="0" smtClean="0"/>
              <a:t>（</a:t>
            </a:r>
            <a:r>
              <a:rPr lang="en-US" altLang="zh-CN" dirty="0" smtClean="0"/>
              <a:t>40-29</a:t>
            </a:r>
            <a:r>
              <a:rPr lang="zh-CN" altLang="zh-CN" dirty="0" smtClean="0"/>
              <a:t>）</a:t>
            </a:r>
            <a:r>
              <a:rPr lang="en-US" altLang="zh-CN" dirty="0" smtClean="0"/>
              <a:t>+</a:t>
            </a:r>
            <a:r>
              <a:rPr lang="zh-CN" altLang="zh-CN" dirty="0" smtClean="0"/>
              <a:t>（</a:t>
            </a:r>
            <a:r>
              <a:rPr lang="en-US" altLang="zh-CN" dirty="0" smtClean="0"/>
              <a:t>29-23</a:t>
            </a:r>
            <a:r>
              <a:rPr lang="zh-CN" altLang="zh-CN" dirty="0" smtClean="0"/>
              <a:t>）</a:t>
            </a:r>
            <a:r>
              <a:rPr lang="en-US" altLang="zh-CN" dirty="0" smtClean="0"/>
              <a:t>+</a:t>
            </a:r>
            <a:r>
              <a:rPr lang="zh-CN" altLang="zh-CN" dirty="0" smtClean="0"/>
              <a:t>（</a:t>
            </a:r>
            <a:r>
              <a:rPr lang="en-US" altLang="zh-CN" dirty="0" smtClean="0"/>
              <a:t>23-4</a:t>
            </a:r>
            <a:r>
              <a:rPr lang="zh-CN" altLang="zh-CN" dirty="0" smtClean="0"/>
              <a:t>）</a:t>
            </a:r>
            <a:r>
              <a:rPr lang="en-US" altLang="zh-CN" dirty="0" smtClean="0"/>
              <a:t>+</a:t>
            </a:r>
            <a:r>
              <a:rPr lang="zh-CN" altLang="zh-CN" dirty="0" smtClean="0"/>
              <a:t>（</a:t>
            </a:r>
            <a:r>
              <a:rPr lang="en-US" altLang="zh-CN" dirty="0" smtClean="0"/>
              <a:t>376-4</a:t>
            </a:r>
            <a:r>
              <a:rPr lang="zh-CN" altLang="zh-CN" dirty="0" smtClean="0"/>
              <a:t>）</a:t>
            </a:r>
            <a:r>
              <a:rPr lang="en-US" altLang="zh-CN" dirty="0" smtClean="0"/>
              <a:t>=678 </a:t>
            </a:r>
            <a:endParaRPr lang="zh-CN" altLang="zh-CN" dirty="0" smtClean="0"/>
          </a:p>
          <a:p>
            <a:pPr lvl="1"/>
            <a:r>
              <a:rPr lang="zh-CN" altLang="zh-CN" dirty="0" smtClean="0"/>
              <a:t>平均寻道距离：</a:t>
            </a:r>
            <a:r>
              <a:rPr lang="en-US" altLang="zh-CN" dirty="0" smtClean="0"/>
              <a:t>T</a:t>
            </a:r>
            <a:r>
              <a:rPr lang="en-US" altLang="zh-CN" baseline="-25000" dirty="0" smtClean="0"/>
              <a:t>s</a:t>
            </a:r>
            <a:r>
              <a:rPr lang="en-US" altLang="zh-CN" dirty="0" smtClean="0"/>
              <a:t>/9=75.33</a:t>
            </a:r>
            <a:endParaRPr lang="zh-CN" altLang="zh-CN" dirty="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428860" y="21429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_GB2312" panose="02010609030101010101" pitchFamily="49" charset="-122"/>
              </a:rPr>
              <a:t>    </a:t>
            </a:r>
            <a:endParaRPr lang="zh-CN" altLang="en-US" sz="2400" dirty="0">
              <a:ea typeface="仿宋_GB2312" panose="02010609030101010101" pitchFamily="49" charset="-122"/>
            </a:endParaRPr>
          </a:p>
        </p:txBody>
      </p:sp>
      <p:sp>
        <p:nvSpPr>
          <p:cNvPr id="36870" name="Rectangle 6"/>
          <p:cNvSpPr>
            <a:spLocks noChangeArrowheads="1"/>
          </p:cNvSpPr>
          <p:nvPr/>
        </p:nvSpPr>
        <p:spPr bwMode="auto">
          <a:xfrm>
            <a:off x="0" y="905601"/>
            <a:ext cx="9215438" cy="4844403"/>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6.6.2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 磁盘调度算法</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a:p>
            <a:pPr eaLnBrk="1" hangingPunct="1">
              <a:lnSpc>
                <a:spcPct val="120000"/>
              </a:lnSpc>
              <a:spcBef>
                <a:spcPct val="0"/>
              </a:spcBef>
              <a:defRPr/>
            </a:pPr>
            <a:r>
              <a:rPr kumimoji="1" lang="en-US" altLang="zh-CN" sz="32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移臂调度算法举例</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a:p>
            <a:pPr lvl="0" eaLnBrk="1" hangingPunct="1">
              <a:lnSpc>
                <a:spcPct val="120000"/>
              </a:lnSpc>
              <a:spcBef>
                <a:spcPct val="0"/>
              </a:spcBef>
              <a:defRPr/>
            </a:pPr>
            <a:r>
              <a:rPr lang="zh-CN" altLang="en-US" dirty="0" smtClean="0"/>
              <a:t>（</a:t>
            </a:r>
            <a:r>
              <a:rPr lang="en-US" altLang="zh-CN" dirty="0" smtClean="0"/>
              <a:t>3</a:t>
            </a:r>
            <a:r>
              <a:rPr lang="zh-CN" altLang="en-US" dirty="0" smtClean="0"/>
              <a:t>）</a:t>
            </a:r>
            <a:r>
              <a:rPr lang="en-US" altLang="zh-CN" dirty="0" smtClean="0"/>
              <a:t> SCAN</a:t>
            </a:r>
            <a:endParaRPr lang="zh-CN" altLang="zh-CN" dirty="0" smtClean="0"/>
          </a:p>
          <a:p>
            <a:pPr lvl="1"/>
            <a:r>
              <a:rPr lang="zh-CN" altLang="zh-CN" dirty="0" smtClean="0"/>
              <a:t>磁盘调度顺序：</a:t>
            </a:r>
            <a:r>
              <a:rPr lang="en-US" altLang="zh-CN" dirty="0" smtClean="0"/>
              <a:t>132</a:t>
            </a:r>
            <a:r>
              <a:rPr lang="zh-CN" altLang="zh-CN" dirty="0" smtClean="0"/>
              <a:t>，</a:t>
            </a:r>
            <a:r>
              <a:rPr lang="en-US" altLang="zh-CN" dirty="0" smtClean="0"/>
              <a:t>190</a:t>
            </a:r>
            <a:r>
              <a:rPr lang="zh-CN" altLang="zh-CN" dirty="0" smtClean="0"/>
              <a:t>，</a:t>
            </a:r>
            <a:r>
              <a:rPr lang="en-US" altLang="zh-CN" dirty="0" smtClean="0"/>
              <a:t>205</a:t>
            </a:r>
            <a:r>
              <a:rPr lang="zh-CN" altLang="zh-CN" dirty="0" smtClean="0"/>
              <a:t>，</a:t>
            </a:r>
            <a:r>
              <a:rPr lang="en-US" altLang="zh-CN" dirty="0" smtClean="0"/>
              <a:t>376</a:t>
            </a:r>
            <a:r>
              <a:rPr lang="zh-CN" altLang="zh-CN" dirty="0" smtClean="0"/>
              <a:t>，</a:t>
            </a:r>
            <a:r>
              <a:rPr lang="en-US" altLang="zh-CN" dirty="0" smtClean="0"/>
              <a:t>61</a:t>
            </a:r>
            <a:r>
              <a:rPr lang="zh-CN" altLang="zh-CN" dirty="0" smtClean="0"/>
              <a:t>，</a:t>
            </a:r>
            <a:r>
              <a:rPr lang="en-US" altLang="zh-CN" dirty="0" smtClean="0"/>
              <a:t>40</a:t>
            </a:r>
            <a:r>
              <a:rPr lang="zh-CN" altLang="zh-CN" dirty="0" smtClean="0"/>
              <a:t>，</a:t>
            </a:r>
            <a:r>
              <a:rPr lang="en-US" altLang="zh-CN" dirty="0" smtClean="0"/>
              <a:t>29</a:t>
            </a:r>
            <a:r>
              <a:rPr lang="zh-CN" altLang="zh-CN" dirty="0" smtClean="0"/>
              <a:t>，</a:t>
            </a:r>
            <a:r>
              <a:rPr lang="en-US" altLang="zh-CN" dirty="0" smtClean="0"/>
              <a:t>23</a:t>
            </a:r>
            <a:r>
              <a:rPr lang="zh-CN" altLang="zh-CN" dirty="0" smtClean="0"/>
              <a:t>，</a:t>
            </a:r>
            <a:r>
              <a:rPr lang="en-US" altLang="zh-CN" dirty="0" smtClean="0"/>
              <a:t>4</a:t>
            </a:r>
            <a:endParaRPr lang="zh-CN" altLang="zh-CN" dirty="0" smtClean="0"/>
          </a:p>
          <a:p>
            <a:pPr lvl="1"/>
            <a:r>
              <a:rPr lang="zh-CN" altLang="zh-CN" dirty="0" smtClean="0"/>
              <a:t>寻道距离</a:t>
            </a:r>
            <a:r>
              <a:rPr lang="en-US" altLang="zh-CN" dirty="0" smtClean="0"/>
              <a:t>T</a:t>
            </a:r>
            <a:r>
              <a:rPr lang="en-US" altLang="zh-CN" baseline="-25000" dirty="0" smtClean="0"/>
              <a:t>s</a:t>
            </a:r>
            <a:r>
              <a:rPr lang="zh-CN" altLang="zh-CN" dirty="0" smtClean="0"/>
              <a:t>：（</a:t>
            </a:r>
            <a:r>
              <a:rPr lang="en-US" altLang="zh-CN" dirty="0" smtClean="0"/>
              <a:t>132-100</a:t>
            </a:r>
            <a:r>
              <a:rPr lang="zh-CN" altLang="zh-CN" dirty="0" smtClean="0"/>
              <a:t>）</a:t>
            </a:r>
            <a:r>
              <a:rPr lang="en-US" altLang="zh-CN" dirty="0" smtClean="0"/>
              <a:t>+</a:t>
            </a:r>
            <a:r>
              <a:rPr lang="zh-CN" altLang="zh-CN" dirty="0" smtClean="0"/>
              <a:t>（</a:t>
            </a:r>
            <a:r>
              <a:rPr lang="en-US" altLang="zh-CN" dirty="0" smtClean="0"/>
              <a:t>190-132</a:t>
            </a:r>
            <a:r>
              <a:rPr lang="zh-CN" altLang="zh-CN" dirty="0" smtClean="0"/>
              <a:t>）</a:t>
            </a:r>
            <a:r>
              <a:rPr lang="en-US" altLang="zh-CN" dirty="0" smtClean="0"/>
              <a:t>+</a:t>
            </a:r>
            <a:r>
              <a:rPr lang="zh-CN" altLang="zh-CN" dirty="0" smtClean="0"/>
              <a:t>（</a:t>
            </a:r>
            <a:r>
              <a:rPr lang="en-US" altLang="zh-CN" dirty="0" smtClean="0"/>
              <a:t>205-190</a:t>
            </a:r>
            <a:r>
              <a:rPr lang="zh-CN" altLang="zh-CN" dirty="0" smtClean="0"/>
              <a:t>）</a:t>
            </a:r>
            <a:r>
              <a:rPr lang="en-US" altLang="zh-CN" dirty="0" smtClean="0"/>
              <a:t>+</a:t>
            </a:r>
            <a:r>
              <a:rPr lang="zh-CN" altLang="zh-CN" dirty="0" smtClean="0"/>
              <a:t>（</a:t>
            </a:r>
            <a:r>
              <a:rPr lang="en-US" altLang="zh-CN" dirty="0" smtClean="0"/>
              <a:t>376-205</a:t>
            </a:r>
            <a:r>
              <a:rPr lang="zh-CN" altLang="zh-CN" dirty="0" smtClean="0"/>
              <a:t>）</a:t>
            </a:r>
            <a:r>
              <a:rPr lang="en-US" altLang="zh-CN" dirty="0" smtClean="0"/>
              <a:t>+</a:t>
            </a:r>
            <a:r>
              <a:rPr lang="zh-CN" altLang="zh-CN" dirty="0" smtClean="0"/>
              <a:t>（</a:t>
            </a:r>
            <a:r>
              <a:rPr lang="en-US" altLang="zh-CN" dirty="0" smtClean="0"/>
              <a:t>376-61</a:t>
            </a:r>
            <a:r>
              <a:rPr lang="zh-CN" altLang="zh-CN" dirty="0" smtClean="0"/>
              <a:t>）</a:t>
            </a:r>
            <a:r>
              <a:rPr lang="en-US" altLang="zh-CN" dirty="0" smtClean="0"/>
              <a:t>+</a:t>
            </a:r>
            <a:r>
              <a:rPr lang="zh-CN" altLang="zh-CN" dirty="0" smtClean="0"/>
              <a:t>（</a:t>
            </a:r>
            <a:r>
              <a:rPr lang="en-US" altLang="zh-CN" dirty="0" smtClean="0"/>
              <a:t>61-40</a:t>
            </a:r>
            <a:r>
              <a:rPr lang="zh-CN" altLang="zh-CN" dirty="0" smtClean="0"/>
              <a:t>）</a:t>
            </a:r>
            <a:r>
              <a:rPr lang="en-US" altLang="zh-CN" dirty="0" smtClean="0"/>
              <a:t>+</a:t>
            </a:r>
            <a:r>
              <a:rPr lang="zh-CN" altLang="zh-CN" dirty="0" smtClean="0"/>
              <a:t>（</a:t>
            </a:r>
            <a:r>
              <a:rPr lang="en-US" altLang="zh-CN" dirty="0" smtClean="0"/>
              <a:t>40-29</a:t>
            </a:r>
            <a:r>
              <a:rPr lang="zh-CN" altLang="zh-CN" dirty="0" smtClean="0"/>
              <a:t>）</a:t>
            </a:r>
            <a:r>
              <a:rPr lang="en-US" altLang="zh-CN" dirty="0" smtClean="0"/>
              <a:t>+</a:t>
            </a:r>
            <a:r>
              <a:rPr lang="zh-CN" altLang="zh-CN" dirty="0" smtClean="0"/>
              <a:t>（</a:t>
            </a:r>
            <a:r>
              <a:rPr lang="en-US" altLang="zh-CN" dirty="0" smtClean="0"/>
              <a:t>29-23</a:t>
            </a:r>
            <a:r>
              <a:rPr lang="zh-CN" altLang="zh-CN" dirty="0" smtClean="0"/>
              <a:t>）</a:t>
            </a:r>
            <a:r>
              <a:rPr lang="en-US" altLang="zh-CN" dirty="0" smtClean="0"/>
              <a:t>+</a:t>
            </a:r>
            <a:r>
              <a:rPr lang="zh-CN" altLang="zh-CN" dirty="0" smtClean="0"/>
              <a:t>（</a:t>
            </a:r>
            <a:r>
              <a:rPr lang="en-US" altLang="zh-CN" dirty="0" smtClean="0"/>
              <a:t>23-4</a:t>
            </a:r>
            <a:r>
              <a:rPr lang="zh-CN" altLang="zh-CN" dirty="0" smtClean="0"/>
              <a:t>）</a:t>
            </a:r>
            <a:r>
              <a:rPr lang="en-US" altLang="zh-CN" dirty="0" smtClean="0"/>
              <a:t>=648</a:t>
            </a:r>
            <a:endParaRPr lang="zh-CN" altLang="zh-CN" dirty="0" smtClean="0"/>
          </a:p>
          <a:p>
            <a:pPr lvl="1"/>
            <a:r>
              <a:rPr lang="zh-CN" altLang="zh-CN" dirty="0" smtClean="0"/>
              <a:t>平均寻道距离：</a:t>
            </a:r>
            <a:r>
              <a:rPr lang="en-US" altLang="zh-CN" dirty="0" smtClean="0"/>
              <a:t>T</a:t>
            </a:r>
            <a:r>
              <a:rPr lang="en-US" altLang="zh-CN" baseline="-25000" dirty="0" smtClean="0"/>
              <a:t>s</a:t>
            </a:r>
            <a:r>
              <a:rPr lang="en-US" altLang="zh-CN" dirty="0" smtClean="0"/>
              <a:t>/9= 72</a:t>
            </a:r>
            <a:endParaRPr lang="en-US" altLang="zh-CN" dirty="0" smtClean="0"/>
          </a:p>
          <a:p>
            <a:r>
              <a:rPr lang="zh-CN" altLang="en-US" dirty="0" smtClean="0"/>
              <a:t>（</a:t>
            </a:r>
            <a:r>
              <a:rPr lang="en-US" altLang="zh-CN" dirty="0" smtClean="0"/>
              <a:t>4</a:t>
            </a:r>
            <a:r>
              <a:rPr lang="zh-CN" altLang="en-US" dirty="0" smtClean="0"/>
              <a:t>）</a:t>
            </a:r>
            <a:r>
              <a:rPr lang="en-US" altLang="zh-CN" dirty="0" smtClean="0"/>
              <a:t> CSCAN</a:t>
            </a:r>
            <a:endParaRPr lang="en-US" altLang="zh-CN" dirty="0" smtClean="0"/>
          </a:p>
          <a:p>
            <a:pPr lvl="1"/>
            <a:r>
              <a:rPr lang="zh-CN" altLang="zh-CN" dirty="0" smtClean="0"/>
              <a:t>磁盘调度顺序：</a:t>
            </a:r>
            <a:r>
              <a:rPr lang="en-US" altLang="zh-CN" dirty="0" smtClean="0"/>
              <a:t>132</a:t>
            </a:r>
            <a:r>
              <a:rPr lang="zh-CN" altLang="zh-CN" dirty="0" smtClean="0"/>
              <a:t>，</a:t>
            </a:r>
            <a:r>
              <a:rPr lang="en-US" altLang="zh-CN" dirty="0" smtClean="0"/>
              <a:t>190</a:t>
            </a:r>
            <a:r>
              <a:rPr lang="zh-CN" altLang="zh-CN" dirty="0" smtClean="0"/>
              <a:t>，</a:t>
            </a:r>
            <a:r>
              <a:rPr lang="en-US" altLang="zh-CN" dirty="0" smtClean="0"/>
              <a:t>205</a:t>
            </a:r>
            <a:r>
              <a:rPr lang="zh-CN" altLang="zh-CN" dirty="0" smtClean="0"/>
              <a:t>，</a:t>
            </a:r>
            <a:r>
              <a:rPr lang="en-US" altLang="zh-CN" dirty="0" smtClean="0"/>
              <a:t>376</a:t>
            </a:r>
            <a:r>
              <a:rPr lang="zh-CN" altLang="zh-CN" dirty="0" smtClean="0"/>
              <a:t>，</a:t>
            </a:r>
            <a:r>
              <a:rPr lang="en-US" altLang="zh-CN" dirty="0" smtClean="0"/>
              <a:t>4</a:t>
            </a:r>
            <a:r>
              <a:rPr lang="zh-CN" altLang="zh-CN" dirty="0" smtClean="0"/>
              <a:t>，</a:t>
            </a:r>
            <a:r>
              <a:rPr lang="en-US" altLang="zh-CN" dirty="0" smtClean="0"/>
              <a:t>23</a:t>
            </a:r>
            <a:r>
              <a:rPr lang="zh-CN" altLang="zh-CN" dirty="0" smtClean="0"/>
              <a:t>，</a:t>
            </a:r>
            <a:r>
              <a:rPr lang="en-US" altLang="zh-CN" dirty="0" smtClean="0"/>
              <a:t>29</a:t>
            </a:r>
            <a:r>
              <a:rPr lang="zh-CN" altLang="zh-CN" dirty="0" smtClean="0"/>
              <a:t>，</a:t>
            </a:r>
            <a:r>
              <a:rPr lang="en-US" altLang="zh-CN" dirty="0" smtClean="0"/>
              <a:t>40</a:t>
            </a:r>
            <a:r>
              <a:rPr lang="zh-CN" altLang="zh-CN" dirty="0" smtClean="0"/>
              <a:t>，</a:t>
            </a:r>
            <a:r>
              <a:rPr lang="en-US" altLang="zh-CN" dirty="0" smtClean="0"/>
              <a:t>61</a:t>
            </a:r>
            <a:endParaRPr lang="zh-CN" altLang="zh-CN" dirty="0" smtClean="0"/>
          </a:p>
          <a:p>
            <a:pPr lvl="1"/>
            <a:r>
              <a:rPr lang="zh-CN" altLang="zh-CN" dirty="0" smtClean="0"/>
              <a:t>寻道距离</a:t>
            </a:r>
            <a:r>
              <a:rPr lang="en-US" altLang="zh-CN" dirty="0" smtClean="0"/>
              <a:t>T</a:t>
            </a:r>
            <a:r>
              <a:rPr lang="en-US" altLang="zh-CN" baseline="-25000" dirty="0" smtClean="0"/>
              <a:t>s</a:t>
            </a:r>
            <a:r>
              <a:rPr lang="zh-CN" altLang="zh-CN" dirty="0" smtClean="0"/>
              <a:t>：（</a:t>
            </a:r>
            <a:r>
              <a:rPr lang="en-US" altLang="zh-CN" dirty="0" smtClean="0"/>
              <a:t>132-100</a:t>
            </a:r>
            <a:r>
              <a:rPr lang="zh-CN" altLang="zh-CN" dirty="0" smtClean="0"/>
              <a:t>）</a:t>
            </a:r>
            <a:r>
              <a:rPr lang="en-US" altLang="zh-CN" dirty="0" smtClean="0"/>
              <a:t>+</a:t>
            </a:r>
            <a:r>
              <a:rPr lang="zh-CN" altLang="zh-CN" dirty="0" smtClean="0"/>
              <a:t>（</a:t>
            </a:r>
            <a:r>
              <a:rPr lang="en-US" altLang="zh-CN" dirty="0" smtClean="0"/>
              <a:t>190-132</a:t>
            </a:r>
            <a:r>
              <a:rPr lang="zh-CN" altLang="zh-CN" dirty="0" smtClean="0"/>
              <a:t>）</a:t>
            </a:r>
            <a:r>
              <a:rPr lang="en-US" altLang="zh-CN" dirty="0" smtClean="0"/>
              <a:t>+</a:t>
            </a:r>
            <a:r>
              <a:rPr lang="zh-CN" altLang="zh-CN" dirty="0" smtClean="0"/>
              <a:t>（</a:t>
            </a:r>
            <a:r>
              <a:rPr lang="en-US" altLang="zh-CN" dirty="0" smtClean="0"/>
              <a:t>205-190</a:t>
            </a:r>
            <a:r>
              <a:rPr lang="zh-CN" altLang="zh-CN" dirty="0" smtClean="0"/>
              <a:t>）</a:t>
            </a:r>
            <a:r>
              <a:rPr lang="en-US" altLang="zh-CN" dirty="0" smtClean="0"/>
              <a:t>+</a:t>
            </a:r>
            <a:r>
              <a:rPr lang="zh-CN" altLang="zh-CN" dirty="0" smtClean="0"/>
              <a:t>（</a:t>
            </a:r>
            <a:r>
              <a:rPr lang="en-US" altLang="zh-CN" dirty="0" smtClean="0"/>
              <a:t>376-205</a:t>
            </a:r>
            <a:r>
              <a:rPr lang="zh-CN" altLang="zh-CN" dirty="0" smtClean="0"/>
              <a:t>）</a:t>
            </a:r>
            <a:r>
              <a:rPr lang="en-US" altLang="zh-CN" dirty="0" smtClean="0"/>
              <a:t>+</a:t>
            </a:r>
            <a:r>
              <a:rPr lang="zh-CN" altLang="zh-CN" dirty="0" smtClean="0"/>
              <a:t>（</a:t>
            </a:r>
            <a:r>
              <a:rPr lang="en-US" altLang="zh-CN" dirty="0" smtClean="0"/>
              <a:t>376-4</a:t>
            </a:r>
            <a:r>
              <a:rPr lang="zh-CN" altLang="zh-CN" dirty="0" smtClean="0"/>
              <a:t>）</a:t>
            </a:r>
            <a:r>
              <a:rPr lang="en-US" altLang="zh-CN" dirty="0" smtClean="0"/>
              <a:t>+</a:t>
            </a:r>
            <a:r>
              <a:rPr lang="zh-CN" altLang="zh-CN" dirty="0" smtClean="0"/>
              <a:t>（</a:t>
            </a:r>
            <a:r>
              <a:rPr lang="en-US" altLang="zh-CN" dirty="0" smtClean="0"/>
              <a:t>23-4</a:t>
            </a:r>
            <a:r>
              <a:rPr lang="zh-CN" altLang="zh-CN" dirty="0" smtClean="0"/>
              <a:t>）</a:t>
            </a:r>
            <a:r>
              <a:rPr lang="en-US" altLang="zh-CN" dirty="0" smtClean="0"/>
              <a:t>+</a:t>
            </a:r>
            <a:r>
              <a:rPr lang="zh-CN" altLang="zh-CN" dirty="0" smtClean="0"/>
              <a:t>（</a:t>
            </a:r>
            <a:r>
              <a:rPr lang="en-US" altLang="zh-CN" dirty="0" smtClean="0"/>
              <a:t>29-23</a:t>
            </a:r>
            <a:r>
              <a:rPr lang="zh-CN" altLang="zh-CN" dirty="0" smtClean="0"/>
              <a:t>）</a:t>
            </a:r>
            <a:r>
              <a:rPr lang="en-US" altLang="zh-CN" dirty="0" smtClean="0"/>
              <a:t>+</a:t>
            </a:r>
            <a:r>
              <a:rPr lang="zh-CN" altLang="zh-CN" dirty="0" smtClean="0"/>
              <a:t>（</a:t>
            </a:r>
            <a:r>
              <a:rPr lang="en-US" altLang="zh-CN" dirty="0" smtClean="0"/>
              <a:t>40-29</a:t>
            </a:r>
            <a:r>
              <a:rPr lang="zh-CN" altLang="zh-CN" dirty="0" smtClean="0"/>
              <a:t>）</a:t>
            </a:r>
            <a:r>
              <a:rPr lang="en-US" altLang="zh-CN" dirty="0" smtClean="0"/>
              <a:t>+</a:t>
            </a:r>
            <a:r>
              <a:rPr lang="zh-CN" altLang="zh-CN" dirty="0" smtClean="0"/>
              <a:t>（</a:t>
            </a:r>
            <a:r>
              <a:rPr lang="en-US" altLang="zh-CN" dirty="0" smtClean="0"/>
              <a:t>61-40</a:t>
            </a:r>
            <a:r>
              <a:rPr lang="zh-CN" altLang="zh-CN" dirty="0" smtClean="0"/>
              <a:t>）</a:t>
            </a:r>
            <a:r>
              <a:rPr lang="en-US" altLang="zh-CN" dirty="0" smtClean="0"/>
              <a:t>=705</a:t>
            </a:r>
            <a:endParaRPr lang="zh-CN" altLang="zh-CN" dirty="0" smtClean="0"/>
          </a:p>
          <a:p>
            <a:pPr lvl="1"/>
            <a:r>
              <a:rPr lang="zh-CN" altLang="zh-CN" dirty="0" smtClean="0"/>
              <a:t>平均寻道距离：</a:t>
            </a:r>
            <a:r>
              <a:rPr lang="en-US" altLang="zh-CN" dirty="0" smtClean="0"/>
              <a:t>T</a:t>
            </a:r>
            <a:r>
              <a:rPr lang="en-US" altLang="zh-CN" baseline="-25000" dirty="0" smtClean="0"/>
              <a:t>s</a:t>
            </a:r>
            <a:r>
              <a:rPr lang="en-US" altLang="zh-CN" dirty="0" smtClean="0"/>
              <a:t>/9= 78.33</a:t>
            </a:r>
            <a:endParaRPr lang="zh-CN" altLang="zh-CN" dirty="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428860" y="21429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72008" y="836712"/>
            <a:ext cx="8964488" cy="5832647"/>
          </a:xfrm>
        </p:spPr>
        <p:txBody>
          <a:bodyPr/>
          <a:lstStyle/>
          <a:p>
            <a:pPr marL="0" indent="0">
              <a:buNone/>
            </a:pPr>
            <a:r>
              <a:rPr lang="en-US" altLang="zh-CN" sz="2400" b="1" dirty="0" smtClean="0">
                <a:solidFill>
                  <a:srgbClr val="FF0000"/>
                </a:solidFill>
                <a:latin typeface="+mn-ea"/>
              </a:rPr>
              <a:t>7</a:t>
            </a:r>
            <a:r>
              <a:rPr lang="zh-CN" altLang="en-US" sz="2400" b="1" dirty="0" smtClean="0">
                <a:solidFill>
                  <a:srgbClr val="FF0000"/>
                </a:solidFill>
                <a:latin typeface="+mn-ea"/>
              </a:rPr>
              <a:t>、</a:t>
            </a:r>
            <a:r>
              <a:rPr lang="zh-CN" altLang="en-US" sz="2400" dirty="0"/>
              <a:t>下列叙述中正确的五项是 </a:t>
            </a:r>
            <a:r>
              <a:rPr lang="zh-CN" altLang="en-US" sz="2400" dirty="0" smtClean="0"/>
              <a:t>（  ）。</a:t>
            </a:r>
            <a:endParaRPr lang="zh-CN" altLang="en-US" sz="2400" dirty="0"/>
          </a:p>
          <a:p>
            <a:pPr marL="0" indent="0">
              <a:buNone/>
            </a:pPr>
            <a:r>
              <a:rPr lang="en-US" altLang="zh-CN" sz="2400" dirty="0"/>
              <a:t>A. </a:t>
            </a:r>
            <a:r>
              <a:rPr lang="zh-CN" altLang="en-US" sz="2400" dirty="0"/>
              <a:t>在磁带上的顺序文件中插入新的记录时</a:t>
            </a:r>
            <a:r>
              <a:rPr lang="en-US" altLang="zh-CN" sz="2400" dirty="0"/>
              <a:t>,</a:t>
            </a:r>
            <a:r>
              <a:rPr lang="zh-CN" altLang="en-US" sz="2400" dirty="0" smtClean="0"/>
              <a:t>必须读取整个</a:t>
            </a:r>
            <a:r>
              <a:rPr lang="zh-CN" altLang="en-US" sz="2400" dirty="0"/>
              <a:t>文件。</a:t>
            </a:r>
            <a:endParaRPr lang="zh-CN" altLang="en-US" sz="2400" dirty="0"/>
          </a:p>
          <a:p>
            <a:pPr marL="0" indent="0">
              <a:buNone/>
            </a:pPr>
            <a:r>
              <a:rPr lang="en-US" altLang="zh-CN" sz="2400" dirty="0"/>
              <a:t>B. </a:t>
            </a:r>
            <a:r>
              <a:rPr lang="zh-CN" altLang="en-US" sz="2400" dirty="0"/>
              <a:t>由于磁带的价格比磁盘便宜</a:t>
            </a:r>
            <a:r>
              <a:rPr lang="en-US" altLang="zh-CN" sz="2400" dirty="0"/>
              <a:t>,</a:t>
            </a:r>
            <a:r>
              <a:rPr lang="zh-CN" altLang="en-US" sz="2400" dirty="0"/>
              <a:t>用磁带实现索引文件更经济。</a:t>
            </a:r>
            <a:endParaRPr lang="zh-CN" altLang="en-US" sz="2400" dirty="0"/>
          </a:p>
          <a:p>
            <a:pPr marL="0" indent="0">
              <a:buNone/>
            </a:pPr>
            <a:r>
              <a:rPr lang="en-US" altLang="zh-CN" sz="2400" dirty="0"/>
              <a:t>C. </a:t>
            </a:r>
            <a:r>
              <a:rPr lang="zh-CN" altLang="en-US" sz="2400" dirty="0"/>
              <a:t>在</a:t>
            </a:r>
            <a:r>
              <a:rPr lang="zh-CN" altLang="en-US" sz="2400" dirty="0" smtClean="0"/>
              <a:t>索引文件</a:t>
            </a:r>
            <a:r>
              <a:rPr lang="zh-CN" altLang="en-US" sz="2400" dirty="0"/>
              <a:t>的最后添加新的记录时</a:t>
            </a:r>
            <a:r>
              <a:rPr lang="en-US" altLang="zh-CN" sz="2400" dirty="0"/>
              <a:t>,</a:t>
            </a:r>
            <a:r>
              <a:rPr lang="zh-CN" altLang="en-US" sz="2400" dirty="0"/>
              <a:t>必须复制整个文件。</a:t>
            </a:r>
            <a:r>
              <a:rPr lang="en-US" altLang="zh-CN" sz="2400" dirty="0"/>
              <a:t>·</a:t>
            </a:r>
            <a:endParaRPr lang="en-US" altLang="zh-CN" sz="2400" dirty="0"/>
          </a:p>
          <a:p>
            <a:pPr marL="0" indent="0">
              <a:buNone/>
            </a:pPr>
            <a:r>
              <a:rPr lang="en-US" altLang="zh-CN" sz="2400" dirty="0"/>
              <a:t>D. </a:t>
            </a:r>
            <a:r>
              <a:rPr lang="zh-CN" altLang="en-US" sz="2400" dirty="0"/>
              <a:t>在磁带上的顺序文件的最后添加新的记录时</a:t>
            </a:r>
            <a:r>
              <a:rPr lang="en-US" altLang="zh-CN" sz="2400" dirty="0"/>
              <a:t>,</a:t>
            </a:r>
            <a:r>
              <a:rPr lang="zh-CN" altLang="en-US" sz="2400" dirty="0" smtClean="0"/>
              <a:t>不必复制</a:t>
            </a:r>
            <a:r>
              <a:rPr lang="zh-CN" altLang="en-US" sz="2400" dirty="0"/>
              <a:t>整个</a:t>
            </a:r>
            <a:r>
              <a:rPr lang="zh-CN" altLang="en-US" sz="2400" dirty="0" smtClean="0"/>
              <a:t>文件</a:t>
            </a:r>
            <a:endParaRPr lang="zh-CN" altLang="en-US" sz="2400" dirty="0"/>
          </a:p>
          <a:p>
            <a:pPr marL="0" indent="0">
              <a:buNone/>
            </a:pPr>
            <a:r>
              <a:rPr lang="en-US" altLang="zh-CN" sz="2400" dirty="0"/>
              <a:t>E.</a:t>
            </a:r>
            <a:r>
              <a:rPr lang="zh-CN" altLang="en-US" sz="2400" dirty="0"/>
              <a:t>顺序文件是利用磁带的特有性质实现的</a:t>
            </a:r>
            <a:r>
              <a:rPr lang="en-US" altLang="zh-CN" sz="2400" dirty="0"/>
              <a:t>,</a:t>
            </a:r>
            <a:r>
              <a:rPr lang="zh-CN" altLang="en-US" sz="2400" dirty="0"/>
              <a:t>因此顺序文件只有存放在磁带上。</a:t>
            </a:r>
            <a:endParaRPr lang="zh-CN" altLang="en-US" sz="2400" dirty="0"/>
          </a:p>
          <a:p>
            <a:pPr marL="0" indent="0">
              <a:buNone/>
            </a:pPr>
            <a:r>
              <a:rPr lang="en-US" altLang="zh-CN" sz="2400" dirty="0"/>
              <a:t>F. </a:t>
            </a:r>
            <a:r>
              <a:rPr lang="zh-CN" altLang="en-US" sz="2400" dirty="0" smtClean="0"/>
              <a:t>索引文件</a:t>
            </a:r>
            <a:r>
              <a:rPr lang="zh-CN" altLang="en-US" sz="2400" dirty="0"/>
              <a:t>既能顺序访问</a:t>
            </a:r>
            <a:r>
              <a:rPr lang="en-US" altLang="zh-CN" sz="2400" dirty="0"/>
              <a:t>,</a:t>
            </a:r>
            <a:r>
              <a:rPr lang="zh-CN" altLang="en-US" sz="2400" dirty="0"/>
              <a:t>又能随机访问。</a:t>
            </a:r>
            <a:endParaRPr lang="zh-CN" altLang="en-US" sz="2400" dirty="0"/>
          </a:p>
          <a:p>
            <a:pPr marL="0" indent="0">
              <a:buNone/>
            </a:pPr>
            <a:r>
              <a:rPr lang="en-US" altLang="zh-CN" sz="2400" dirty="0"/>
              <a:t>G.</a:t>
            </a:r>
            <a:r>
              <a:rPr lang="zh-CN" altLang="en-US" sz="2400" dirty="0"/>
              <a:t>直接访问文件也能顺序访问</a:t>
            </a:r>
            <a:r>
              <a:rPr lang="en-US" altLang="zh-CN" sz="2400" dirty="0"/>
              <a:t>,</a:t>
            </a:r>
            <a:r>
              <a:rPr lang="zh-CN" altLang="en-US" sz="2400" dirty="0"/>
              <a:t>但一般效率较差。</a:t>
            </a:r>
            <a:endParaRPr lang="zh-CN" altLang="en-US" sz="2400" dirty="0"/>
          </a:p>
          <a:p>
            <a:pPr marL="0" indent="0">
              <a:buNone/>
            </a:pPr>
            <a:r>
              <a:rPr lang="en-US" altLang="zh-CN" sz="2400" dirty="0"/>
              <a:t>H. </a:t>
            </a:r>
            <a:r>
              <a:rPr lang="zh-CN" altLang="en-US" sz="2400" dirty="0"/>
              <a:t>变更磁盘上的顺序文件的记录内容时</a:t>
            </a:r>
            <a:r>
              <a:rPr lang="en-US" altLang="zh-CN" sz="2400" dirty="0"/>
              <a:t>,</a:t>
            </a:r>
            <a:r>
              <a:rPr lang="zh-CN" altLang="en-US" sz="2400" dirty="0"/>
              <a:t>不一定要复制整个文件。</a:t>
            </a:r>
            <a:endParaRPr lang="zh-CN" altLang="en-US" sz="2400" dirty="0"/>
          </a:p>
          <a:p>
            <a:pPr marL="0" indent="0">
              <a:buNone/>
            </a:pPr>
            <a:r>
              <a:rPr lang="en-US" altLang="zh-CN" sz="2400" dirty="0"/>
              <a:t>I.</a:t>
            </a:r>
            <a:r>
              <a:rPr lang="zh-CN" altLang="en-US" sz="2400" dirty="0"/>
              <a:t>在磁盘上的顺序文件中插入新的记录时</a:t>
            </a:r>
            <a:r>
              <a:rPr lang="en-US" altLang="zh-CN" sz="2400" dirty="0"/>
              <a:t>,</a:t>
            </a:r>
            <a:r>
              <a:rPr lang="zh-CN" altLang="en-US" sz="2400" dirty="0"/>
              <a:t>必须复制整个文件。</a:t>
            </a:r>
            <a:endParaRPr lang="zh-CN" altLang="en-US" sz="2400" dirty="0"/>
          </a:p>
          <a:p>
            <a:pPr marL="0" indent="0">
              <a:buNone/>
            </a:pPr>
            <a:r>
              <a:rPr lang="en-US" altLang="zh-CN" sz="2400" dirty="0"/>
              <a:t>J.</a:t>
            </a:r>
            <a:r>
              <a:rPr lang="zh-CN" altLang="en-US" sz="2400" dirty="0"/>
              <a:t>索引顺序文件是一种特殊的顺序文件</a:t>
            </a:r>
            <a:r>
              <a:rPr lang="en-US" altLang="zh-CN" sz="2400" dirty="0"/>
              <a:t>,</a:t>
            </a:r>
            <a:r>
              <a:rPr lang="zh-CN" altLang="en-US" sz="2400" dirty="0"/>
              <a:t>因此通常存放在磁带上</a:t>
            </a:r>
            <a:r>
              <a:rPr lang="zh-CN" altLang="en-US" sz="2400" dirty="0" smtClean="0"/>
              <a:t>。</a:t>
            </a:r>
            <a:endParaRPr lang="en-US" altLang="zh-CN" sz="2400" dirty="0" smtClean="0"/>
          </a:p>
          <a:p>
            <a:pPr marL="0" indent="0">
              <a:buNone/>
            </a:pPr>
            <a:r>
              <a:rPr lang="zh-CN" altLang="en-US" sz="2400" dirty="0" smtClean="0"/>
              <a:t>       </a:t>
            </a:r>
            <a:r>
              <a:rPr lang="zh-CN" altLang="en-US" sz="2400" dirty="0" smtClean="0">
                <a:solidFill>
                  <a:schemeClr val="accent1"/>
                </a:solidFill>
              </a:rPr>
              <a:t>答案： </a:t>
            </a:r>
            <a:r>
              <a:rPr lang="en-US" altLang="zh-CN" sz="2400" dirty="0">
                <a:solidFill>
                  <a:schemeClr val="accent1"/>
                </a:solidFill>
              </a:rPr>
              <a:t>A DFGH</a:t>
            </a:r>
            <a:endParaRPr lang="zh-CN" altLang="en-US" sz="2400" dirty="0">
              <a:solidFill>
                <a:schemeClr val="accent1"/>
              </a:solidFill>
            </a:endParaRPr>
          </a:p>
          <a:p>
            <a:pPr marL="0" indent="0" eaLnBrk="1" hangingPunct="1">
              <a:lnSpc>
                <a:spcPct val="120000"/>
              </a:lnSpc>
              <a:spcBef>
                <a:spcPct val="0"/>
              </a:spcBef>
              <a:buNone/>
              <a:defRPr/>
            </a:pPr>
            <a:endParaRPr lang="en-US" altLang="zh-CN" sz="2400" b="1" dirty="0" smtClean="0">
              <a:latin typeface="+mn-ea"/>
            </a:endParaRPr>
          </a:p>
        </p:txBody>
      </p:sp>
      <p:sp>
        <p:nvSpPr>
          <p:cNvPr id="2" name="矩形 1"/>
          <p:cNvSpPr/>
          <p:nvPr/>
        </p:nvSpPr>
        <p:spPr>
          <a:xfrm>
            <a:off x="2267744" y="81440"/>
            <a:ext cx="6463629" cy="683264"/>
          </a:xfrm>
          <a:prstGeom prst="rect">
            <a:avLst/>
          </a:prstGeom>
        </p:spPr>
        <p:txBody>
          <a:bodyPr wrap="none">
            <a:spAutoFit/>
          </a:bodyPr>
          <a:lstStyle/>
          <a:p>
            <a:pPr eaLnBrk="1" hangingPunct="1">
              <a:lnSpc>
                <a:spcPct val="120000"/>
              </a:lnSpc>
              <a:spcBef>
                <a:spcPct val="0"/>
              </a:spcBef>
              <a:defRPr/>
            </a:pPr>
            <a:r>
              <a:rPr kumimoji="1" lang="en-US" altLang="zh-CN" sz="32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（课前测试）</a:t>
            </a:r>
            <a:endParaRPr kumimoji="1" lang="zh-CN" altLang="en-US" sz="3200" dirty="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035">
                                            <p:txEl>
                                              <p:pRg st="11" end="11"/>
                                            </p:txEl>
                                          </p:spTgt>
                                        </p:tgtEl>
                                        <p:attrNameLst>
                                          <p:attrName>style.visibility</p:attrName>
                                        </p:attrNameLst>
                                      </p:cBhvr>
                                      <p:to>
                                        <p:strVal val="visible"/>
                                      </p:to>
                                    </p:set>
                                    <p:animEffect transition="in" filter="fade">
                                      <p:cBhvr>
                                        <p:cTn id="7" dur="1000"/>
                                        <p:tgtEl>
                                          <p:spTgt spid="44035">
                                            <p:txEl>
                                              <p:pRg st="11" end="11"/>
                                            </p:txEl>
                                          </p:spTgt>
                                        </p:tgtEl>
                                      </p:cBhvr>
                                    </p:animEffect>
                                    <p:anim calcmode="lin" valueType="num">
                                      <p:cBhvr>
                                        <p:cTn id="8" dur="1000" fill="hold"/>
                                        <p:tgtEl>
                                          <p:spTgt spid="44035">
                                            <p:txEl>
                                              <p:pRg st="11" end="11"/>
                                            </p:txEl>
                                          </p:spTgt>
                                        </p:tgtEl>
                                        <p:attrNameLst>
                                          <p:attrName>ppt_x</p:attrName>
                                        </p:attrNameLst>
                                      </p:cBhvr>
                                      <p:tavLst>
                                        <p:tav tm="0">
                                          <p:val>
                                            <p:strVal val="#ppt_x"/>
                                          </p:val>
                                        </p:tav>
                                        <p:tav tm="100000">
                                          <p:val>
                                            <p:strVal val="#ppt_x"/>
                                          </p:val>
                                        </p:tav>
                                      </p:tavLst>
                                    </p:anim>
                                    <p:anim calcmode="lin" valueType="num">
                                      <p:cBhvr>
                                        <p:cTn id="9" dur="1000" fill="hold"/>
                                        <p:tgtEl>
                                          <p:spTgt spid="4403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_GB2312" panose="02010609030101010101" pitchFamily="49" charset="-122"/>
              </a:rPr>
              <a:t>    </a:t>
            </a:r>
            <a:endParaRPr lang="zh-CN" altLang="en-US" sz="2400" dirty="0">
              <a:ea typeface="仿宋_GB2312" panose="02010609030101010101" pitchFamily="49" charset="-122"/>
            </a:endParaRPr>
          </a:p>
        </p:txBody>
      </p:sp>
      <p:sp>
        <p:nvSpPr>
          <p:cNvPr id="36870" name="Rectangle 6"/>
          <p:cNvSpPr>
            <a:spLocks noChangeArrowheads="1"/>
          </p:cNvSpPr>
          <p:nvPr/>
        </p:nvSpPr>
        <p:spPr bwMode="auto">
          <a:xfrm>
            <a:off x="0" y="905601"/>
            <a:ext cx="9215438" cy="5213735"/>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6.6.2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 磁盘调度算法</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a:p>
            <a:pPr eaLnBrk="1" hangingPunct="1">
              <a:lnSpc>
                <a:spcPct val="120000"/>
              </a:lnSpc>
              <a:spcBef>
                <a:spcPct val="0"/>
              </a:spcBef>
              <a:defRPr/>
            </a:pPr>
            <a:r>
              <a:rPr kumimoji="1" lang="en-US" altLang="zh-CN" sz="32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移臂调度算法举例</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a:p>
            <a:pPr lvl="0" eaLnBrk="1" hangingPunct="1">
              <a:lnSpc>
                <a:spcPct val="120000"/>
              </a:lnSpc>
              <a:spcBef>
                <a:spcPct val="0"/>
              </a:spcBef>
              <a:defRPr/>
            </a:pPr>
            <a:r>
              <a:rPr lang="zh-CN" altLang="en-US" dirty="0" smtClean="0"/>
              <a:t>（</a:t>
            </a:r>
            <a:r>
              <a:rPr lang="en-US" altLang="zh-CN" dirty="0" smtClean="0"/>
              <a:t>5</a:t>
            </a:r>
            <a:r>
              <a:rPr lang="zh-CN" altLang="en-US" dirty="0" smtClean="0"/>
              <a:t>）</a:t>
            </a:r>
            <a:r>
              <a:rPr lang="en-US" altLang="zh-CN" dirty="0" smtClean="0"/>
              <a:t> N-</a:t>
            </a:r>
            <a:r>
              <a:rPr lang="en-US" altLang="zh-CN" dirty="0" err="1" smtClean="0"/>
              <a:t>Step_SCAN</a:t>
            </a:r>
            <a:endParaRPr lang="zh-CN" altLang="zh-CN" dirty="0" smtClean="0"/>
          </a:p>
          <a:p>
            <a:pPr lvl="1"/>
            <a:r>
              <a:rPr lang="zh-CN" altLang="zh-CN" dirty="0" smtClean="0"/>
              <a:t>若子队列长度</a:t>
            </a:r>
            <a:r>
              <a:rPr lang="en-US" altLang="zh-CN" dirty="0" smtClean="0"/>
              <a:t>N=4</a:t>
            </a:r>
            <a:r>
              <a:rPr lang="zh-CN" altLang="zh-CN" dirty="0" smtClean="0"/>
              <a:t>，则磁盘请求分成</a:t>
            </a:r>
            <a:r>
              <a:rPr lang="en-US" altLang="zh-CN" dirty="0" smtClean="0"/>
              <a:t>3</a:t>
            </a:r>
            <a:r>
              <a:rPr lang="zh-CN" altLang="zh-CN" dirty="0" smtClean="0"/>
              <a:t>个队列：</a:t>
            </a:r>
            <a:endParaRPr lang="zh-CN" altLang="zh-CN" dirty="0" smtClean="0"/>
          </a:p>
          <a:p>
            <a:pPr lvl="1"/>
            <a:r>
              <a:rPr lang="en-US" altLang="zh-CN" dirty="0" smtClean="0"/>
              <a:t>23</a:t>
            </a:r>
            <a:r>
              <a:rPr lang="zh-CN" altLang="zh-CN" dirty="0" smtClean="0"/>
              <a:t>，</a:t>
            </a:r>
            <a:r>
              <a:rPr lang="en-US" altLang="zh-CN" dirty="0" smtClean="0"/>
              <a:t>376</a:t>
            </a:r>
            <a:r>
              <a:rPr lang="zh-CN" altLang="zh-CN" dirty="0" smtClean="0"/>
              <a:t>，</a:t>
            </a:r>
            <a:r>
              <a:rPr lang="en-US" altLang="zh-CN" dirty="0" smtClean="0"/>
              <a:t>205</a:t>
            </a:r>
            <a:r>
              <a:rPr lang="zh-CN" altLang="zh-CN" dirty="0" smtClean="0"/>
              <a:t>，</a:t>
            </a:r>
            <a:r>
              <a:rPr lang="en-US" altLang="zh-CN" dirty="0" smtClean="0"/>
              <a:t>132</a:t>
            </a:r>
            <a:r>
              <a:rPr lang="zh-CN" altLang="zh-CN" dirty="0" smtClean="0"/>
              <a:t>；</a:t>
            </a:r>
            <a:r>
              <a:rPr lang="en-US" altLang="zh-CN" dirty="0" smtClean="0"/>
              <a:t>61</a:t>
            </a:r>
            <a:r>
              <a:rPr lang="zh-CN" altLang="zh-CN" dirty="0" smtClean="0"/>
              <a:t>，</a:t>
            </a:r>
            <a:r>
              <a:rPr lang="en-US" altLang="zh-CN" dirty="0" smtClean="0"/>
              <a:t>190</a:t>
            </a:r>
            <a:r>
              <a:rPr lang="zh-CN" altLang="zh-CN" dirty="0" smtClean="0"/>
              <a:t>，</a:t>
            </a:r>
            <a:r>
              <a:rPr lang="en-US" altLang="zh-CN" dirty="0" smtClean="0"/>
              <a:t>29</a:t>
            </a:r>
            <a:r>
              <a:rPr lang="zh-CN" altLang="zh-CN" dirty="0" smtClean="0"/>
              <a:t>，</a:t>
            </a:r>
            <a:r>
              <a:rPr lang="en-US" altLang="zh-CN" dirty="0" smtClean="0"/>
              <a:t>40</a:t>
            </a:r>
            <a:r>
              <a:rPr lang="zh-CN" altLang="zh-CN" dirty="0" smtClean="0"/>
              <a:t>；</a:t>
            </a:r>
            <a:r>
              <a:rPr lang="en-US" altLang="zh-CN" dirty="0" smtClean="0"/>
              <a:t>4</a:t>
            </a:r>
            <a:endParaRPr lang="zh-CN" altLang="zh-CN" dirty="0" smtClean="0"/>
          </a:p>
          <a:p>
            <a:pPr lvl="1"/>
            <a:r>
              <a:rPr lang="zh-CN" altLang="zh-CN" dirty="0" smtClean="0"/>
              <a:t>三个队列按</a:t>
            </a:r>
            <a:r>
              <a:rPr lang="en-US" altLang="zh-CN" dirty="0" smtClean="0"/>
              <a:t>FCFS</a:t>
            </a:r>
            <a:r>
              <a:rPr lang="zh-CN" altLang="zh-CN" dirty="0" smtClean="0"/>
              <a:t>处理；每个队列内部按</a:t>
            </a:r>
            <a:r>
              <a:rPr lang="en-US" altLang="zh-CN" dirty="0" smtClean="0"/>
              <a:t>SCAN</a:t>
            </a:r>
            <a:r>
              <a:rPr lang="zh-CN" altLang="zh-CN" dirty="0" smtClean="0"/>
              <a:t>算法处理：</a:t>
            </a:r>
            <a:endParaRPr lang="zh-CN" altLang="zh-CN" dirty="0" smtClean="0"/>
          </a:p>
          <a:p>
            <a:pPr lvl="1"/>
            <a:r>
              <a:rPr lang="zh-CN" altLang="zh-CN" dirty="0" smtClean="0"/>
              <a:t>磁盘调度顺序：</a:t>
            </a:r>
            <a:r>
              <a:rPr lang="en-US" altLang="zh-CN" dirty="0" smtClean="0"/>
              <a:t>132</a:t>
            </a:r>
            <a:r>
              <a:rPr lang="zh-CN" altLang="zh-CN" dirty="0" smtClean="0"/>
              <a:t>，</a:t>
            </a:r>
            <a:r>
              <a:rPr lang="en-US" altLang="zh-CN" dirty="0" smtClean="0"/>
              <a:t>205</a:t>
            </a:r>
            <a:r>
              <a:rPr lang="zh-CN" altLang="zh-CN" dirty="0" smtClean="0"/>
              <a:t>，</a:t>
            </a:r>
            <a:r>
              <a:rPr lang="en-US" altLang="zh-CN" dirty="0" smtClean="0"/>
              <a:t>376</a:t>
            </a:r>
            <a:r>
              <a:rPr lang="zh-CN" altLang="zh-CN" dirty="0" smtClean="0"/>
              <a:t>，</a:t>
            </a:r>
            <a:r>
              <a:rPr lang="en-US" altLang="zh-CN" dirty="0" smtClean="0"/>
              <a:t>23</a:t>
            </a:r>
            <a:r>
              <a:rPr lang="zh-CN" altLang="zh-CN" dirty="0" smtClean="0"/>
              <a:t>，</a:t>
            </a:r>
            <a:r>
              <a:rPr lang="en-US" altLang="zh-CN" dirty="0" smtClean="0"/>
              <a:t>29</a:t>
            </a:r>
            <a:r>
              <a:rPr lang="zh-CN" altLang="zh-CN" dirty="0" smtClean="0"/>
              <a:t>，</a:t>
            </a:r>
            <a:r>
              <a:rPr lang="en-US" altLang="zh-CN" dirty="0" smtClean="0"/>
              <a:t>40</a:t>
            </a:r>
            <a:r>
              <a:rPr lang="zh-CN" altLang="zh-CN" dirty="0" smtClean="0"/>
              <a:t>，</a:t>
            </a:r>
            <a:r>
              <a:rPr lang="en-US" altLang="zh-CN" dirty="0" smtClean="0"/>
              <a:t>61</a:t>
            </a:r>
            <a:r>
              <a:rPr lang="zh-CN" altLang="zh-CN" dirty="0" smtClean="0"/>
              <a:t>，</a:t>
            </a:r>
            <a:r>
              <a:rPr lang="en-US" altLang="zh-CN" dirty="0" smtClean="0"/>
              <a:t>190</a:t>
            </a:r>
            <a:r>
              <a:rPr lang="zh-CN" altLang="zh-CN" dirty="0" smtClean="0"/>
              <a:t>，</a:t>
            </a:r>
            <a:r>
              <a:rPr lang="en-US" altLang="zh-CN" dirty="0" smtClean="0"/>
              <a:t>4</a:t>
            </a:r>
            <a:endParaRPr lang="zh-CN" altLang="zh-CN" dirty="0" smtClean="0"/>
          </a:p>
          <a:p>
            <a:pPr lvl="1"/>
            <a:r>
              <a:rPr lang="zh-CN" altLang="zh-CN" dirty="0" smtClean="0"/>
              <a:t>寻道距离</a:t>
            </a:r>
            <a:r>
              <a:rPr lang="en-US" altLang="zh-CN" dirty="0" smtClean="0"/>
              <a:t>T</a:t>
            </a:r>
            <a:r>
              <a:rPr lang="en-US" altLang="zh-CN" baseline="-25000" dirty="0" smtClean="0"/>
              <a:t>s</a:t>
            </a:r>
            <a:r>
              <a:rPr lang="zh-CN" altLang="zh-CN" dirty="0" smtClean="0"/>
              <a:t>：（</a:t>
            </a:r>
            <a:r>
              <a:rPr lang="en-US" altLang="zh-CN" dirty="0" smtClean="0"/>
              <a:t>132-100</a:t>
            </a:r>
            <a:r>
              <a:rPr lang="zh-CN" altLang="zh-CN" dirty="0" smtClean="0"/>
              <a:t>）</a:t>
            </a:r>
            <a:r>
              <a:rPr lang="en-US" altLang="zh-CN" dirty="0" smtClean="0"/>
              <a:t>+</a:t>
            </a:r>
            <a:r>
              <a:rPr lang="zh-CN" altLang="zh-CN" dirty="0" smtClean="0"/>
              <a:t>（</a:t>
            </a:r>
            <a:r>
              <a:rPr lang="en-US" altLang="zh-CN" dirty="0" smtClean="0"/>
              <a:t>205-132</a:t>
            </a:r>
            <a:r>
              <a:rPr lang="zh-CN" altLang="zh-CN" dirty="0" smtClean="0"/>
              <a:t>）</a:t>
            </a:r>
            <a:r>
              <a:rPr lang="en-US" altLang="zh-CN" dirty="0" smtClean="0"/>
              <a:t>+</a:t>
            </a:r>
            <a:r>
              <a:rPr lang="zh-CN" altLang="zh-CN" dirty="0" smtClean="0"/>
              <a:t>（</a:t>
            </a:r>
            <a:r>
              <a:rPr lang="en-US" altLang="zh-CN" dirty="0" smtClean="0"/>
              <a:t>376-205</a:t>
            </a:r>
            <a:r>
              <a:rPr lang="zh-CN" altLang="zh-CN" dirty="0" smtClean="0"/>
              <a:t>）</a:t>
            </a:r>
            <a:r>
              <a:rPr lang="en-US" altLang="zh-CN" dirty="0" smtClean="0"/>
              <a:t>+</a:t>
            </a:r>
            <a:r>
              <a:rPr lang="zh-CN" altLang="zh-CN" dirty="0" smtClean="0"/>
              <a:t>（</a:t>
            </a:r>
            <a:r>
              <a:rPr lang="en-US" altLang="zh-CN" dirty="0" smtClean="0"/>
              <a:t>376-23</a:t>
            </a:r>
            <a:r>
              <a:rPr lang="zh-CN" altLang="zh-CN" dirty="0" smtClean="0"/>
              <a:t>）</a:t>
            </a:r>
            <a:r>
              <a:rPr lang="en-US" altLang="zh-CN" dirty="0" smtClean="0"/>
              <a:t>+</a:t>
            </a:r>
            <a:r>
              <a:rPr lang="zh-CN" altLang="zh-CN" dirty="0" smtClean="0"/>
              <a:t>（</a:t>
            </a:r>
            <a:r>
              <a:rPr lang="en-US" altLang="zh-CN" dirty="0" smtClean="0"/>
              <a:t>29-23</a:t>
            </a:r>
            <a:r>
              <a:rPr lang="zh-CN" altLang="zh-CN" dirty="0" smtClean="0"/>
              <a:t>）</a:t>
            </a:r>
            <a:r>
              <a:rPr lang="en-US" altLang="zh-CN" dirty="0" smtClean="0"/>
              <a:t>+</a:t>
            </a:r>
            <a:r>
              <a:rPr lang="zh-CN" altLang="zh-CN" dirty="0" smtClean="0"/>
              <a:t>（</a:t>
            </a:r>
            <a:r>
              <a:rPr lang="en-US" altLang="zh-CN" dirty="0" smtClean="0"/>
              <a:t>40-29</a:t>
            </a:r>
            <a:r>
              <a:rPr lang="zh-CN" altLang="zh-CN" dirty="0" smtClean="0"/>
              <a:t>）</a:t>
            </a:r>
            <a:r>
              <a:rPr lang="en-US" altLang="zh-CN" dirty="0" smtClean="0"/>
              <a:t>+</a:t>
            </a:r>
            <a:r>
              <a:rPr lang="zh-CN" altLang="zh-CN" dirty="0" smtClean="0"/>
              <a:t>（</a:t>
            </a:r>
            <a:r>
              <a:rPr lang="en-US" altLang="zh-CN" dirty="0" smtClean="0"/>
              <a:t>61-40</a:t>
            </a:r>
            <a:r>
              <a:rPr lang="zh-CN" altLang="zh-CN" dirty="0" smtClean="0"/>
              <a:t>）</a:t>
            </a:r>
            <a:r>
              <a:rPr lang="en-US" altLang="zh-CN" dirty="0" smtClean="0"/>
              <a:t>+</a:t>
            </a:r>
            <a:r>
              <a:rPr lang="zh-CN" altLang="zh-CN" dirty="0" smtClean="0"/>
              <a:t>（</a:t>
            </a:r>
            <a:r>
              <a:rPr lang="en-US" altLang="zh-CN" dirty="0" smtClean="0"/>
              <a:t>190-61</a:t>
            </a:r>
            <a:r>
              <a:rPr lang="zh-CN" altLang="zh-CN" dirty="0" smtClean="0"/>
              <a:t>）</a:t>
            </a:r>
            <a:r>
              <a:rPr lang="en-US" altLang="zh-CN" dirty="0" smtClean="0"/>
              <a:t>+</a:t>
            </a:r>
            <a:r>
              <a:rPr lang="zh-CN" altLang="zh-CN" dirty="0" smtClean="0"/>
              <a:t>（</a:t>
            </a:r>
            <a:r>
              <a:rPr lang="en-US" altLang="zh-CN" dirty="0" smtClean="0"/>
              <a:t>190-4</a:t>
            </a:r>
            <a:r>
              <a:rPr lang="zh-CN" altLang="zh-CN" dirty="0" smtClean="0"/>
              <a:t>）</a:t>
            </a:r>
            <a:r>
              <a:rPr lang="en-US" altLang="zh-CN" dirty="0" smtClean="0"/>
              <a:t>=982</a:t>
            </a:r>
            <a:endParaRPr lang="zh-CN" altLang="zh-CN" dirty="0" smtClean="0"/>
          </a:p>
          <a:p>
            <a:pPr lvl="1"/>
            <a:r>
              <a:rPr lang="zh-CN" altLang="zh-CN" dirty="0" smtClean="0"/>
              <a:t>平均寻道距离：</a:t>
            </a:r>
            <a:r>
              <a:rPr lang="en-US" altLang="zh-CN" dirty="0" smtClean="0"/>
              <a:t>T</a:t>
            </a:r>
            <a:r>
              <a:rPr lang="en-US" altLang="zh-CN" baseline="-25000" dirty="0" smtClean="0"/>
              <a:t>s</a:t>
            </a:r>
            <a:r>
              <a:rPr lang="en-US" altLang="zh-CN" dirty="0" smtClean="0"/>
              <a:t>/9=109.11</a:t>
            </a:r>
            <a:endParaRPr lang="en-US" altLang="zh-CN" dirty="0" smtClean="0"/>
          </a:p>
          <a:p>
            <a:pPr lvl="0" eaLnBrk="1" hangingPunct="1">
              <a:lnSpc>
                <a:spcPct val="120000"/>
              </a:lnSpc>
              <a:spcBef>
                <a:spcPct val="0"/>
              </a:spcBef>
              <a:defRPr/>
            </a:pPr>
            <a:r>
              <a:rPr lang="zh-CN" altLang="en-US" dirty="0" smtClean="0"/>
              <a:t>（</a:t>
            </a:r>
            <a:r>
              <a:rPr lang="en-US" altLang="zh-CN" dirty="0" smtClean="0"/>
              <a:t>6</a:t>
            </a:r>
            <a:r>
              <a:rPr lang="zh-CN" altLang="en-US" dirty="0" smtClean="0"/>
              <a:t>）</a:t>
            </a:r>
            <a:r>
              <a:rPr lang="en-US" altLang="zh-CN" dirty="0" smtClean="0"/>
              <a:t> FSCAN</a:t>
            </a:r>
            <a:endParaRPr lang="zh-CN" altLang="zh-CN" dirty="0" smtClean="0"/>
          </a:p>
          <a:p>
            <a:pPr lvl="1"/>
            <a:r>
              <a:rPr lang="zh-CN" altLang="zh-CN" dirty="0" smtClean="0"/>
              <a:t>这里没有新到达的磁盘请求，因此磁盘调度顺序和平均寻道距离与</a:t>
            </a:r>
            <a:r>
              <a:rPr lang="en-US" altLang="zh-CN" dirty="0" smtClean="0"/>
              <a:t>SCAN</a:t>
            </a:r>
            <a:r>
              <a:rPr lang="zh-CN" altLang="zh-CN" dirty="0" smtClean="0"/>
              <a:t>算法一致。</a:t>
            </a:r>
            <a:endParaRPr lang="zh-CN" altLang="zh-CN" dirty="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428860" y="21429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_GB2312"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
                <a:srgbClr val="FF00FF"/>
              </a:buClr>
              <a:buFont typeface="Wingdings" panose="05000000000000000000" pitchFamily="2" charset="2"/>
              <a:buNone/>
            </a:pPr>
            <a:r>
              <a:rPr lang="en-US" altLang="zh-CN" sz="1400">
                <a:solidFill>
                  <a:schemeClr val="tx2"/>
                </a:solidFill>
                <a:latin typeface="Times New Roman" panose="02020603050405020304" pitchFamily="18" charset="0"/>
              </a:rPr>
              <a:t>13</a:t>
            </a:r>
            <a:endParaRPr lang="en-US" altLang="zh-CN" sz="1400">
              <a:solidFill>
                <a:schemeClr val="tx2"/>
              </a:solidFill>
              <a:latin typeface="Times New Roman" panose="02020603050405020304" pitchFamily="18" charset="0"/>
            </a:endParaRPr>
          </a:p>
        </p:txBody>
      </p:sp>
      <p:sp>
        <p:nvSpPr>
          <p:cNvPr id="48131" name="Rectangle 3"/>
          <p:cNvSpPr>
            <a:spLocks noChangeArrowheads="1"/>
          </p:cNvSpPr>
          <p:nvPr/>
        </p:nvSpPr>
        <p:spPr bwMode="auto">
          <a:xfrm>
            <a:off x="395288" y="1052513"/>
            <a:ext cx="8464550"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142875" indent="-3416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Clr>
                <a:srgbClr val="FF00FF"/>
              </a:buClr>
              <a:buFont typeface="Wingdings" panose="05000000000000000000" pitchFamily="2" charset="2"/>
              <a:buNone/>
            </a:pPr>
            <a:r>
              <a:rPr lang="zh-CN" altLang="en-US" sz="2400">
                <a:latin typeface="Times New Roman" panose="02020603050405020304" pitchFamily="18" charset="0"/>
              </a:rPr>
              <a:t>当同一磁道（柱面）上有多个扇区请求时，总是选取与当前读写头最近的那个</a:t>
            </a:r>
            <a:r>
              <a:rPr lang="en-US" altLang="zh-CN" sz="2400">
                <a:latin typeface="Times New Roman" panose="02020603050405020304" pitchFamily="18" charset="0"/>
              </a:rPr>
              <a:t>I/O</a:t>
            </a:r>
            <a:r>
              <a:rPr lang="zh-CN" altLang="en-US" sz="2400">
                <a:latin typeface="Times New Roman" panose="02020603050405020304" pitchFamily="18" charset="0"/>
              </a:rPr>
              <a:t>请求，使旋转圈数最少。</a:t>
            </a:r>
            <a:endParaRPr lang="zh-CN" altLang="en-US" sz="2400">
              <a:latin typeface="Times New Roman" panose="02020603050405020304" pitchFamily="18" charset="0"/>
            </a:endParaRPr>
          </a:p>
        </p:txBody>
      </p:sp>
      <p:sp>
        <p:nvSpPr>
          <p:cNvPr id="818181" name="Rectangle 5"/>
          <p:cNvSpPr>
            <a:spLocks noChangeArrowheads="1"/>
          </p:cNvSpPr>
          <p:nvPr/>
        </p:nvSpPr>
        <p:spPr bwMode="auto">
          <a:xfrm>
            <a:off x="323850" y="2133600"/>
            <a:ext cx="84963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indent="-3416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a:spcBef>
                <a:spcPct val="30000"/>
              </a:spcBef>
              <a:buClr>
                <a:srgbClr val="FF00FF"/>
              </a:buClr>
              <a:buFontTx/>
              <a:buNone/>
            </a:pPr>
            <a:r>
              <a:rPr lang="zh-CN" altLang="en-US" sz="2400">
                <a:latin typeface="Times New Roman" panose="02020603050405020304" pitchFamily="18" charset="0"/>
              </a:rPr>
              <a:t>例：对磁盘访问的</a:t>
            </a:r>
            <a:r>
              <a:rPr lang="en-US" altLang="zh-CN" sz="2400">
                <a:latin typeface="Times New Roman" panose="02020603050405020304" pitchFamily="18" charset="0"/>
              </a:rPr>
              <a:t>5</a:t>
            </a:r>
            <a:r>
              <a:rPr lang="zh-CN" altLang="en-US" sz="2400">
                <a:latin typeface="Times New Roman" panose="02020603050405020304" pitchFamily="18" charset="0"/>
              </a:rPr>
              <a:t>个请求，若磁头在</a:t>
            </a:r>
            <a:r>
              <a:rPr lang="en-US" altLang="zh-CN" sz="2400">
                <a:latin typeface="Times New Roman" panose="02020603050405020304" pitchFamily="18" charset="0"/>
              </a:rPr>
              <a:t>1</a:t>
            </a:r>
            <a:r>
              <a:rPr lang="zh-CN" altLang="en-US" sz="2400">
                <a:latin typeface="Times New Roman" panose="02020603050405020304" pitchFamily="18" charset="0"/>
              </a:rPr>
              <a:t>号柱面，先按</a:t>
            </a:r>
            <a:r>
              <a:rPr lang="en-US" altLang="zh-CN" sz="2400">
                <a:latin typeface="Times New Roman" panose="02020603050405020304" pitchFamily="18" charset="0"/>
              </a:rPr>
              <a:t>SCAN</a:t>
            </a:r>
            <a:r>
              <a:rPr lang="zh-CN" altLang="en-US" sz="2400">
                <a:latin typeface="Times New Roman" panose="02020603050405020304" pitchFamily="18" charset="0"/>
              </a:rPr>
              <a:t>算法做移臂调度，再进行旋转调度，则调度顺序如下：</a:t>
            </a:r>
            <a:endParaRPr lang="zh-CN" altLang="en-US" sz="2400">
              <a:latin typeface="Times New Roman" panose="02020603050405020304" pitchFamily="18" charset="0"/>
            </a:endParaRPr>
          </a:p>
        </p:txBody>
      </p:sp>
      <p:sp>
        <p:nvSpPr>
          <p:cNvPr id="818182" name="Rectangle 6"/>
          <p:cNvSpPr>
            <a:spLocks noChangeArrowheads="1"/>
          </p:cNvSpPr>
          <p:nvPr/>
        </p:nvSpPr>
        <p:spPr bwMode="auto">
          <a:xfrm>
            <a:off x="6227763" y="3284538"/>
            <a:ext cx="2881312" cy="2401887"/>
          </a:xfrm>
          <a:prstGeom prst="rect">
            <a:avLst/>
          </a:prstGeom>
          <a:noFill/>
          <a:ln w="28575">
            <a:solidFill>
              <a:schemeClr val="accent1">
                <a:lumMod val="75000"/>
              </a:schemeClr>
            </a:solidFill>
            <a:miter lim="800000"/>
          </a:ln>
        </p:spPr>
        <p:txBody>
          <a:bodyPr>
            <a:spAutoFit/>
          </a:bodyPr>
          <a:lstStyle/>
          <a:p>
            <a:pPr marL="533400" indent="-533400">
              <a:spcBef>
                <a:spcPct val="30000"/>
              </a:spcBef>
              <a:buClr>
                <a:srgbClr val="FF00FF"/>
              </a:buClr>
              <a:buFont typeface="Wingdings" panose="05000000000000000000" pitchFamily="2" charset="2"/>
              <a:buNone/>
              <a:defRPr/>
            </a:pPr>
            <a:r>
              <a:rPr lang="zh-CN" altLang="en-US" sz="2000" dirty="0">
                <a:solidFill>
                  <a:schemeClr val="tx1"/>
                </a:solidFill>
                <a:latin typeface="Times New Roman" panose="02020603050405020304" pitchFamily="18" charset="0"/>
              </a:rPr>
              <a:t>柱面号    盘面号    块号</a:t>
            </a:r>
            <a:endParaRPr lang="zh-CN" altLang="en-US" sz="2000" dirty="0">
              <a:solidFill>
                <a:schemeClr val="tx1"/>
              </a:solidFill>
              <a:latin typeface="Times New Roman" panose="02020603050405020304" pitchFamily="18" charset="0"/>
            </a:endParaRPr>
          </a:p>
          <a:p>
            <a:pPr marL="533400" indent="-533400">
              <a:spcBef>
                <a:spcPct val="30000"/>
              </a:spcBef>
              <a:buClr>
                <a:srgbClr val="FF00FF"/>
              </a:buClr>
              <a:buFont typeface="Wingdings" panose="05000000000000000000" pitchFamily="2" charset="2"/>
              <a:buNone/>
              <a:defRPr/>
            </a:pPr>
            <a:r>
              <a:rPr lang="zh-CN" altLang="en-US" sz="2000" dirty="0">
                <a:solidFill>
                  <a:schemeClr val="tx1"/>
                </a:solidFill>
                <a:latin typeface="Times New Roman" panose="02020603050405020304" pitchFamily="18" charset="0"/>
              </a:rPr>
              <a:t>      </a:t>
            </a:r>
            <a:r>
              <a:rPr lang="en-US" altLang="zh-CN" sz="2000" dirty="0">
                <a:solidFill>
                  <a:schemeClr val="tx1"/>
                </a:solidFill>
                <a:latin typeface="Times New Roman" panose="02020603050405020304" pitchFamily="18" charset="0"/>
              </a:rPr>
              <a:t>2              7            7</a:t>
            </a:r>
            <a:endParaRPr lang="en-US" altLang="zh-CN" sz="2000" dirty="0">
              <a:solidFill>
                <a:schemeClr val="tx1"/>
              </a:solidFill>
              <a:latin typeface="Times New Roman" panose="02020603050405020304" pitchFamily="18" charset="0"/>
            </a:endParaRPr>
          </a:p>
          <a:p>
            <a:pPr marL="533400" indent="-533400">
              <a:spcBef>
                <a:spcPct val="30000"/>
              </a:spcBef>
              <a:buClr>
                <a:srgbClr val="FF00FF"/>
              </a:buClr>
              <a:buFont typeface="Wingdings" panose="05000000000000000000" pitchFamily="2" charset="2"/>
              <a:buNone/>
              <a:defRPr/>
            </a:pPr>
            <a:r>
              <a:rPr lang="en-US" altLang="zh-CN" sz="2000" dirty="0">
                <a:solidFill>
                  <a:schemeClr val="tx1"/>
                </a:solidFill>
                <a:latin typeface="Times New Roman" panose="02020603050405020304" pitchFamily="18" charset="0"/>
              </a:rPr>
              <a:t>      5              2            1</a:t>
            </a:r>
            <a:endParaRPr lang="en-US" altLang="zh-CN" sz="2000" dirty="0">
              <a:solidFill>
                <a:schemeClr val="tx1"/>
              </a:solidFill>
              <a:latin typeface="Times New Roman" panose="02020603050405020304" pitchFamily="18" charset="0"/>
            </a:endParaRPr>
          </a:p>
          <a:p>
            <a:pPr marL="533400" indent="-533400">
              <a:spcBef>
                <a:spcPct val="30000"/>
              </a:spcBef>
              <a:buClr>
                <a:srgbClr val="FF00FF"/>
              </a:buClr>
              <a:buFont typeface="Wingdings" panose="05000000000000000000" pitchFamily="2" charset="2"/>
              <a:buNone/>
              <a:defRPr/>
            </a:pPr>
            <a:r>
              <a:rPr lang="en-US" altLang="zh-CN" sz="2000" dirty="0">
                <a:solidFill>
                  <a:schemeClr val="tx1"/>
                </a:solidFill>
                <a:latin typeface="Times New Roman" panose="02020603050405020304" pitchFamily="18" charset="0"/>
              </a:rPr>
              <a:t>      5              3            5</a:t>
            </a:r>
            <a:endParaRPr lang="en-US" altLang="zh-CN" sz="2000" dirty="0">
              <a:solidFill>
                <a:schemeClr val="tx1"/>
              </a:solidFill>
              <a:latin typeface="Times New Roman" panose="02020603050405020304" pitchFamily="18" charset="0"/>
            </a:endParaRPr>
          </a:p>
          <a:p>
            <a:pPr marL="533400" indent="-533400">
              <a:spcBef>
                <a:spcPct val="30000"/>
              </a:spcBef>
              <a:buClr>
                <a:srgbClr val="FF00FF"/>
              </a:buClr>
              <a:buFont typeface="Wingdings" panose="05000000000000000000" pitchFamily="2" charset="2"/>
              <a:buNone/>
              <a:defRPr/>
            </a:pPr>
            <a:r>
              <a:rPr lang="en-US" altLang="zh-CN" sz="2000" dirty="0">
                <a:solidFill>
                  <a:schemeClr val="tx1"/>
                </a:solidFill>
                <a:latin typeface="Times New Roman" panose="02020603050405020304" pitchFamily="18" charset="0"/>
              </a:rPr>
              <a:t>      5              3            8</a:t>
            </a:r>
            <a:endParaRPr lang="en-US" altLang="zh-CN" sz="2000" dirty="0">
              <a:solidFill>
                <a:schemeClr val="tx1"/>
              </a:solidFill>
              <a:latin typeface="Times New Roman" panose="02020603050405020304" pitchFamily="18" charset="0"/>
            </a:endParaRPr>
          </a:p>
          <a:p>
            <a:pPr marL="533400" indent="-533400">
              <a:spcBef>
                <a:spcPct val="30000"/>
              </a:spcBef>
              <a:buClr>
                <a:srgbClr val="FF00FF"/>
              </a:buClr>
              <a:buFont typeface="Wingdings" panose="05000000000000000000" pitchFamily="2" charset="2"/>
              <a:buNone/>
              <a:defRPr/>
            </a:pPr>
            <a:r>
              <a:rPr lang="en-US" altLang="zh-CN" sz="2000" dirty="0">
                <a:solidFill>
                  <a:schemeClr val="tx1"/>
                </a:solidFill>
                <a:latin typeface="Times New Roman" panose="02020603050405020304" pitchFamily="18" charset="0"/>
              </a:rPr>
              <a:t>     40             6            3      </a:t>
            </a:r>
            <a:endParaRPr lang="en-US" altLang="zh-CN" sz="2000" dirty="0">
              <a:solidFill>
                <a:schemeClr val="tx1"/>
              </a:solidFill>
              <a:latin typeface="Times New Roman" panose="02020603050405020304" pitchFamily="18" charset="0"/>
            </a:endParaRPr>
          </a:p>
        </p:txBody>
      </p:sp>
      <p:sp>
        <p:nvSpPr>
          <p:cNvPr id="48135" name="矩形 7"/>
          <p:cNvSpPr>
            <a:spLocks noChangeArrowheads="1"/>
          </p:cNvSpPr>
          <p:nvPr/>
        </p:nvSpPr>
        <p:spPr bwMode="auto">
          <a:xfrm>
            <a:off x="323850" y="549275"/>
            <a:ext cx="3743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FF"/>
              </a:buClr>
              <a:buFontTx/>
              <a:buNone/>
            </a:pPr>
            <a:r>
              <a:rPr kumimoji="1" lang="en-US" altLang="zh-CN" sz="2800" dirty="0" smtClean="0">
                <a:solidFill>
                  <a:srgbClr val="C00000"/>
                </a:solidFill>
                <a:latin typeface="宋体" panose="02010600030101010101" pitchFamily="2" charset="-122"/>
              </a:rPr>
              <a:t>6.6.3 </a:t>
            </a:r>
            <a:r>
              <a:rPr kumimoji="1" lang="zh-CN" altLang="en-US" sz="2800" dirty="0" smtClean="0">
                <a:solidFill>
                  <a:srgbClr val="C00000"/>
                </a:solidFill>
                <a:latin typeface="宋体" panose="02010600030101010101" pitchFamily="2" charset="-122"/>
              </a:rPr>
              <a:t>旋转</a:t>
            </a:r>
            <a:r>
              <a:rPr kumimoji="1" lang="zh-CN" altLang="en-US" sz="2800" dirty="0">
                <a:solidFill>
                  <a:srgbClr val="C00000"/>
                </a:solidFill>
                <a:latin typeface="宋体" panose="02010600030101010101" pitchFamily="2" charset="-122"/>
              </a:rPr>
              <a:t>调度算法：</a:t>
            </a:r>
            <a:endParaRPr kumimoji="1" lang="en-US" altLang="zh-CN" sz="2800" dirty="0">
              <a:solidFill>
                <a:srgbClr val="C00000"/>
              </a:solidFill>
              <a:latin typeface="宋体" panose="02010600030101010101" pitchFamily="2" charset="-122"/>
            </a:endParaRPr>
          </a:p>
        </p:txBody>
      </p:sp>
      <p:sp>
        <p:nvSpPr>
          <p:cNvPr id="9" name="Rectangle 35"/>
          <p:cNvSpPr>
            <a:spLocks noChangeArrowheads="1"/>
          </p:cNvSpPr>
          <p:nvPr/>
        </p:nvSpPr>
        <p:spPr bwMode="auto">
          <a:xfrm>
            <a:off x="34925" y="3284538"/>
            <a:ext cx="2952750" cy="2401887"/>
          </a:xfrm>
          <a:prstGeom prst="rect">
            <a:avLst/>
          </a:prstGeom>
          <a:noFill/>
          <a:ln w="28575">
            <a:solidFill>
              <a:srgbClr val="C0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30000"/>
              </a:spcBef>
              <a:buClr>
                <a:srgbClr val="FF00FF"/>
              </a:buClr>
              <a:buFont typeface="Wingdings" panose="05000000000000000000" pitchFamily="2" charset="2"/>
              <a:buNone/>
            </a:pPr>
            <a:r>
              <a:rPr lang="zh-CN" altLang="en-US" sz="2000">
                <a:latin typeface="Times New Roman" panose="02020603050405020304" pitchFamily="18" charset="0"/>
              </a:rPr>
              <a:t>柱面号    盘面号    块号</a:t>
            </a:r>
            <a:endParaRPr lang="zh-CN" altLang="en-US" sz="2000">
              <a:latin typeface="Times New Roman" panose="02020603050405020304" pitchFamily="18" charset="0"/>
            </a:endParaRPr>
          </a:p>
          <a:p>
            <a:pPr>
              <a:spcBef>
                <a:spcPct val="30000"/>
              </a:spcBef>
              <a:buClr>
                <a:srgbClr val="FF00FF"/>
              </a:buClr>
              <a:buFont typeface="Wingdings" panose="05000000000000000000" pitchFamily="2" charset="2"/>
              <a:buNone/>
            </a:pPr>
            <a:r>
              <a:rPr lang="zh-CN" altLang="en-US" sz="2000">
                <a:latin typeface="Times New Roman" panose="02020603050405020304" pitchFamily="18" charset="0"/>
              </a:rPr>
              <a:t>      </a:t>
            </a:r>
            <a:r>
              <a:rPr lang="en-US" altLang="zh-CN" sz="2000">
                <a:latin typeface="Times New Roman" panose="02020603050405020304" pitchFamily="18" charset="0"/>
              </a:rPr>
              <a:t>5              2            1</a:t>
            </a:r>
            <a:endParaRPr lang="en-US" altLang="zh-CN" sz="2000">
              <a:latin typeface="Times New Roman" panose="02020603050405020304" pitchFamily="18" charset="0"/>
            </a:endParaRPr>
          </a:p>
          <a:p>
            <a:pPr>
              <a:spcBef>
                <a:spcPct val="30000"/>
              </a:spcBef>
              <a:buClr>
                <a:srgbClr val="FF00FF"/>
              </a:buClr>
              <a:buFont typeface="Wingdings" panose="05000000000000000000" pitchFamily="2" charset="2"/>
              <a:buNone/>
            </a:pPr>
            <a:r>
              <a:rPr lang="en-US" altLang="zh-CN" sz="2000">
                <a:latin typeface="Times New Roman" panose="02020603050405020304" pitchFamily="18" charset="0"/>
              </a:rPr>
              <a:t>      5              3            8</a:t>
            </a:r>
            <a:endParaRPr lang="en-US" altLang="zh-CN" sz="2000">
              <a:latin typeface="Times New Roman" panose="02020603050405020304" pitchFamily="18" charset="0"/>
            </a:endParaRPr>
          </a:p>
          <a:p>
            <a:pPr>
              <a:spcBef>
                <a:spcPct val="30000"/>
              </a:spcBef>
              <a:buClr>
                <a:srgbClr val="FF00FF"/>
              </a:buClr>
              <a:buFont typeface="Wingdings" panose="05000000000000000000" pitchFamily="2" charset="2"/>
              <a:buNone/>
            </a:pPr>
            <a:r>
              <a:rPr lang="en-US" altLang="zh-CN" sz="2000">
                <a:latin typeface="Times New Roman" panose="02020603050405020304" pitchFamily="18" charset="0"/>
              </a:rPr>
              <a:t>      5              3            5</a:t>
            </a:r>
            <a:endParaRPr lang="en-US" altLang="zh-CN" sz="2000">
              <a:latin typeface="Times New Roman" panose="02020603050405020304" pitchFamily="18" charset="0"/>
            </a:endParaRPr>
          </a:p>
          <a:p>
            <a:pPr>
              <a:spcBef>
                <a:spcPct val="30000"/>
              </a:spcBef>
              <a:buClr>
                <a:srgbClr val="FF00FF"/>
              </a:buClr>
              <a:buFont typeface="Wingdings" panose="05000000000000000000" pitchFamily="2" charset="2"/>
              <a:buNone/>
            </a:pPr>
            <a:r>
              <a:rPr lang="en-US" altLang="zh-CN" sz="2000">
                <a:latin typeface="Times New Roman" panose="02020603050405020304" pitchFamily="18" charset="0"/>
              </a:rPr>
              <a:t>     40             6            3</a:t>
            </a:r>
            <a:endParaRPr lang="en-US" altLang="zh-CN" sz="2000">
              <a:latin typeface="Times New Roman" panose="02020603050405020304" pitchFamily="18" charset="0"/>
            </a:endParaRPr>
          </a:p>
          <a:p>
            <a:pPr>
              <a:spcBef>
                <a:spcPct val="30000"/>
              </a:spcBef>
              <a:buClr>
                <a:srgbClr val="FF00FF"/>
              </a:buClr>
              <a:buFont typeface="Wingdings" panose="05000000000000000000" pitchFamily="2" charset="2"/>
              <a:buNone/>
            </a:pPr>
            <a:r>
              <a:rPr lang="en-US" altLang="zh-CN" sz="2000">
                <a:latin typeface="Times New Roman" panose="02020603050405020304" pitchFamily="18" charset="0"/>
              </a:rPr>
              <a:t>      2              7            7</a:t>
            </a:r>
            <a:endParaRPr lang="en-US" altLang="zh-CN" sz="2000">
              <a:latin typeface="Times New Roman" panose="02020603050405020304" pitchFamily="18" charset="0"/>
            </a:endParaRPr>
          </a:p>
        </p:txBody>
      </p:sp>
      <p:sp>
        <p:nvSpPr>
          <p:cNvPr id="10" name="Rectangle 6"/>
          <p:cNvSpPr>
            <a:spLocks noChangeArrowheads="1"/>
          </p:cNvSpPr>
          <p:nvPr/>
        </p:nvSpPr>
        <p:spPr bwMode="auto">
          <a:xfrm>
            <a:off x="3140075" y="3284538"/>
            <a:ext cx="2871788" cy="2401887"/>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30000"/>
              </a:spcBef>
              <a:buClr>
                <a:srgbClr val="FF00FF"/>
              </a:buClr>
              <a:buFont typeface="Wingdings" panose="05000000000000000000" pitchFamily="2" charset="2"/>
              <a:buNone/>
            </a:pPr>
            <a:r>
              <a:rPr lang="zh-CN" altLang="en-US" sz="2000">
                <a:latin typeface="Times New Roman" panose="02020603050405020304" pitchFamily="18" charset="0"/>
              </a:rPr>
              <a:t>柱面号    盘面号    块号</a:t>
            </a:r>
            <a:endParaRPr lang="zh-CN" altLang="en-US" sz="2000">
              <a:latin typeface="Times New Roman" panose="02020603050405020304" pitchFamily="18" charset="0"/>
            </a:endParaRPr>
          </a:p>
          <a:p>
            <a:pPr>
              <a:spcBef>
                <a:spcPct val="30000"/>
              </a:spcBef>
              <a:buClr>
                <a:srgbClr val="FF00FF"/>
              </a:buClr>
              <a:buFont typeface="Wingdings" panose="05000000000000000000" pitchFamily="2" charset="2"/>
              <a:buNone/>
            </a:pPr>
            <a:r>
              <a:rPr lang="zh-CN" altLang="en-US" sz="2000">
                <a:latin typeface="Times New Roman" panose="02020603050405020304" pitchFamily="18" charset="0"/>
              </a:rPr>
              <a:t>      </a:t>
            </a:r>
            <a:r>
              <a:rPr lang="en-US" altLang="zh-CN" sz="2000">
                <a:latin typeface="Times New Roman" panose="02020603050405020304" pitchFamily="18" charset="0"/>
              </a:rPr>
              <a:t>2              7            7</a:t>
            </a:r>
            <a:endParaRPr lang="en-US" altLang="zh-CN" sz="2000">
              <a:latin typeface="Times New Roman" panose="02020603050405020304" pitchFamily="18" charset="0"/>
            </a:endParaRPr>
          </a:p>
          <a:p>
            <a:pPr>
              <a:spcBef>
                <a:spcPct val="30000"/>
              </a:spcBef>
              <a:buClr>
                <a:srgbClr val="FF00FF"/>
              </a:buClr>
              <a:buFont typeface="Wingdings" panose="05000000000000000000" pitchFamily="2" charset="2"/>
              <a:buNone/>
            </a:pPr>
            <a:r>
              <a:rPr lang="en-US" altLang="zh-CN" sz="2000">
                <a:latin typeface="Times New Roman" panose="02020603050405020304" pitchFamily="18" charset="0"/>
              </a:rPr>
              <a:t>      5              2            1</a:t>
            </a:r>
            <a:endParaRPr lang="en-US" altLang="zh-CN" sz="2000">
              <a:latin typeface="Times New Roman" panose="02020603050405020304" pitchFamily="18" charset="0"/>
            </a:endParaRPr>
          </a:p>
          <a:p>
            <a:pPr>
              <a:spcBef>
                <a:spcPct val="30000"/>
              </a:spcBef>
              <a:buClr>
                <a:srgbClr val="FF00FF"/>
              </a:buClr>
              <a:buFont typeface="Wingdings" panose="05000000000000000000" pitchFamily="2" charset="2"/>
              <a:buNone/>
            </a:pPr>
            <a:r>
              <a:rPr lang="en-US" altLang="zh-CN" sz="2000">
                <a:latin typeface="Times New Roman" panose="02020603050405020304" pitchFamily="18" charset="0"/>
              </a:rPr>
              <a:t>      5              3            8</a:t>
            </a:r>
            <a:endParaRPr lang="en-US" altLang="zh-CN" sz="2000">
              <a:latin typeface="Times New Roman" panose="02020603050405020304" pitchFamily="18" charset="0"/>
            </a:endParaRPr>
          </a:p>
          <a:p>
            <a:pPr>
              <a:spcBef>
                <a:spcPct val="30000"/>
              </a:spcBef>
              <a:buClr>
                <a:srgbClr val="FF00FF"/>
              </a:buClr>
              <a:buFont typeface="Wingdings" panose="05000000000000000000" pitchFamily="2" charset="2"/>
              <a:buNone/>
            </a:pPr>
            <a:r>
              <a:rPr lang="en-US" altLang="zh-CN" sz="2000">
                <a:latin typeface="Times New Roman" panose="02020603050405020304" pitchFamily="18" charset="0"/>
              </a:rPr>
              <a:t>      5              3            5</a:t>
            </a:r>
            <a:endParaRPr lang="en-US" altLang="zh-CN" sz="2000">
              <a:latin typeface="Times New Roman" panose="02020603050405020304" pitchFamily="18" charset="0"/>
            </a:endParaRPr>
          </a:p>
          <a:p>
            <a:pPr>
              <a:spcBef>
                <a:spcPct val="30000"/>
              </a:spcBef>
              <a:buClr>
                <a:srgbClr val="FF00FF"/>
              </a:buClr>
              <a:buFont typeface="Wingdings" panose="05000000000000000000" pitchFamily="2" charset="2"/>
              <a:buNone/>
            </a:pPr>
            <a:r>
              <a:rPr lang="en-US" altLang="zh-CN" sz="2000">
                <a:latin typeface="Times New Roman" panose="02020603050405020304" pitchFamily="18" charset="0"/>
              </a:rPr>
              <a:t>     40             6            3      </a:t>
            </a:r>
            <a:endParaRPr lang="en-US" altLang="zh-CN" sz="2000">
              <a:latin typeface="Times New Roman" panose="02020603050405020304" pitchFamily="18" charset="0"/>
            </a:endParaRPr>
          </a:p>
        </p:txBody>
      </p:sp>
      <p:sp>
        <p:nvSpPr>
          <p:cNvPr id="13" name="右箭头 12"/>
          <p:cNvSpPr>
            <a:spLocks noChangeArrowheads="1"/>
          </p:cNvSpPr>
          <p:nvPr/>
        </p:nvSpPr>
        <p:spPr bwMode="auto">
          <a:xfrm>
            <a:off x="5867400" y="4365625"/>
            <a:ext cx="433388" cy="142875"/>
          </a:xfrm>
          <a:prstGeom prst="rightArrow">
            <a:avLst>
              <a:gd name="adj1" fmla="val 50000"/>
              <a:gd name="adj2" fmla="val 50556"/>
            </a:avLst>
          </a:prstGeom>
          <a:solidFill>
            <a:srgbClr val="00B050"/>
          </a:solidFill>
          <a:ln w="9525">
            <a:solidFill>
              <a:srgbClr val="00B050"/>
            </a:solidFill>
            <a:miter lim="800000"/>
          </a:ln>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FF00FF"/>
              </a:buClr>
              <a:buFontTx/>
              <a:buNone/>
            </a:pPr>
            <a:endParaRPr lang="zh-CN" altLang="en-US">
              <a:solidFill>
                <a:srgbClr val="FFFFFF"/>
              </a:solidFill>
              <a:latin typeface="宋体" panose="02010600030101010101" pitchFamily="2" charset="-122"/>
            </a:endParaRPr>
          </a:p>
        </p:txBody>
      </p:sp>
      <p:sp>
        <p:nvSpPr>
          <p:cNvPr id="14" name="右箭头 13"/>
          <p:cNvSpPr>
            <a:spLocks noChangeArrowheads="1"/>
          </p:cNvSpPr>
          <p:nvPr/>
        </p:nvSpPr>
        <p:spPr bwMode="auto">
          <a:xfrm>
            <a:off x="2916238" y="4365625"/>
            <a:ext cx="431800" cy="142875"/>
          </a:xfrm>
          <a:prstGeom prst="rightArrow">
            <a:avLst>
              <a:gd name="adj1" fmla="val 50000"/>
              <a:gd name="adj2" fmla="val 50370"/>
            </a:avLst>
          </a:prstGeom>
          <a:solidFill>
            <a:srgbClr val="00B050"/>
          </a:solidFill>
          <a:ln w="9525">
            <a:solidFill>
              <a:srgbClr val="00B050"/>
            </a:solidFill>
            <a:miter lim="800000"/>
          </a:ln>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FF00FF"/>
              </a:buClr>
              <a:buFontTx/>
              <a:buNone/>
            </a:pPr>
            <a:endParaRPr lang="zh-CN" altLang="en-US">
              <a:solidFill>
                <a:srgbClr val="FFFFFF"/>
              </a:solidFill>
              <a:latin typeface="宋体" panose="02010600030101010101" pitchFamily="2" charset="-122"/>
            </a:endParaRPr>
          </a:p>
        </p:txBody>
      </p:sp>
      <p:sp>
        <p:nvSpPr>
          <p:cNvPr id="15" name="Rectangle 37"/>
          <p:cNvSpPr>
            <a:spLocks noChangeArrowheads="1"/>
          </p:cNvSpPr>
          <p:nvPr/>
        </p:nvSpPr>
        <p:spPr bwMode="auto">
          <a:xfrm>
            <a:off x="3153502" y="4462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8181">
                                            <p:txEl>
                                              <p:pRg st="0" end="0"/>
                                            </p:txEl>
                                          </p:spTgt>
                                        </p:tgtEl>
                                        <p:attrNameLst>
                                          <p:attrName>style.visibility</p:attrName>
                                        </p:attrNameLst>
                                      </p:cBhvr>
                                      <p:to>
                                        <p:strVal val="visible"/>
                                      </p:to>
                                    </p:set>
                                    <p:anim calcmode="lin" valueType="num">
                                      <p:cBhvr additive="base">
                                        <p:cTn id="7" dur="500" fill="hold"/>
                                        <p:tgtEl>
                                          <p:spTgt spid="81818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818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ox(in)">
                                      <p:cBhvr>
                                        <p:cTn id="19" dur="500"/>
                                        <p:tgtEl>
                                          <p:spTgt spid="10"/>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ox(i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18182"/>
                                        </p:tgtEl>
                                        <p:attrNameLst>
                                          <p:attrName>style.visibility</p:attrName>
                                        </p:attrNameLst>
                                      </p:cBhvr>
                                      <p:to>
                                        <p:strVal val="visible"/>
                                      </p:to>
                                    </p:set>
                                    <p:animEffect transition="in" filter="box(in)">
                                      <p:cBhvr>
                                        <p:cTn id="27" dur="500"/>
                                        <p:tgtEl>
                                          <p:spTgt spid="818182"/>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ox(in)">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182" grpId="0" animBg="1"/>
      <p:bldP spid="9" grpId="0" animBg="1"/>
      <p:bldP spid="10" grpId="0" animBg="1"/>
      <p:bldP spid="13" grpId="0" animBg="1"/>
      <p:bldP spid="1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
                <a:srgbClr val="FF00FF"/>
              </a:buClr>
              <a:buFont typeface="Wingdings" panose="05000000000000000000" pitchFamily="2" charset="2"/>
              <a:buNone/>
            </a:pPr>
            <a:r>
              <a:rPr lang="en-US" altLang="zh-CN" sz="1400">
                <a:solidFill>
                  <a:schemeClr val="tx2"/>
                </a:solidFill>
                <a:latin typeface="Times New Roman" panose="02020603050405020304" pitchFamily="18" charset="0"/>
              </a:rPr>
              <a:t>13</a:t>
            </a:r>
            <a:endParaRPr lang="en-US" altLang="zh-CN" sz="1400">
              <a:solidFill>
                <a:schemeClr val="tx2"/>
              </a:solidFill>
              <a:latin typeface="Times New Roman" panose="02020603050405020304" pitchFamily="18" charset="0"/>
            </a:endParaRPr>
          </a:p>
        </p:txBody>
      </p:sp>
      <p:sp>
        <p:nvSpPr>
          <p:cNvPr id="48131" name="Rectangle 3"/>
          <p:cNvSpPr>
            <a:spLocks noChangeArrowheads="1"/>
          </p:cNvSpPr>
          <p:nvPr/>
        </p:nvSpPr>
        <p:spPr bwMode="auto">
          <a:xfrm>
            <a:off x="395536" y="1124744"/>
            <a:ext cx="846455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142875" indent="-3416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Clr>
                <a:srgbClr val="FF00FF"/>
              </a:buClr>
              <a:buFont typeface="Wingdings" panose="05000000000000000000" pitchFamily="2" charset="2"/>
              <a:buNone/>
            </a:pPr>
            <a:r>
              <a:rPr lang="zh-CN" altLang="en-US" sz="2400" dirty="0" smtClean="0">
                <a:solidFill>
                  <a:srgbClr val="FF0000"/>
                </a:solidFill>
                <a:latin typeface="Times New Roman" panose="02020603050405020304" pitchFamily="18" charset="0"/>
              </a:rPr>
              <a:t>思考题：</a:t>
            </a:r>
            <a:r>
              <a:rPr lang="zh-CN" altLang="en-US" sz="2400" dirty="0" smtClean="0">
                <a:latin typeface="Times New Roman" panose="02020603050405020304" pitchFamily="18" charset="0"/>
              </a:rPr>
              <a:t>假定磁盘的存取臂现在处于</a:t>
            </a:r>
            <a:r>
              <a:rPr lang="en-US" altLang="zh-CN" sz="2400" dirty="0" smtClean="0">
                <a:latin typeface="Times New Roman" panose="02020603050405020304" pitchFamily="18" charset="0"/>
              </a:rPr>
              <a:t>6#</a:t>
            </a:r>
            <a:r>
              <a:rPr lang="zh-CN" altLang="en-US" sz="2400" dirty="0" smtClean="0">
                <a:latin typeface="Times New Roman" panose="02020603050405020304" pitchFamily="18" charset="0"/>
              </a:rPr>
              <a:t>柱面上，有如表所示的</a:t>
            </a:r>
            <a:r>
              <a:rPr lang="en-US" altLang="zh-CN" sz="2400" dirty="0" smtClean="0">
                <a:latin typeface="Times New Roman" panose="02020603050405020304" pitchFamily="18" charset="0"/>
              </a:rPr>
              <a:t>6</a:t>
            </a:r>
            <a:r>
              <a:rPr lang="zh-CN" altLang="en-US" sz="2400" dirty="0" smtClean="0">
                <a:latin typeface="Times New Roman" panose="02020603050405020304" pitchFamily="18" charset="0"/>
              </a:rPr>
              <a:t>个请求等待访问磁盘，试列出最省时间的响应顺序。</a:t>
            </a:r>
            <a:endParaRPr lang="zh-CN" altLang="en-US" sz="2400" dirty="0">
              <a:latin typeface="Times New Roman" panose="02020603050405020304" pitchFamily="18" charset="0"/>
            </a:endParaRPr>
          </a:p>
        </p:txBody>
      </p:sp>
      <p:sp>
        <p:nvSpPr>
          <p:cNvPr id="48135" name="矩形 7"/>
          <p:cNvSpPr>
            <a:spLocks noChangeArrowheads="1"/>
          </p:cNvSpPr>
          <p:nvPr/>
        </p:nvSpPr>
        <p:spPr bwMode="auto">
          <a:xfrm>
            <a:off x="323850" y="549275"/>
            <a:ext cx="3743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FF"/>
              </a:buClr>
              <a:buFontTx/>
              <a:buNone/>
            </a:pPr>
            <a:r>
              <a:rPr kumimoji="1" lang="en-US" altLang="zh-CN" sz="2800" dirty="0" smtClean="0">
                <a:solidFill>
                  <a:srgbClr val="C00000"/>
                </a:solidFill>
                <a:latin typeface="宋体" panose="02010600030101010101" pitchFamily="2" charset="-122"/>
              </a:rPr>
              <a:t>6.6.3 </a:t>
            </a:r>
            <a:r>
              <a:rPr kumimoji="1" lang="zh-CN" altLang="en-US" sz="2800" dirty="0" smtClean="0">
                <a:solidFill>
                  <a:srgbClr val="C00000"/>
                </a:solidFill>
                <a:latin typeface="宋体" panose="02010600030101010101" pitchFamily="2" charset="-122"/>
              </a:rPr>
              <a:t>旋转</a:t>
            </a:r>
            <a:r>
              <a:rPr kumimoji="1" lang="zh-CN" altLang="en-US" sz="2800" dirty="0">
                <a:solidFill>
                  <a:srgbClr val="C00000"/>
                </a:solidFill>
                <a:latin typeface="宋体" panose="02010600030101010101" pitchFamily="2" charset="-122"/>
              </a:rPr>
              <a:t>调度算法：</a:t>
            </a:r>
            <a:endParaRPr kumimoji="1" lang="en-US" altLang="zh-CN" sz="2800" dirty="0">
              <a:solidFill>
                <a:srgbClr val="C00000"/>
              </a:solidFill>
              <a:latin typeface="宋体" panose="02010600030101010101" pitchFamily="2" charset="-122"/>
            </a:endParaRPr>
          </a:p>
        </p:txBody>
      </p:sp>
      <p:sp>
        <p:nvSpPr>
          <p:cNvPr id="15" name="Rectangle 37"/>
          <p:cNvSpPr>
            <a:spLocks noChangeArrowheads="1"/>
          </p:cNvSpPr>
          <p:nvPr/>
        </p:nvSpPr>
        <p:spPr bwMode="auto">
          <a:xfrm>
            <a:off x="3153502" y="4462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6.6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磁盘调度</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graphicFrame>
        <p:nvGraphicFramePr>
          <p:cNvPr id="18" name="表格 17"/>
          <p:cNvGraphicFramePr>
            <a:graphicFrameLocks noGrp="1"/>
          </p:cNvGraphicFramePr>
          <p:nvPr/>
        </p:nvGraphicFramePr>
        <p:xfrm>
          <a:off x="611560" y="2204864"/>
          <a:ext cx="8064896" cy="3384374"/>
        </p:xfrm>
        <a:graphic>
          <a:graphicData uri="http://schemas.openxmlformats.org/drawingml/2006/table">
            <a:tbl>
              <a:tblPr firstRow="1" bandRow="1">
                <a:tableStyleId>{5C22544A-7EE6-4342-B048-85BDC9FD1C3A}</a:tableStyleId>
              </a:tblPr>
              <a:tblGrid>
                <a:gridCol w="2016224"/>
                <a:gridCol w="2016224"/>
                <a:gridCol w="2016224"/>
                <a:gridCol w="2016224"/>
              </a:tblGrid>
              <a:tr h="483482">
                <a:tc>
                  <a:txBody>
                    <a:bodyPr/>
                    <a:lstStyle/>
                    <a:p>
                      <a:pPr algn="ctr"/>
                      <a:r>
                        <a:rPr lang="zh-CN" altLang="en-US" sz="2400" dirty="0" smtClean="0">
                          <a:solidFill>
                            <a:schemeClr val="tx1"/>
                          </a:solidFill>
                        </a:rPr>
                        <a:t>序号</a:t>
                      </a:r>
                      <a:endParaRPr lang="zh-CN" altLang="en-US" sz="2400" dirty="0">
                        <a:solidFill>
                          <a:schemeClr val="tx1"/>
                        </a:solidFill>
                      </a:endParaRPr>
                    </a:p>
                  </a:txBody>
                  <a:tcPr/>
                </a:tc>
                <a:tc>
                  <a:txBody>
                    <a:bodyPr/>
                    <a:lstStyle/>
                    <a:p>
                      <a:pPr algn="ctr"/>
                      <a:r>
                        <a:rPr lang="zh-CN" altLang="en-US" sz="2400" dirty="0" smtClean="0">
                          <a:solidFill>
                            <a:schemeClr val="tx1"/>
                          </a:solidFill>
                        </a:rPr>
                        <a:t>柱面号</a:t>
                      </a:r>
                      <a:endParaRPr lang="zh-CN" altLang="en-US" sz="2400" dirty="0">
                        <a:solidFill>
                          <a:schemeClr val="tx1"/>
                        </a:solidFill>
                      </a:endParaRPr>
                    </a:p>
                  </a:txBody>
                  <a:tcPr/>
                </a:tc>
                <a:tc>
                  <a:txBody>
                    <a:bodyPr/>
                    <a:lstStyle/>
                    <a:p>
                      <a:pPr algn="ctr"/>
                      <a:r>
                        <a:rPr lang="zh-CN" altLang="en-US" sz="2400" dirty="0" smtClean="0">
                          <a:solidFill>
                            <a:schemeClr val="tx1"/>
                          </a:solidFill>
                        </a:rPr>
                        <a:t>磁头号</a:t>
                      </a:r>
                      <a:endParaRPr lang="zh-CN" altLang="en-US" sz="2400" dirty="0">
                        <a:solidFill>
                          <a:schemeClr val="tx1"/>
                        </a:solidFill>
                      </a:endParaRPr>
                    </a:p>
                  </a:txBody>
                  <a:tcPr/>
                </a:tc>
                <a:tc>
                  <a:txBody>
                    <a:bodyPr/>
                    <a:lstStyle/>
                    <a:p>
                      <a:pPr algn="ctr"/>
                      <a:r>
                        <a:rPr lang="zh-CN" altLang="en-US" sz="2400" dirty="0" smtClean="0">
                          <a:solidFill>
                            <a:schemeClr val="tx1"/>
                          </a:solidFill>
                        </a:rPr>
                        <a:t>块号</a:t>
                      </a:r>
                      <a:endParaRPr lang="zh-CN" altLang="en-US" sz="2400" dirty="0">
                        <a:solidFill>
                          <a:schemeClr val="tx1"/>
                        </a:solidFill>
                      </a:endParaRPr>
                    </a:p>
                  </a:txBody>
                  <a:tcPr/>
                </a:tc>
              </a:tr>
              <a:tr h="483482">
                <a:tc>
                  <a:txBody>
                    <a:bodyPr/>
                    <a:lstStyle/>
                    <a:p>
                      <a:pPr algn="ctr"/>
                      <a:r>
                        <a:rPr lang="en-US" altLang="zh-CN" sz="2400" dirty="0" smtClean="0">
                          <a:solidFill>
                            <a:schemeClr val="tx1"/>
                          </a:solidFill>
                        </a:rPr>
                        <a:t>1</a:t>
                      </a:r>
                      <a:endParaRPr lang="zh-CN" altLang="en-US" sz="2400" dirty="0">
                        <a:solidFill>
                          <a:schemeClr val="tx1"/>
                        </a:solidFill>
                      </a:endParaRPr>
                    </a:p>
                  </a:txBody>
                  <a:tcPr/>
                </a:tc>
                <a:tc>
                  <a:txBody>
                    <a:bodyPr/>
                    <a:lstStyle/>
                    <a:p>
                      <a:pPr algn="ctr"/>
                      <a:r>
                        <a:rPr lang="en-US" altLang="zh-CN" sz="2400" dirty="0" smtClean="0">
                          <a:solidFill>
                            <a:schemeClr val="tx1"/>
                          </a:solidFill>
                        </a:rPr>
                        <a:t>7</a:t>
                      </a:r>
                      <a:endParaRPr lang="zh-CN" altLang="en-US" sz="2400" dirty="0">
                        <a:solidFill>
                          <a:schemeClr val="tx1"/>
                        </a:solidFill>
                      </a:endParaRPr>
                    </a:p>
                  </a:txBody>
                  <a:tcPr/>
                </a:tc>
                <a:tc>
                  <a:txBody>
                    <a:bodyPr/>
                    <a:lstStyle/>
                    <a:p>
                      <a:pPr algn="ctr"/>
                      <a:r>
                        <a:rPr lang="en-US" altLang="zh-CN" sz="2400" dirty="0" smtClean="0">
                          <a:solidFill>
                            <a:schemeClr val="tx1"/>
                          </a:solidFill>
                        </a:rPr>
                        <a:t>6</a:t>
                      </a:r>
                      <a:endParaRPr lang="zh-CN" altLang="en-US" sz="2400" dirty="0">
                        <a:solidFill>
                          <a:schemeClr val="tx1"/>
                        </a:solidFill>
                      </a:endParaRPr>
                    </a:p>
                  </a:txBody>
                  <a:tcPr/>
                </a:tc>
                <a:tc>
                  <a:txBody>
                    <a:bodyPr/>
                    <a:lstStyle/>
                    <a:p>
                      <a:pPr algn="ctr"/>
                      <a:r>
                        <a:rPr lang="en-US" altLang="zh-CN" sz="2400" dirty="0" smtClean="0">
                          <a:solidFill>
                            <a:schemeClr val="tx1"/>
                          </a:solidFill>
                        </a:rPr>
                        <a:t>3</a:t>
                      </a:r>
                      <a:endParaRPr lang="zh-CN" altLang="en-US" sz="2400" dirty="0">
                        <a:solidFill>
                          <a:schemeClr val="tx1"/>
                        </a:solidFill>
                      </a:endParaRPr>
                    </a:p>
                  </a:txBody>
                  <a:tcPr/>
                </a:tc>
              </a:tr>
              <a:tr h="483482">
                <a:tc>
                  <a:txBody>
                    <a:bodyPr/>
                    <a:lstStyle/>
                    <a:p>
                      <a:pPr algn="ctr"/>
                      <a:r>
                        <a:rPr lang="en-US" altLang="zh-CN" sz="2400" dirty="0" smtClean="0">
                          <a:solidFill>
                            <a:schemeClr val="tx1"/>
                          </a:solidFill>
                        </a:rPr>
                        <a:t>2</a:t>
                      </a:r>
                      <a:endParaRPr lang="zh-CN" altLang="en-US" sz="2400" dirty="0">
                        <a:solidFill>
                          <a:schemeClr val="tx1"/>
                        </a:solidFill>
                      </a:endParaRPr>
                    </a:p>
                  </a:txBody>
                  <a:tcPr/>
                </a:tc>
                <a:tc>
                  <a:txBody>
                    <a:bodyPr/>
                    <a:lstStyle/>
                    <a:p>
                      <a:pPr algn="ctr"/>
                      <a:r>
                        <a:rPr lang="en-US" altLang="zh-CN" sz="2400" dirty="0" smtClean="0">
                          <a:solidFill>
                            <a:schemeClr val="tx1"/>
                          </a:solidFill>
                        </a:rPr>
                        <a:t>5</a:t>
                      </a:r>
                      <a:endParaRPr lang="zh-CN" altLang="en-US" sz="2400" dirty="0">
                        <a:solidFill>
                          <a:schemeClr val="tx1"/>
                        </a:solidFill>
                      </a:endParaRPr>
                    </a:p>
                  </a:txBody>
                  <a:tcPr/>
                </a:tc>
                <a:tc>
                  <a:txBody>
                    <a:bodyPr/>
                    <a:lstStyle/>
                    <a:p>
                      <a:pPr algn="ctr"/>
                      <a:r>
                        <a:rPr lang="en-US" altLang="zh-CN" sz="2400" dirty="0" smtClean="0">
                          <a:solidFill>
                            <a:schemeClr val="tx1"/>
                          </a:solidFill>
                        </a:rPr>
                        <a:t>5</a:t>
                      </a:r>
                      <a:endParaRPr lang="zh-CN" altLang="en-US" sz="2400" dirty="0">
                        <a:solidFill>
                          <a:schemeClr val="tx1"/>
                        </a:solidFill>
                      </a:endParaRPr>
                    </a:p>
                  </a:txBody>
                  <a:tcPr/>
                </a:tc>
                <a:tc>
                  <a:txBody>
                    <a:bodyPr/>
                    <a:lstStyle/>
                    <a:p>
                      <a:pPr algn="ctr"/>
                      <a:r>
                        <a:rPr lang="en-US" altLang="zh-CN" sz="2400" dirty="0" smtClean="0">
                          <a:solidFill>
                            <a:schemeClr val="tx1"/>
                          </a:solidFill>
                        </a:rPr>
                        <a:t>6</a:t>
                      </a:r>
                      <a:endParaRPr lang="zh-CN" altLang="en-US" sz="2400" dirty="0">
                        <a:solidFill>
                          <a:schemeClr val="tx1"/>
                        </a:solidFill>
                      </a:endParaRPr>
                    </a:p>
                  </a:txBody>
                  <a:tcPr/>
                </a:tc>
              </a:tr>
              <a:tr h="483482">
                <a:tc>
                  <a:txBody>
                    <a:bodyPr/>
                    <a:lstStyle/>
                    <a:p>
                      <a:pPr algn="ctr"/>
                      <a:r>
                        <a:rPr lang="en-US" altLang="zh-CN" sz="2400" dirty="0" smtClean="0">
                          <a:solidFill>
                            <a:schemeClr val="tx1"/>
                          </a:solidFill>
                        </a:rPr>
                        <a:t>3</a:t>
                      </a:r>
                      <a:endParaRPr lang="zh-CN" altLang="en-US" sz="2400" dirty="0">
                        <a:solidFill>
                          <a:schemeClr val="tx1"/>
                        </a:solidFill>
                      </a:endParaRPr>
                    </a:p>
                  </a:txBody>
                  <a:tcPr/>
                </a:tc>
                <a:tc>
                  <a:txBody>
                    <a:bodyPr/>
                    <a:lstStyle/>
                    <a:p>
                      <a:pPr algn="ctr"/>
                      <a:r>
                        <a:rPr lang="en-US" altLang="zh-CN" sz="2400" dirty="0" smtClean="0">
                          <a:solidFill>
                            <a:schemeClr val="tx1"/>
                          </a:solidFill>
                        </a:rPr>
                        <a:t>15</a:t>
                      </a:r>
                      <a:endParaRPr lang="zh-CN" altLang="en-US" sz="2400" dirty="0">
                        <a:solidFill>
                          <a:schemeClr val="tx1"/>
                        </a:solidFill>
                      </a:endParaRPr>
                    </a:p>
                  </a:txBody>
                  <a:tcPr/>
                </a:tc>
                <a:tc>
                  <a:txBody>
                    <a:bodyPr/>
                    <a:lstStyle/>
                    <a:p>
                      <a:pPr algn="ctr"/>
                      <a:r>
                        <a:rPr lang="en-US" altLang="zh-CN" sz="2400" dirty="0" smtClean="0">
                          <a:solidFill>
                            <a:schemeClr val="tx1"/>
                          </a:solidFill>
                        </a:rPr>
                        <a:t>10</a:t>
                      </a:r>
                      <a:endParaRPr lang="zh-CN" altLang="en-US" sz="2400" dirty="0">
                        <a:solidFill>
                          <a:schemeClr val="tx1"/>
                        </a:solidFill>
                      </a:endParaRPr>
                    </a:p>
                  </a:txBody>
                  <a:tcPr/>
                </a:tc>
                <a:tc>
                  <a:txBody>
                    <a:bodyPr/>
                    <a:lstStyle/>
                    <a:p>
                      <a:pPr algn="ctr"/>
                      <a:r>
                        <a:rPr lang="en-US" altLang="zh-CN" sz="2400" dirty="0" smtClean="0">
                          <a:solidFill>
                            <a:schemeClr val="tx1"/>
                          </a:solidFill>
                        </a:rPr>
                        <a:t>6</a:t>
                      </a:r>
                      <a:endParaRPr lang="zh-CN" altLang="en-US" sz="2400" dirty="0">
                        <a:solidFill>
                          <a:schemeClr val="tx1"/>
                        </a:solidFill>
                      </a:endParaRPr>
                    </a:p>
                  </a:txBody>
                  <a:tcPr/>
                </a:tc>
              </a:tr>
              <a:tr h="483482">
                <a:tc>
                  <a:txBody>
                    <a:bodyPr/>
                    <a:lstStyle/>
                    <a:p>
                      <a:pPr algn="ctr"/>
                      <a:r>
                        <a:rPr lang="en-US" altLang="zh-CN" sz="2400" dirty="0" smtClean="0">
                          <a:solidFill>
                            <a:schemeClr val="tx1"/>
                          </a:solidFill>
                        </a:rPr>
                        <a:t>4</a:t>
                      </a:r>
                      <a:endParaRPr lang="zh-CN" altLang="en-US" sz="2400" dirty="0">
                        <a:solidFill>
                          <a:schemeClr val="tx1"/>
                        </a:solidFill>
                      </a:endParaRPr>
                    </a:p>
                  </a:txBody>
                  <a:tcPr/>
                </a:tc>
                <a:tc>
                  <a:txBody>
                    <a:bodyPr/>
                    <a:lstStyle/>
                    <a:p>
                      <a:pPr algn="ctr"/>
                      <a:r>
                        <a:rPr lang="en-US" altLang="zh-CN" sz="2400" dirty="0" smtClean="0">
                          <a:solidFill>
                            <a:schemeClr val="tx1"/>
                          </a:solidFill>
                        </a:rPr>
                        <a:t>7</a:t>
                      </a:r>
                      <a:endParaRPr lang="zh-CN" altLang="en-US" sz="2400" dirty="0">
                        <a:solidFill>
                          <a:schemeClr val="tx1"/>
                        </a:solidFill>
                      </a:endParaRPr>
                    </a:p>
                  </a:txBody>
                  <a:tcPr/>
                </a:tc>
                <a:tc>
                  <a:txBody>
                    <a:bodyPr/>
                    <a:lstStyle/>
                    <a:p>
                      <a:pPr algn="ctr"/>
                      <a:r>
                        <a:rPr lang="en-US" altLang="zh-CN" sz="2400" dirty="0" smtClean="0">
                          <a:solidFill>
                            <a:schemeClr val="tx1"/>
                          </a:solidFill>
                        </a:rPr>
                        <a:t>4</a:t>
                      </a:r>
                      <a:endParaRPr lang="zh-CN" altLang="en-US" sz="2400" dirty="0">
                        <a:solidFill>
                          <a:schemeClr val="tx1"/>
                        </a:solidFill>
                      </a:endParaRPr>
                    </a:p>
                  </a:txBody>
                  <a:tcPr/>
                </a:tc>
                <a:tc>
                  <a:txBody>
                    <a:bodyPr/>
                    <a:lstStyle/>
                    <a:p>
                      <a:pPr algn="ctr"/>
                      <a:r>
                        <a:rPr lang="en-US" altLang="zh-CN" sz="2400" dirty="0" smtClean="0">
                          <a:solidFill>
                            <a:schemeClr val="tx1"/>
                          </a:solidFill>
                        </a:rPr>
                        <a:t>4</a:t>
                      </a:r>
                      <a:endParaRPr lang="zh-CN" altLang="en-US" sz="2400" dirty="0">
                        <a:solidFill>
                          <a:schemeClr val="tx1"/>
                        </a:solidFill>
                      </a:endParaRPr>
                    </a:p>
                  </a:txBody>
                  <a:tcPr/>
                </a:tc>
              </a:tr>
              <a:tr h="483482">
                <a:tc>
                  <a:txBody>
                    <a:bodyPr/>
                    <a:lstStyle/>
                    <a:p>
                      <a:pPr algn="ctr"/>
                      <a:r>
                        <a:rPr lang="en-US" altLang="zh-CN" sz="2400" dirty="0" smtClean="0">
                          <a:solidFill>
                            <a:schemeClr val="tx1"/>
                          </a:solidFill>
                        </a:rPr>
                        <a:t>5</a:t>
                      </a:r>
                      <a:endParaRPr lang="zh-CN" altLang="en-US" sz="2400" dirty="0">
                        <a:solidFill>
                          <a:schemeClr val="tx1"/>
                        </a:solidFill>
                      </a:endParaRPr>
                    </a:p>
                  </a:txBody>
                  <a:tcPr/>
                </a:tc>
                <a:tc>
                  <a:txBody>
                    <a:bodyPr/>
                    <a:lstStyle/>
                    <a:p>
                      <a:pPr algn="ctr"/>
                      <a:r>
                        <a:rPr lang="en-US" altLang="zh-CN" sz="2400" dirty="0" smtClean="0">
                          <a:solidFill>
                            <a:schemeClr val="tx1"/>
                          </a:solidFill>
                        </a:rPr>
                        <a:t>20</a:t>
                      </a:r>
                      <a:endParaRPr lang="zh-CN" altLang="en-US" sz="2400" dirty="0">
                        <a:solidFill>
                          <a:schemeClr val="tx1"/>
                        </a:solidFill>
                      </a:endParaRPr>
                    </a:p>
                  </a:txBody>
                  <a:tcPr/>
                </a:tc>
                <a:tc>
                  <a:txBody>
                    <a:bodyPr/>
                    <a:lstStyle/>
                    <a:p>
                      <a:pPr algn="ctr"/>
                      <a:r>
                        <a:rPr lang="en-US" altLang="zh-CN" sz="2400" dirty="0" smtClean="0">
                          <a:solidFill>
                            <a:schemeClr val="tx1"/>
                          </a:solidFill>
                        </a:rPr>
                        <a:t>9</a:t>
                      </a:r>
                      <a:endParaRPr lang="zh-CN" altLang="en-US" sz="2400" dirty="0">
                        <a:solidFill>
                          <a:schemeClr val="tx1"/>
                        </a:solidFill>
                      </a:endParaRPr>
                    </a:p>
                  </a:txBody>
                  <a:tcPr/>
                </a:tc>
                <a:tc>
                  <a:txBody>
                    <a:bodyPr/>
                    <a:lstStyle/>
                    <a:p>
                      <a:pPr algn="ctr"/>
                      <a:r>
                        <a:rPr lang="en-US" altLang="zh-CN" sz="2400" dirty="0" smtClean="0">
                          <a:solidFill>
                            <a:schemeClr val="tx1"/>
                          </a:solidFill>
                        </a:rPr>
                        <a:t>5</a:t>
                      </a:r>
                      <a:endParaRPr lang="zh-CN" altLang="en-US" sz="2400" dirty="0">
                        <a:solidFill>
                          <a:schemeClr val="tx1"/>
                        </a:solidFill>
                      </a:endParaRPr>
                    </a:p>
                  </a:txBody>
                  <a:tcPr/>
                </a:tc>
              </a:tr>
              <a:tr h="483482">
                <a:tc>
                  <a:txBody>
                    <a:bodyPr/>
                    <a:lstStyle/>
                    <a:p>
                      <a:pPr algn="ctr"/>
                      <a:r>
                        <a:rPr lang="en-US" altLang="zh-CN" sz="2400" dirty="0" smtClean="0">
                          <a:solidFill>
                            <a:schemeClr val="tx1"/>
                          </a:solidFill>
                        </a:rPr>
                        <a:t>6</a:t>
                      </a:r>
                      <a:endParaRPr lang="zh-CN" altLang="en-US" sz="2400" dirty="0">
                        <a:solidFill>
                          <a:schemeClr val="tx1"/>
                        </a:solidFill>
                      </a:endParaRPr>
                    </a:p>
                  </a:txBody>
                  <a:tcPr/>
                </a:tc>
                <a:tc>
                  <a:txBody>
                    <a:bodyPr/>
                    <a:lstStyle/>
                    <a:p>
                      <a:pPr algn="ctr"/>
                      <a:r>
                        <a:rPr lang="en-US" altLang="zh-CN" sz="2400" dirty="0" smtClean="0">
                          <a:solidFill>
                            <a:schemeClr val="tx1"/>
                          </a:solidFill>
                        </a:rPr>
                        <a:t>5</a:t>
                      </a:r>
                      <a:endParaRPr lang="zh-CN" altLang="en-US" sz="2400" dirty="0">
                        <a:solidFill>
                          <a:schemeClr val="tx1"/>
                        </a:solidFill>
                      </a:endParaRPr>
                    </a:p>
                  </a:txBody>
                  <a:tcPr/>
                </a:tc>
                <a:tc>
                  <a:txBody>
                    <a:bodyPr/>
                    <a:lstStyle/>
                    <a:p>
                      <a:pPr algn="ctr"/>
                      <a:r>
                        <a:rPr lang="en-US" altLang="zh-CN" sz="2400" dirty="0" smtClean="0">
                          <a:solidFill>
                            <a:schemeClr val="tx1"/>
                          </a:solidFill>
                        </a:rPr>
                        <a:t>15</a:t>
                      </a:r>
                      <a:endParaRPr lang="zh-CN" altLang="en-US" sz="2400" dirty="0">
                        <a:solidFill>
                          <a:schemeClr val="tx1"/>
                        </a:solidFill>
                      </a:endParaRPr>
                    </a:p>
                  </a:txBody>
                  <a:tcPr/>
                </a:tc>
                <a:tc>
                  <a:txBody>
                    <a:bodyPr/>
                    <a:lstStyle/>
                    <a:p>
                      <a:pPr algn="ctr"/>
                      <a:r>
                        <a:rPr lang="en-US" altLang="zh-CN" sz="2400" dirty="0" smtClean="0">
                          <a:solidFill>
                            <a:schemeClr val="tx1"/>
                          </a:solidFill>
                        </a:rPr>
                        <a:t>2</a:t>
                      </a:r>
                      <a:endParaRPr lang="zh-CN" altLang="en-US" sz="2400" dirty="0">
                        <a:solidFill>
                          <a:schemeClr val="tx1"/>
                        </a:solidFill>
                      </a:endParaRPr>
                    </a:p>
                  </a:txBody>
                  <a:tcPr/>
                </a:tc>
              </a:tr>
            </a:tbl>
          </a:graphicData>
        </a:graphic>
      </p:graphicFrame>
      <p:sp>
        <p:nvSpPr>
          <p:cNvPr id="19" name="TextBox 18"/>
          <p:cNvSpPr txBox="1"/>
          <p:nvPr/>
        </p:nvSpPr>
        <p:spPr>
          <a:xfrm>
            <a:off x="1115616" y="5919663"/>
            <a:ext cx="7128792" cy="461665"/>
          </a:xfrm>
          <a:prstGeom prst="rect">
            <a:avLst/>
          </a:prstGeom>
          <a:noFill/>
        </p:spPr>
        <p:txBody>
          <a:bodyPr wrap="square" rtlCol="0">
            <a:spAutoFit/>
          </a:bodyPr>
          <a:lstStyle/>
          <a:p>
            <a:r>
              <a:rPr lang="zh-CN" altLang="en-US" sz="2400" dirty="0" smtClean="0"/>
              <a:t>移臂时间最短，且旋转周数最少：</a:t>
            </a:r>
            <a:r>
              <a:rPr lang="en-US" altLang="zh-CN" sz="2400" dirty="0" smtClean="0"/>
              <a:t>6,2,1,4,3,5</a:t>
            </a:r>
            <a:endParaRPr lang="zh-CN" altLang="en-US" sz="2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
                <a:srgbClr val="FF00FF"/>
              </a:buClr>
              <a:buFont typeface="Wingdings" panose="05000000000000000000" pitchFamily="2" charset="2"/>
              <a:buNone/>
            </a:pPr>
            <a:r>
              <a:rPr lang="en-US" altLang="zh-CN" sz="1400">
                <a:solidFill>
                  <a:schemeClr val="tx2"/>
                </a:solidFill>
                <a:latin typeface="Times New Roman" panose="02020603050405020304" pitchFamily="18" charset="0"/>
              </a:rPr>
              <a:t>13</a:t>
            </a:r>
            <a:endParaRPr lang="en-US" altLang="zh-CN" sz="1400">
              <a:solidFill>
                <a:schemeClr val="tx2"/>
              </a:solidFill>
              <a:latin typeface="Times New Roman" panose="02020603050405020304" pitchFamily="18" charset="0"/>
            </a:endParaRPr>
          </a:p>
        </p:txBody>
      </p:sp>
      <p:sp>
        <p:nvSpPr>
          <p:cNvPr id="48131" name="Rectangle 3"/>
          <p:cNvSpPr>
            <a:spLocks noChangeArrowheads="1"/>
          </p:cNvSpPr>
          <p:nvPr/>
        </p:nvSpPr>
        <p:spPr bwMode="auto">
          <a:xfrm>
            <a:off x="395536" y="980728"/>
            <a:ext cx="846455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142875" indent="-34163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en-US" altLang="zh-CN" sz="2400" dirty="0" smtClean="0">
                <a:solidFill>
                  <a:srgbClr val="FF0000"/>
                </a:solidFill>
              </a:rPr>
              <a:t>1. </a:t>
            </a:r>
            <a:r>
              <a:rPr lang="x-none" altLang="zh-CN" sz="2400" dirty="0" smtClean="0"/>
              <a:t>在一个FAT文件系统中，FAT表中每个表项占4B，假设一个20KB大小的文件分别存储在磁盘的50号，1500号，80号，300号，1800号磁道上的五个磁盘块中（磁盘块的大小为4KB），当前磁头的位置在100号磁道上。若磁头移动至下一个磁道的时间为1ms，磁盘的转速为7200rpm，磁盘的读速度为100MB/s。请计算随机读取该文件12KB开始的8KB内容需要花费的时间。</a:t>
            </a:r>
            <a:endParaRPr lang="zh-CN" altLang="zh-CN" sz="2400" dirty="0" smtClean="0"/>
          </a:p>
          <a:p>
            <a:r>
              <a:rPr lang="en-US" altLang="zh-CN" sz="2400" dirty="0" smtClean="0"/>
              <a:t>   </a:t>
            </a:r>
            <a:r>
              <a:rPr lang="zh-CN" altLang="zh-CN" sz="2400" dirty="0" smtClean="0"/>
              <a:t>假定条件如下：</a:t>
            </a:r>
            <a:endParaRPr lang="zh-CN" altLang="zh-CN" sz="2400" dirty="0" smtClean="0"/>
          </a:p>
          <a:p>
            <a:pPr lvl="0">
              <a:buNone/>
            </a:pPr>
            <a:r>
              <a:rPr lang="zh-CN" altLang="en-US" sz="2400" dirty="0" smtClean="0"/>
              <a:t>（</a:t>
            </a:r>
            <a:r>
              <a:rPr lang="en-US" altLang="zh-CN" sz="2400" dirty="0" smtClean="0"/>
              <a:t>1</a:t>
            </a:r>
            <a:r>
              <a:rPr lang="zh-CN" altLang="en-US" sz="2400" dirty="0" smtClean="0"/>
              <a:t>）</a:t>
            </a:r>
            <a:r>
              <a:rPr lang="zh-CN" altLang="zh-CN" sz="2400" dirty="0" smtClean="0"/>
              <a:t>一个磁道就作为一个磁盘块</a:t>
            </a:r>
            <a:endParaRPr lang="zh-CN" altLang="zh-CN" sz="2400" dirty="0" smtClean="0"/>
          </a:p>
          <a:p>
            <a:pPr lvl="0">
              <a:buNone/>
            </a:pPr>
            <a:r>
              <a:rPr lang="zh-CN" altLang="en-US" sz="2400" dirty="0" smtClean="0"/>
              <a:t>（</a:t>
            </a:r>
            <a:r>
              <a:rPr lang="en-US" altLang="zh-CN" sz="2400" dirty="0" smtClean="0"/>
              <a:t>2</a:t>
            </a:r>
            <a:r>
              <a:rPr lang="zh-CN" altLang="en-US" sz="2400" dirty="0" smtClean="0"/>
              <a:t>）</a:t>
            </a:r>
            <a:r>
              <a:rPr lang="en-US" altLang="zh-CN" sz="2400" dirty="0" smtClean="0"/>
              <a:t>FAT</a:t>
            </a:r>
            <a:r>
              <a:rPr lang="zh-CN" altLang="zh-CN" sz="2400" dirty="0" smtClean="0"/>
              <a:t>表从</a:t>
            </a:r>
            <a:r>
              <a:rPr lang="en-US" altLang="zh-CN" sz="2400" dirty="0" smtClean="0"/>
              <a:t>0</a:t>
            </a:r>
            <a:r>
              <a:rPr lang="zh-CN" altLang="zh-CN" sz="2400" dirty="0" smtClean="0"/>
              <a:t>号块开始存放，且读取文件之前</a:t>
            </a:r>
            <a:r>
              <a:rPr lang="en-US" altLang="zh-CN" sz="2400" dirty="0" smtClean="0"/>
              <a:t>FAT</a:t>
            </a:r>
            <a:r>
              <a:rPr lang="zh-CN" altLang="zh-CN" sz="2400" dirty="0" smtClean="0"/>
              <a:t>不在内存中</a:t>
            </a:r>
            <a:endParaRPr lang="zh-CN" altLang="zh-CN" sz="2400" dirty="0" smtClean="0"/>
          </a:p>
          <a:p>
            <a:pPr lvl="0">
              <a:buNone/>
            </a:pPr>
            <a:r>
              <a:rPr lang="zh-CN" altLang="en-US" sz="2400" dirty="0" smtClean="0"/>
              <a:t>（</a:t>
            </a:r>
            <a:r>
              <a:rPr lang="en-US" altLang="zh-CN" sz="2400" dirty="0" smtClean="0"/>
              <a:t>3</a:t>
            </a:r>
            <a:r>
              <a:rPr lang="zh-CN" altLang="en-US" sz="2400" dirty="0" smtClean="0"/>
              <a:t>）</a:t>
            </a:r>
            <a:r>
              <a:rPr lang="zh-CN" altLang="zh-CN" sz="2400" dirty="0" smtClean="0"/>
              <a:t>磁盘调度算法采用</a:t>
            </a:r>
            <a:r>
              <a:rPr lang="en-US" altLang="zh-CN" sz="2400" dirty="0" smtClean="0"/>
              <a:t>FIFO</a:t>
            </a:r>
            <a:r>
              <a:rPr lang="zh-CN" altLang="zh-CN" sz="2400" dirty="0" smtClean="0"/>
              <a:t>调度算法</a:t>
            </a:r>
            <a:endParaRPr lang="en-US" altLang="zh-CN" sz="2400" dirty="0" smtClean="0"/>
          </a:p>
          <a:p>
            <a:pPr lvl="0">
              <a:buNone/>
            </a:pPr>
            <a:r>
              <a:rPr lang="en-US" altLang="zh-CN" sz="2400" dirty="0" smtClean="0">
                <a:solidFill>
                  <a:srgbClr val="FF0000"/>
                </a:solidFill>
              </a:rPr>
              <a:t>2. </a:t>
            </a:r>
            <a:r>
              <a:rPr lang="zh-CN" altLang="en-US" sz="2400" dirty="0" smtClean="0"/>
              <a:t>有哪些措施可以提高文件的存取速度？</a:t>
            </a:r>
            <a:endParaRPr lang="zh-CN" altLang="en-US" sz="1800" dirty="0">
              <a:latin typeface="Times New Roman" panose="02020603050405020304" pitchFamily="18" charset="0"/>
            </a:endParaRPr>
          </a:p>
        </p:txBody>
      </p:sp>
      <p:sp>
        <p:nvSpPr>
          <p:cNvPr id="48135" name="矩形 7"/>
          <p:cNvSpPr>
            <a:spLocks noChangeArrowheads="1"/>
          </p:cNvSpPr>
          <p:nvPr/>
        </p:nvSpPr>
        <p:spPr bwMode="auto">
          <a:xfrm>
            <a:off x="2987824" y="188640"/>
            <a:ext cx="30963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FF"/>
              </a:buClr>
              <a:buFontTx/>
              <a:buNone/>
            </a:pPr>
            <a:r>
              <a:rPr kumimoji="1" lang="zh-CN" altLang="en-US" dirty="0" smtClean="0">
                <a:solidFill>
                  <a:srgbClr val="FF0000"/>
                </a:solidFill>
                <a:latin typeface="宋体" panose="02010600030101010101" pitchFamily="2" charset="-122"/>
              </a:rPr>
              <a:t>小组讨论</a:t>
            </a:r>
            <a:endParaRPr kumimoji="1" lang="en-US" altLang="zh-CN" dirty="0">
              <a:solidFill>
                <a:srgbClr val="FF0000"/>
              </a:solidFill>
              <a:latin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467544" y="908720"/>
            <a:ext cx="8280920" cy="4672048"/>
          </a:xfrm>
          <a:prstGeom prst="rect">
            <a:avLst/>
          </a:prstGeom>
          <a:noFill/>
          <a:ln>
            <a:noFill/>
          </a:ln>
          <a:effectLst/>
        </p:spPr>
        <p:txBody>
          <a:bodyPr wrap="square">
            <a:spAutoFit/>
          </a:bodyPr>
          <a:lstStyle/>
          <a:p>
            <a:r>
              <a:rPr lang="zh-CN" altLang="zh-CN" sz="2400" dirty="0" smtClean="0"/>
              <a:t>先给出调度序列：</a:t>
            </a:r>
            <a:r>
              <a:rPr lang="en-US" altLang="zh-CN" sz="2400" dirty="0" smtClean="0"/>
              <a:t>100---0---1----300----1800</a:t>
            </a:r>
            <a:endParaRPr lang="zh-CN" altLang="zh-CN" sz="2400" dirty="0" smtClean="0"/>
          </a:p>
          <a:p>
            <a:r>
              <a:rPr lang="en-US" altLang="zh-CN" sz="2400" dirty="0" smtClean="0"/>
              <a:t>1</a:t>
            </a:r>
            <a:r>
              <a:rPr lang="zh-CN" altLang="zh-CN" sz="2400" dirty="0" smtClean="0"/>
              <a:t>）寻道时间：（（</a:t>
            </a:r>
            <a:r>
              <a:rPr lang="en-US" altLang="zh-CN" sz="2400" dirty="0" smtClean="0"/>
              <a:t>100-0</a:t>
            </a:r>
            <a:r>
              <a:rPr lang="zh-CN" altLang="zh-CN" sz="2400" dirty="0" smtClean="0"/>
              <a:t>）</a:t>
            </a:r>
            <a:r>
              <a:rPr lang="en-US" altLang="zh-CN" sz="2400" dirty="0" smtClean="0"/>
              <a:t>+</a:t>
            </a:r>
            <a:r>
              <a:rPr lang="zh-CN" altLang="zh-CN" sz="2400" dirty="0" smtClean="0"/>
              <a:t>（</a:t>
            </a:r>
            <a:r>
              <a:rPr lang="en-US" altLang="zh-CN" sz="2400" dirty="0" smtClean="0"/>
              <a:t>1-0</a:t>
            </a:r>
            <a:r>
              <a:rPr lang="zh-CN" altLang="zh-CN" sz="2400" dirty="0" smtClean="0"/>
              <a:t>）</a:t>
            </a:r>
            <a:r>
              <a:rPr lang="en-US" altLang="zh-CN" sz="2400" dirty="0" smtClean="0"/>
              <a:t>+</a:t>
            </a:r>
            <a:r>
              <a:rPr lang="zh-CN" altLang="zh-CN" sz="2400" dirty="0" smtClean="0"/>
              <a:t>（</a:t>
            </a:r>
            <a:r>
              <a:rPr lang="en-US" altLang="zh-CN" sz="2400" dirty="0" smtClean="0"/>
              <a:t>300-1</a:t>
            </a:r>
            <a:r>
              <a:rPr lang="zh-CN" altLang="zh-CN" sz="2400" dirty="0" smtClean="0"/>
              <a:t>）</a:t>
            </a:r>
            <a:r>
              <a:rPr lang="en-US" altLang="zh-CN" sz="2400" dirty="0" smtClean="0"/>
              <a:t>+</a:t>
            </a:r>
            <a:r>
              <a:rPr lang="zh-CN" altLang="zh-CN" sz="2400" dirty="0" smtClean="0"/>
              <a:t>（</a:t>
            </a:r>
            <a:r>
              <a:rPr lang="en-US" altLang="zh-CN" sz="2400" dirty="0" smtClean="0"/>
              <a:t>1800-300</a:t>
            </a:r>
            <a:r>
              <a:rPr lang="zh-CN" altLang="zh-CN" sz="2400" dirty="0" smtClean="0"/>
              <a:t>））</a:t>
            </a:r>
            <a:r>
              <a:rPr lang="en-US" altLang="zh-CN" sz="2400" dirty="0" smtClean="0"/>
              <a:t>*1ms</a:t>
            </a:r>
            <a:r>
              <a:rPr lang="zh-CN" altLang="zh-CN" sz="2400" dirty="0" smtClean="0"/>
              <a:t>；</a:t>
            </a:r>
            <a:endParaRPr lang="zh-CN" altLang="zh-CN" sz="2400" dirty="0" smtClean="0"/>
          </a:p>
          <a:p>
            <a:r>
              <a:rPr lang="en-US" altLang="zh-CN" sz="2400" dirty="0" smtClean="0"/>
              <a:t>2</a:t>
            </a:r>
            <a:r>
              <a:rPr lang="zh-CN" altLang="zh-CN" sz="2400" dirty="0" smtClean="0"/>
              <a:t>）旋转时间：</a:t>
            </a:r>
            <a:endParaRPr lang="zh-CN" altLang="zh-CN" sz="2400" dirty="0" smtClean="0"/>
          </a:p>
          <a:p>
            <a:r>
              <a:rPr lang="zh-CN" altLang="zh-CN" sz="2400" dirty="0" smtClean="0"/>
              <a:t>每</a:t>
            </a:r>
            <a:r>
              <a:rPr lang="zh-CN" altLang="en-US" sz="2400" dirty="0" smtClean="0"/>
              <a:t>块</a:t>
            </a:r>
            <a:r>
              <a:rPr lang="zh-CN" altLang="zh-CN" sz="2400" dirty="0" smtClean="0"/>
              <a:t>旋转的时间：</a:t>
            </a:r>
            <a:r>
              <a:rPr lang="en-US" altLang="zh-CN" sz="2400" dirty="0" smtClean="0"/>
              <a:t>60/7200*1000/2ms</a:t>
            </a:r>
            <a:r>
              <a:rPr lang="zh-CN" altLang="zh-CN" sz="2400" dirty="0" smtClean="0"/>
              <a:t>；</a:t>
            </a:r>
            <a:endParaRPr lang="zh-CN" altLang="zh-CN" sz="2400" dirty="0" smtClean="0"/>
          </a:p>
          <a:p>
            <a:r>
              <a:rPr lang="zh-CN" altLang="zh-CN" sz="2400" dirty="0" smtClean="0"/>
              <a:t>总共需要</a:t>
            </a:r>
            <a:r>
              <a:rPr lang="en-US" altLang="zh-CN" sz="2400" dirty="0" smtClean="0"/>
              <a:t>4</a:t>
            </a:r>
            <a:r>
              <a:rPr lang="zh-CN" altLang="zh-CN" sz="2400" dirty="0" smtClean="0"/>
              <a:t>次旋转，所以旋转时间为：</a:t>
            </a:r>
            <a:r>
              <a:rPr lang="en-US" altLang="zh-CN" sz="2400" dirty="0" smtClean="0"/>
              <a:t>4*</a:t>
            </a:r>
            <a:r>
              <a:rPr lang="zh-CN" altLang="zh-CN" sz="2400" dirty="0" smtClean="0"/>
              <a:t>（</a:t>
            </a:r>
            <a:r>
              <a:rPr lang="en-US" altLang="zh-CN" sz="2400" dirty="0" smtClean="0"/>
              <a:t>60/7200*1000/2</a:t>
            </a:r>
            <a:r>
              <a:rPr lang="zh-CN" altLang="zh-CN" sz="2400" dirty="0" smtClean="0"/>
              <a:t>）</a:t>
            </a:r>
            <a:r>
              <a:rPr lang="en-US" altLang="zh-CN" sz="2400" dirty="0" smtClean="0"/>
              <a:t>ms</a:t>
            </a:r>
            <a:r>
              <a:rPr lang="zh-CN" altLang="zh-CN" sz="2400" dirty="0" smtClean="0"/>
              <a:t>；</a:t>
            </a:r>
            <a:endParaRPr lang="zh-CN" altLang="zh-CN" sz="2400" dirty="0" smtClean="0"/>
          </a:p>
          <a:p>
            <a:r>
              <a:rPr lang="en-US" altLang="zh-CN" sz="2400" dirty="0" smtClean="0"/>
              <a:t>3</a:t>
            </a:r>
            <a:r>
              <a:rPr lang="zh-CN" altLang="zh-CN" sz="2400" dirty="0" smtClean="0"/>
              <a:t>）读文件时间：</a:t>
            </a:r>
            <a:r>
              <a:rPr lang="en-US" altLang="zh-CN" sz="2400" dirty="0" smtClean="0"/>
              <a:t>16KB/100MB/s*1000ms</a:t>
            </a:r>
            <a:r>
              <a:rPr lang="zh-CN" altLang="zh-CN" sz="2400" dirty="0" smtClean="0"/>
              <a:t>；</a:t>
            </a:r>
            <a:endParaRPr lang="zh-CN" altLang="zh-CN" sz="2400" dirty="0" smtClean="0"/>
          </a:p>
          <a:p>
            <a:r>
              <a:rPr lang="en-US" altLang="zh-CN" sz="2400" dirty="0" smtClean="0"/>
              <a:t>4</a:t>
            </a:r>
            <a:r>
              <a:rPr lang="zh-CN" altLang="zh-CN" sz="2400" dirty="0" smtClean="0"/>
              <a:t>）所以总时间为：寻道时间</a:t>
            </a:r>
            <a:r>
              <a:rPr lang="en-US" altLang="zh-CN" sz="2400" dirty="0" smtClean="0"/>
              <a:t>+</a:t>
            </a:r>
            <a:r>
              <a:rPr lang="zh-CN" altLang="zh-CN" sz="2400" dirty="0" smtClean="0"/>
              <a:t>旋转时间</a:t>
            </a:r>
            <a:r>
              <a:rPr lang="en-US" altLang="zh-CN" sz="2400" dirty="0" smtClean="0"/>
              <a:t>+</a:t>
            </a:r>
            <a:r>
              <a:rPr lang="zh-CN" altLang="zh-CN" sz="2400" dirty="0" smtClean="0"/>
              <a:t>读文件时间</a:t>
            </a:r>
            <a:endParaRPr lang="zh-CN" altLang="zh-CN" sz="2400" dirty="0" smtClean="0"/>
          </a:p>
          <a:p>
            <a:r>
              <a:rPr lang="zh-CN" altLang="zh-CN" sz="2400" dirty="0" smtClean="0"/>
              <a:t>为（（</a:t>
            </a:r>
            <a:r>
              <a:rPr lang="en-US" altLang="zh-CN" sz="2400" dirty="0" smtClean="0"/>
              <a:t>100-0</a:t>
            </a:r>
            <a:r>
              <a:rPr lang="zh-CN" altLang="zh-CN" sz="2400" dirty="0" smtClean="0"/>
              <a:t>）</a:t>
            </a:r>
            <a:r>
              <a:rPr lang="en-US" altLang="zh-CN" sz="2400" dirty="0" smtClean="0"/>
              <a:t>+</a:t>
            </a:r>
            <a:r>
              <a:rPr lang="zh-CN" altLang="zh-CN" sz="2400" dirty="0" smtClean="0"/>
              <a:t>（</a:t>
            </a:r>
            <a:r>
              <a:rPr lang="en-US" altLang="zh-CN" sz="2400" dirty="0" smtClean="0"/>
              <a:t>1-0</a:t>
            </a:r>
            <a:r>
              <a:rPr lang="zh-CN" altLang="zh-CN" sz="2400" dirty="0" smtClean="0"/>
              <a:t>）</a:t>
            </a:r>
            <a:r>
              <a:rPr lang="en-US" altLang="zh-CN" sz="2400" dirty="0" smtClean="0"/>
              <a:t>+</a:t>
            </a:r>
            <a:r>
              <a:rPr lang="zh-CN" altLang="zh-CN" sz="2400" dirty="0" smtClean="0"/>
              <a:t>（</a:t>
            </a:r>
            <a:r>
              <a:rPr lang="en-US" altLang="zh-CN" sz="2400" dirty="0" smtClean="0"/>
              <a:t>300-1</a:t>
            </a:r>
            <a:r>
              <a:rPr lang="zh-CN" altLang="zh-CN" sz="2400" dirty="0" smtClean="0"/>
              <a:t>）</a:t>
            </a:r>
            <a:r>
              <a:rPr lang="en-US" altLang="zh-CN" sz="2400" dirty="0" smtClean="0"/>
              <a:t>+</a:t>
            </a:r>
            <a:r>
              <a:rPr lang="zh-CN" altLang="zh-CN" sz="2400" dirty="0" smtClean="0"/>
              <a:t>（</a:t>
            </a:r>
            <a:r>
              <a:rPr lang="en-US" altLang="zh-CN" sz="2400" dirty="0" smtClean="0"/>
              <a:t>1800-300</a:t>
            </a:r>
            <a:r>
              <a:rPr lang="zh-CN" altLang="zh-CN" sz="2400" dirty="0" smtClean="0"/>
              <a:t>））</a:t>
            </a:r>
            <a:r>
              <a:rPr lang="en-US" altLang="zh-CN" sz="2400" dirty="0" smtClean="0"/>
              <a:t>*1ms + 4*</a:t>
            </a:r>
            <a:r>
              <a:rPr lang="zh-CN" altLang="zh-CN" sz="2400" dirty="0" smtClean="0"/>
              <a:t>（</a:t>
            </a:r>
            <a:r>
              <a:rPr lang="en-US" altLang="zh-CN" sz="2400" dirty="0" smtClean="0"/>
              <a:t>60/7200*1000/2</a:t>
            </a:r>
            <a:r>
              <a:rPr lang="zh-CN" altLang="zh-CN" sz="2400" dirty="0" smtClean="0"/>
              <a:t>）</a:t>
            </a:r>
            <a:r>
              <a:rPr lang="en-US" altLang="zh-CN" sz="2400" dirty="0" smtClean="0"/>
              <a:t>ms + 16KB/100MB/s*1000ms</a:t>
            </a:r>
            <a:endParaRPr lang="zh-CN" altLang="zh-CN" sz="2400" dirty="0"/>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555776" y="332656"/>
            <a:ext cx="4730866" cy="523220"/>
          </a:xfrm>
          <a:prstGeom prst="rect">
            <a:avLst/>
          </a:prstGeom>
          <a:noFill/>
          <a:ln>
            <a:noFill/>
          </a:ln>
          <a:effectLst/>
        </p:spPr>
        <p:txBody>
          <a:bodyPr wrap="square">
            <a:spAutoFit/>
          </a:bodyPr>
          <a:lstStyle/>
          <a:p>
            <a:pPr eaLnBrk="1" hangingPunct="1">
              <a:spcBef>
                <a:spcPct val="0"/>
              </a:spcBef>
              <a:defRPr/>
            </a:pPr>
            <a:r>
              <a:rPr kumimoji="1" lang="zh-CN" altLang="en-US" sz="28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解答：</a:t>
            </a:r>
            <a:endParaRPr kumimoji="1" lang="zh-CN" altLang="en-US" sz="28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TextBox 4"/>
          <p:cNvSpPr txBox="1"/>
          <p:nvPr/>
        </p:nvSpPr>
        <p:spPr>
          <a:xfrm>
            <a:off x="2771800" y="5733256"/>
            <a:ext cx="2592288" cy="523220"/>
          </a:xfrm>
          <a:prstGeom prst="rect">
            <a:avLst/>
          </a:prstGeom>
          <a:noFill/>
        </p:spPr>
        <p:txBody>
          <a:bodyPr wrap="square" rtlCol="0">
            <a:spAutoFit/>
          </a:bodyPr>
          <a:lstStyle/>
          <a:p>
            <a:r>
              <a:rPr lang="zh-CN" altLang="en-US" sz="2800" dirty="0" smtClean="0">
                <a:solidFill>
                  <a:srgbClr val="FF0000"/>
                </a:solidFill>
              </a:rPr>
              <a:t>在线课堂练习</a:t>
            </a:r>
            <a:endParaRPr lang="zh-CN" altLang="en-US" sz="2800" dirty="0">
              <a:solidFill>
                <a:srgbClr val="FF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785786" y="1428736"/>
            <a:ext cx="4968552" cy="2862322"/>
          </a:xfrm>
          <a:prstGeom prst="rect">
            <a:avLst/>
          </a:prstGeom>
          <a:noFill/>
          <a:ln>
            <a:noFill/>
          </a:ln>
          <a:effectLst/>
        </p:spPr>
        <p:txBody>
          <a:bodyPr wrap="square">
            <a:spAutoFit/>
          </a:bodyPr>
          <a:lstStyle/>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Linux</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文件系统概述</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文件系统的注册、安装和卸载</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Linux</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Ext2</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71670"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1096392"/>
            <a:ext cx="9215438" cy="5262979"/>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文件系统概述</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1.Linux</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的文件类型</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）普通文件：</a:t>
            </a:r>
            <a:r>
              <a:rPr lang="zh-CN" altLang="zh-CN" sz="2400" dirty="0" smtClean="0"/>
              <a:t>又称为常规文件，存放用户及操作系统的程序代码、数据等信息。</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）目录文件：</a:t>
            </a:r>
            <a:r>
              <a:rPr lang="zh-CN" altLang="zh-CN" sz="2400" dirty="0" smtClean="0"/>
              <a:t>存放所有文件的目录项</a:t>
            </a:r>
            <a:r>
              <a:rPr lang="zh-CN" altLang="en-US" sz="2400" dirty="0" smtClean="0"/>
              <a:t>。</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3</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 设备文件：</a:t>
            </a:r>
            <a:r>
              <a:rPr lang="zh-CN" altLang="zh-CN" sz="2400" dirty="0" smtClean="0"/>
              <a:t>所有的外部设备都当作文件来看待，每个设备都对应一个设备文件</a:t>
            </a:r>
            <a:r>
              <a:rPr lang="zh-CN" altLang="en-US" sz="2400" dirty="0" smtClean="0"/>
              <a:t>。</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4</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）管道文件：</a:t>
            </a:r>
            <a:r>
              <a:rPr lang="zh-CN" altLang="zh-CN" sz="2400" dirty="0" smtClean="0"/>
              <a:t>为支持管道通信机制设置，又称为</a:t>
            </a:r>
            <a:r>
              <a:rPr lang="en-US" altLang="zh-CN" sz="2400" dirty="0" smtClean="0"/>
              <a:t>FIFO</a:t>
            </a:r>
            <a:r>
              <a:rPr lang="zh-CN" altLang="zh-CN" sz="2400" dirty="0" smtClean="0"/>
              <a:t>文件</a:t>
            </a:r>
            <a:r>
              <a:rPr lang="zh-CN" altLang="en-US" sz="2400" dirty="0" smtClean="0"/>
              <a:t>。</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5</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）符号链接文件：</a:t>
            </a:r>
            <a:r>
              <a:rPr lang="zh-CN" altLang="zh-CN" sz="2400" dirty="0" smtClean="0"/>
              <a:t>实现基于符号链接的文件共享机制</a:t>
            </a:r>
            <a:r>
              <a:rPr lang="zh-CN" altLang="en-US" sz="2400" dirty="0" smtClean="0"/>
              <a:t>。</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6</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Socket</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文件：</a:t>
            </a:r>
            <a:r>
              <a:rPr lang="zh-CN" altLang="zh-CN" sz="2400" dirty="0" smtClean="0"/>
              <a:t>用于实现</a:t>
            </a:r>
            <a:r>
              <a:rPr lang="en-US" altLang="zh-CN" sz="2400" dirty="0" smtClean="0"/>
              <a:t>Socket</a:t>
            </a:r>
            <a:r>
              <a:rPr lang="zh-CN" altLang="zh-CN" sz="2400" dirty="0" smtClean="0"/>
              <a:t>通信机制的文件</a:t>
            </a:r>
            <a:r>
              <a:rPr lang="zh-CN" altLang="en-US" sz="2400" dirty="0" smtClean="0"/>
              <a:t>。</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32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a:t>
            </a:r>
            <a:endParaRPr lang="en-US" altLang="zh-CN"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1096392"/>
            <a:ext cx="9215438" cy="2456057"/>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文件系统概述</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2.Linux</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的文件存取权限</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en-US" altLang="zh-CN" sz="2400" dirty="0" smtClean="0"/>
              <a:t>Linux</a:t>
            </a:r>
            <a:r>
              <a:rPr lang="zh-CN" altLang="zh-CN" sz="2400" dirty="0" smtClean="0"/>
              <a:t>系统把文件的用户分成</a:t>
            </a:r>
            <a:r>
              <a:rPr lang="en-US" altLang="zh-CN" sz="2400" dirty="0" smtClean="0"/>
              <a:t>3</a:t>
            </a:r>
            <a:r>
              <a:rPr lang="zh-CN" altLang="zh-CN" sz="2400" dirty="0" smtClean="0"/>
              <a:t>类：文件主、同组用户和其他普通用户，然后针对每个文件分别对</a:t>
            </a:r>
            <a:r>
              <a:rPr lang="en-US" altLang="zh-CN" sz="2400" dirty="0" smtClean="0"/>
              <a:t>3</a:t>
            </a:r>
            <a:r>
              <a:rPr lang="zh-CN" altLang="zh-CN" sz="2400" dirty="0" smtClean="0"/>
              <a:t>类用户设置访问权限，权限包括三种操作：可读</a:t>
            </a:r>
            <a:r>
              <a:rPr lang="en-US" altLang="zh-CN" sz="2400" dirty="0" smtClean="0"/>
              <a:t>R</a:t>
            </a:r>
            <a:r>
              <a:rPr lang="zh-CN" altLang="zh-CN" sz="2400" dirty="0" smtClean="0"/>
              <a:t>、可写</a:t>
            </a:r>
            <a:r>
              <a:rPr lang="en-US" altLang="zh-CN" sz="2400" dirty="0" smtClean="0"/>
              <a:t>W</a:t>
            </a:r>
            <a:r>
              <a:rPr lang="zh-CN" altLang="zh-CN" sz="2400" dirty="0" smtClean="0"/>
              <a:t>和执行</a:t>
            </a:r>
            <a:r>
              <a:rPr lang="en-US" altLang="zh-CN" sz="2400" dirty="0" smtClean="0"/>
              <a:t>X</a:t>
            </a:r>
            <a:r>
              <a:rPr lang="zh-CN" altLang="zh-CN" sz="2400" dirty="0" smtClean="0"/>
              <a:t>。</a:t>
            </a:r>
            <a:r>
              <a:rPr lang="en-US" altLang="zh-CN" sz="2400" dirty="0" smtClean="0"/>
              <a:t>     </a:t>
            </a:r>
            <a:endParaRPr lang="en-US" altLang="zh-CN" sz="2400"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31425" name="Object 1"/>
          <p:cNvGraphicFramePr>
            <a:graphicFrameLocks noChangeAspect="1"/>
          </p:cNvGraphicFramePr>
          <p:nvPr/>
        </p:nvGraphicFramePr>
        <p:xfrm>
          <a:off x="341343" y="3571876"/>
          <a:ext cx="8443863" cy="2000264"/>
        </p:xfrm>
        <a:graphic>
          <a:graphicData uri="http://schemas.openxmlformats.org/presentationml/2006/ole">
            <mc:AlternateContent xmlns:mc="http://schemas.openxmlformats.org/markup-compatibility/2006">
              <mc:Choice xmlns:v="urn:schemas-microsoft-com:vml" Requires="v">
                <p:oleObj spid="_x0000_s231471" name="Visio" r:id="rId1" imgW="9512300" imgH="2260600" progId="Visio.Drawing.11">
                  <p:embed/>
                </p:oleObj>
              </mc:Choice>
              <mc:Fallback>
                <p:oleObj name="Visio" r:id="rId1" imgW="9512300" imgH="2260600"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43" y="3571876"/>
                        <a:ext cx="8443863" cy="2000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1096392"/>
            <a:ext cx="9215438" cy="5189113"/>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1.VFS</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支持的文件系统类型</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en-US" altLang="zh-CN" dirty="0" smtClean="0"/>
              <a:t>VFS</a:t>
            </a:r>
            <a:r>
              <a:rPr lang="zh-CN" altLang="en-US" dirty="0" smtClean="0"/>
              <a:t>（</a:t>
            </a:r>
            <a:r>
              <a:rPr lang="en-US" altLang="zh-CN" dirty="0" smtClean="0"/>
              <a:t>Virtual File System</a:t>
            </a:r>
            <a:r>
              <a:rPr lang="zh-CN" altLang="zh-CN" dirty="0" smtClean="0"/>
              <a:t>，简称</a:t>
            </a:r>
            <a:r>
              <a:rPr lang="en-US" altLang="zh-CN" dirty="0" smtClean="0"/>
              <a:t>VFS</a:t>
            </a:r>
            <a:r>
              <a:rPr lang="zh-CN" altLang="en-US" dirty="0" smtClean="0"/>
              <a:t>）</a:t>
            </a:r>
            <a:r>
              <a:rPr lang="zh-CN" altLang="zh-CN" dirty="0" smtClean="0"/>
              <a:t>作为一个通用文件系统模型（</a:t>
            </a:r>
            <a:r>
              <a:rPr lang="en-US" altLang="zh-CN" dirty="0" smtClean="0"/>
              <a:t>Common File Model</a:t>
            </a:r>
            <a:r>
              <a:rPr lang="zh-CN" altLang="zh-CN" dirty="0" smtClean="0"/>
              <a:t>），它把不同文件系统抽象后采用统一方式进行操作</a:t>
            </a:r>
            <a:r>
              <a:rPr lang="zh-CN" altLang="en-US" dirty="0" smtClean="0"/>
              <a:t>。</a:t>
            </a:r>
            <a:endParaRPr lang="en-US" altLang="zh-CN" dirty="0" smtClean="0"/>
          </a:p>
          <a:p>
            <a:pPr lvl="1" eaLnBrk="1" hangingPunct="1">
              <a:lnSpc>
                <a:spcPct val="120000"/>
              </a:lnSpc>
              <a:spcBef>
                <a:spcPct val="0"/>
              </a:spcBef>
              <a:defRPr/>
            </a:pP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磁盘文件系统</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2" eaLnBrk="1" hangingPunct="1">
              <a:lnSpc>
                <a:spcPct val="120000"/>
              </a:lnSpc>
              <a:spcBef>
                <a:spcPct val="0"/>
              </a:spcBef>
              <a:buFont typeface="Wingdings" panose="05000000000000000000" pitchFamily="2" charset="2"/>
              <a:buChar char="l"/>
              <a:defRPr/>
            </a:pP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  Linux</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使用的文件系统，例如</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Ext2</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Ext3</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和</a:t>
            </a:r>
            <a:r>
              <a:rPr kumimoji="1" lang="en-US" altLang="zh-CN" dirty="0" err="1" smtClean="0">
                <a:effectLst>
                  <a:outerShdw blurRad="38100" dist="38100" dir="2700000" algn="tl">
                    <a:srgbClr val="C0C0C0"/>
                  </a:outerShdw>
                </a:effectLst>
                <a:latin typeface="Times New Roman" panose="02020603050405020304" pitchFamily="18" charset="0"/>
                <a:ea typeface="仿宋" panose="02010609060101010101" charset="-122"/>
              </a:rPr>
              <a:t>ReiserFS</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a:t>
            </a:r>
            <a:endPar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2" eaLnBrk="1" hangingPunct="1">
              <a:lnSpc>
                <a:spcPct val="120000"/>
              </a:lnSpc>
              <a:spcBef>
                <a:spcPct val="0"/>
              </a:spcBef>
              <a:buFont typeface="Wingdings" panose="05000000000000000000" pitchFamily="2" charset="2"/>
              <a:buChar char="l"/>
              <a:defRPr/>
            </a:pP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  Unix</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家族的文件系统，例如</a:t>
            </a:r>
            <a:r>
              <a:rPr kumimoji="1" lang="en-US" altLang="zh-CN" dirty="0" err="1" smtClean="0">
                <a:effectLst>
                  <a:outerShdw blurRad="38100" dist="38100" dir="2700000" algn="tl">
                    <a:srgbClr val="C0C0C0"/>
                  </a:outerShdw>
                </a:effectLst>
                <a:latin typeface="Times New Roman" panose="02020603050405020304" pitchFamily="18" charset="0"/>
                <a:ea typeface="仿宋" panose="02010609060101010101" charset="-122"/>
              </a:rPr>
              <a:t>sysv</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UFS</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MINIX</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和</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VERITAS </a:t>
            </a:r>
            <a:r>
              <a:rPr kumimoji="1" lang="en-US" altLang="zh-CN" dirty="0" err="1" smtClean="0">
                <a:effectLst>
                  <a:outerShdw blurRad="38100" dist="38100" dir="2700000" algn="tl">
                    <a:srgbClr val="C0C0C0"/>
                  </a:outerShdw>
                </a:effectLst>
                <a:latin typeface="Times New Roman" panose="02020603050405020304" pitchFamily="18" charset="0"/>
                <a:ea typeface="仿宋" panose="02010609060101010101" charset="-122"/>
              </a:rPr>
              <a:t>VxFS</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a:t>
            </a:r>
            <a:endPar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2" eaLnBrk="1" hangingPunct="1">
              <a:lnSpc>
                <a:spcPct val="120000"/>
              </a:lnSpc>
              <a:spcBef>
                <a:spcPct val="0"/>
              </a:spcBef>
              <a:buFont typeface="Wingdings" panose="05000000000000000000" pitchFamily="2" charset="2"/>
              <a:buChar char="l"/>
              <a:defRPr/>
            </a:pP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微软公司的文件系统，例如</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MS-DOS</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VFAT</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和</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NTFS</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a:t>
            </a:r>
            <a:endPar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2" eaLnBrk="1" hangingPunct="1">
              <a:lnSpc>
                <a:spcPct val="120000"/>
              </a:lnSpc>
              <a:spcBef>
                <a:spcPct val="0"/>
              </a:spcBef>
              <a:buFont typeface="Wingdings" panose="05000000000000000000" pitchFamily="2" charset="2"/>
              <a:buChar char="l"/>
              <a:defRPr/>
            </a:pP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其它文件系统，例如</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HPFS</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HFS</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AFFS</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和</a:t>
            </a:r>
            <a:r>
              <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rPr>
              <a:t>ADFS</a:t>
            </a:r>
            <a:r>
              <a:rPr kumimoji="1" lang="zh-CN" altLang="en-US" dirty="0" smtClean="0">
                <a:effectLst>
                  <a:outerShdw blurRad="38100" dist="38100" dir="2700000" algn="tl">
                    <a:srgbClr val="C0C0C0"/>
                  </a:outerShdw>
                </a:effectLst>
                <a:latin typeface="Times New Roman" panose="02020603050405020304" pitchFamily="18" charset="0"/>
                <a:ea typeface="仿宋" panose="02010609060101010101" charset="-122"/>
              </a:rPr>
              <a:t>。</a:t>
            </a:r>
            <a:endParaRPr kumimoji="1" lang="en-US" altLang="zh-CN"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网络文件系统</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        </a:t>
            </a:r>
            <a:r>
              <a:rPr lang="en-US" altLang="zh-CN" dirty="0" smtClean="0"/>
              <a:t>NFS</a:t>
            </a:r>
            <a:r>
              <a:rPr lang="zh-CN" altLang="en-US" dirty="0" smtClean="0"/>
              <a:t>、</a:t>
            </a:r>
            <a:r>
              <a:rPr lang="en-US" altLang="zh-CN" dirty="0" smtClean="0"/>
              <a:t>Coda</a:t>
            </a:r>
            <a:r>
              <a:rPr lang="zh-CN" altLang="en-US" dirty="0" smtClean="0"/>
              <a:t>、</a:t>
            </a:r>
            <a:r>
              <a:rPr lang="en-US" altLang="zh-CN" dirty="0" smtClean="0"/>
              <a:t>AFS</a:t>
            </a:r>
            <a:r>
              <a:rPr lang="zh-CN" altLang="en-US" dirty="0" smtClean="0"/>
              <a:t>、</a:t>
            </a:r>
            <a:r>
              <a:rPr lang="en-US" altLang="zh-CN" dirty="0" smtClean="0"/>
              <a:t>CIFS</a:t>
            </a:r>
            <a:r>
              <a:rPr lang="zh-CN" altLang="en-US" dirty="0" smtClean="0"/>
              <a:t>以及</a:t>
            </a:r>
            <a:r>
              <a:rPr lang="en-US" altLang="zh-CN" dirty="0" smtClean="0"/>
              <a:t>NCP</a:t>
            </a:r>
            <a:r>
              <a:rPr lang="zh-CN" altLang="en-US" dirty="0" smtClean="0"/>
              <a:t>。</a:t>
            </a:r>
            <a:endParaRPr lang="en-US" altLang="zh-CN" dirty="0" smtClean="0"/>
          </a:p>
          <a:p>
            <a:pPr lvl="1" eaLnBrk="1" hangingPunct="1">
              <a:lnSpc>
                <a:spcPct val="120000"/>
              </a:lnSpc>
              <a:spcBef>
                <a:spcPct val="0"/>
              </a:spcBef>
              <a:defRPr/>
            </a:pP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3</a:t>
            </a: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特殊文件系统</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        </a:t>
            </a:r>
            <a:r>
              <a:rPr lang="en-US" altLang="zh-CN" dirty="0" smtClean="0"/>
              <a:t>/proc</a:t>
            </a:r>
            <a:endParaRPr lang="en-US" altLang="zh-CN"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35742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785794"/>
            <a:ext cx="9215438" cy="1126462"/>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2.VFS</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的实现模型</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00298" y="21429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65217" name="Object 1"/>
          <p:cNvGraphicFramePr>
            <a:graphicFrameLocks noChangeAspect="1"/>
          </p:cNvGraphicFramePr>
          <p:nvPr/>
        </p:nvGraphicFramePr>
        <p:xfrm>
          <a:off x="928662" y="1785926"/>
          <a:ext cx="7429552" cy="4873574"/>
        </p:xfrm>
        <a:graphic>
          <a:graphicData uri="http://schemas.openxmlformats.org/presentationml/2006/ole">
            <mc:AlternateContent xmlns:mc="http://schemas.openxmlformats.org/markup-compatibility/2006">
              <mc:Choice xmlns:v="urn:schemas-microsoft-com:vml" Requires="v">
                <p:oleObj spid="_x0000_s265263" name="Visio" r:id="rId1" imgW="5388610" imgH="3526790" progId="Visio.Drawing.11">
                  <p:embed/>
                </p:oleObj>
              </mc:Choice>
              <mc:Fallback>
                <p:oleObj name="Visio" r:id="rId1" imgW="5388610" imgH="3526790"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62" y="1785926"/>
                        <a:ext cx="7429552" cy="48735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395536" y="836712"/>
            <a:ext cx="6552728" cy="5558445"/>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文件的物理结构（翻转学习）</a:t>
            </a:r>
            <a:endPar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、什么是连续文件</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、连续文件的性能分析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3</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、什么是链接文件</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4</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、隐式链接文件的概念及性能分析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5</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、显示链接的概念</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6</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、显示链接文件性能分析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7</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FAT</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文件系统深入分析  </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8</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、什么是索引文件</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9</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、单级索引文件概念及性能分析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10</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、多级索引文件概念及性能分析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11</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、混合索引文件深入分析    </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2195736" y="44624"/>
            <a:ext cx="504056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6" name="Rectangle 5"/>
          <p:cNvSpPr>
            <a:spLocks noChangeArrowheads="1"/>
          </p:cNvSpPr>
          <p:nvPr/>
        </p:nvSpPr>
        <p:spPr bwMode="auto">
          <a:xfrm>
            <a:off x="285721" y="2071678"/>
            <a:ext cx="8286808" cy="1500198"/>
          </a:xfrm>
          <a:prstGeom prst="rect">
            <a:avLst/>
          </a:prstGeom>
          <a:noFill/>
          <a:ln w="9525">
            <a:noFill/>
            <a:miter lim="800000"/>
          </a:ln>
        </p:spPr>
        <p:txBody>
          <a:bodyPr/>
          <a:lstStyle/>
          <a:p>
            <a:pPr marL="71755" indent="-342900"/>
            <a:r>
              <a:rPr lang="en-US" altLang="zh-CN" sz="2400" dirty="0" smtClean="0">
                <a:ea typeface="仿宋" panose="02010609060101010101" charset="-122"/>
              </a:rPr>
              <a:t> </a:t>
            </a:r>
            <a:endParaRPr lang="zh-CN" altLang="en-US" sz="2400" dirty="0">
              <a:ea typeface="仿宋" panose="02010609060101010101" charset="-122"/>
            </a:endParaRPr>
          </a:p>
        </p:txBody>
      </p:sp>
      <p:sp>
        <p:nvSpPr>
          <p:cNvPr id="6" name="动作按钮: 前进或下一项 5">
            <a:hlinkClick r:id="rId1" action="ppaction://hlinksldjump" highlightClick="1"/>
          </p:cNvPr>
          <p:cNvSpPr/>
          <p:nvPr/>
        </p:nvSpPr>
        <p:spPr bwMode="auto">
          <a:xfrm>
            <a:off x="6588224" y="4221088"/>
            <a:ext cx="432048"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动作按钮: 前进或下一项 6">
            <a:hlinkClick r:id="rId2" action="ppaction://hlinksldjump" highlightClick="1"/>
          </p:cNvPr>
          <p:cNvSpPr/>
          <p:nvPr/>
        </p:nvSpPr>
        <p:spPr bwMode="auto">
          <a:xfrm>
            <a:off x="6588224" y="5013176"/>
            <a:ext cx="432048"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动作按钮: 前进或下一项 7">
            <a:hlinkClick r:id="rId3" action="ppaction://hlinksldjump" highlightClick="1"/>
          </p:cNvPr>
          <p:cNvSpPr/>
          <p:nvPr/>
        </p:nvSpPr>
        <p:spPr bwMode="auto">
          <a:xfrm>
            <a:off x="6588224" y="5445224"/>
            <a:ext cx="432048"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动作按钮: 前进或下一项 8">
            <a:hlinkClick r:id="rId4" action="ppaction://hlinksldjump" highlightClick="1"/>
          </p:cNvPr>
          <p:cNvSpPr/>
          <p:nvPr/>
        </p:nvSpPr>
        <p:spPr bwMode="auto">
          <a:xfrm>
            <a:off x="6588224" y="5949280"/>
            <a:ext cx="432048"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785794"/>
            <a:ext cx="9215438" cy="5115246"/>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3.VFS</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的主要对象类型</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）超级块对象（</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superblock object</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endPar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zh-CN" altLang="en-US" dirty="0" smtClean="0">
                <a:latin typeface="宋体" panose="02010600030101010101" pitchFamily="2" charset="-122"/>
              </a:rPr>
              <a:t>存放系统中已安装文件系统的有关信息，每个文件系统一个，</a:t>
            </a:r>
            <a:r>
              <a:rPr lang="zh-CN" altLang="en-US" dirty="0" smtClean="0"/>
              <a:t>是各种具体文件系统在安装时建立的，只存在于内存中。</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 索引节点对象（</a:t>
            </a:r>
            <a:r>
              <a:rPr kumimoji="1" lang="en-US" altLang="zh-CN" sz="2400" dirty="0" err="1"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inode</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  object</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endPar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zh-CN" altLang="en-US" dirty="0" smtClean="0">
                <a:latin typeface="宋体" panose="02010600030101010101" pitchFamily="2" charset="-122"/>
              </a:rPr>
              <a:t>存放关于具体文件的一般信息。每个打开文件都有一个索引节点对象。</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3</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）目录项对象（</a:t>
            </a:r>
            <a:r>
              <a:rPr kumimoji="1" lang="en-US" altLang="zh-CN" sz="2400" dirty="0" err="1"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dentry</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 object</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endPar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zh-CN" altLang="en-US" dirty="0" smtClean="0">
                <a:latin typeface="宋体" panose="02010600030101010101" pitchFamily="2" charset="-122"/>
              </a:rPr>
              <a:t>存放目录项与对应文件进行链接的信息。</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4</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）文件对象（</a:t>
            </a:r>
            <a:r>
              <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file object</a:t>
            </a:r>
            <a:r>
              <a:rPr kumimoji="1" lang="zh-CN" altLang="en-US"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endParaRPr kumimoji="1" lang="en-US" altLang="zh-CN" sz="2400"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zh-CN" altLang="en-US" dirty="0" smtClean="0">
                <a:latin typeface="宋体" panose="02010600030101010101" pitchFamily="2" charset="-122"/>
              </a:rPr>
              <a:t>存放打开文件与进程之间进行交互的有关信息。这类信息仅当进程访问文件期间存在于内存中。</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00298" y="21429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785794"/>
            <a:ext cx="9215438" cy="156966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3.VFS</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的主要对象类型</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en-US" altLang="zh-CN" sz="2400" dirty="0" smtClean="0"/>
              <a:t>      </a:t>
            </a:r>
            <a:r>
              <a:rPr lang="zh-CN" altLang="zh-CN" dirty="0" smtClean="0"/>
              <a:t>进程和以上</a:t>
            </a:r>
            <a:r>
              <a:rPr lang="en-US" altLang="zh-CN" dirty="0" smtClean="0"/>
              <a:t>VFS</a:t>
            </a:r>
            <a:r>
              <a:rPr lang="zh-CN" altLang="zh-CN" dirty="0" smtClean="0"/>
              <a:t>对象之间的关系</a:t>
            </a:r>
            <a:endParaRPr kumimoji="1" lang="en-US" altLang="zh-CN"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00298" y="21429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69313" name="Object 1"/>
          <p:cNvGraphicFramePr>
            <a:graphicFrameLocks noChangeAspect="1"/>
          </p:cNvGraphicFramePr>
          <p:nvPr/>
        </p:nvGraphicFramePr>
        <p:xfrm>
          <a:off x="1500165" y="2285992"/>
          <a:ext cx="6343147" cy="4572008"/>
        </p:xfrm>
        <a:graphic>
          <a:graphicData uri="http://schemas.openxmlformats.org/presentationml/2006/ole">
            <mc:AlternateContent xmlns:mc="http://schemas.openxmlformats.org/markup-compatibility/2006">
              <mc:Choice xmlns:v="urn:schemas-microsoft-com:vml" Requires="v">
                <p:oleObj spid="_x0000_s269359" name="Visio" r:id="rId1" imgW="4425315" imgH="3192145" progId="Visio.Drawing.11">
                  <p:embed/>
                </p:oleObj>
              </mc:Choice>
              <mc:Fallback>
                <p:oleObj name="Visio" r:id="rId1" imgW="4425315" imgH="3192145"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65" y="2285992"/>
                        <a:ext cx="6343147" cy="45720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5724644"/>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4.VFS</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主要对象的数据结构，主要参考</a:t>
            </a:r>
            <a:r>
              <a:rPr kumimoji="1" lang="en-US" altLang="zh-CN" sz="2400" dirty="0" err="1"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2.6.24 </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内核版本。</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r>
              <a:rPr lang="en-US" altLang="zh-CN" sz="2400" dirty="0" smtClean="0"/>
              <a:t>    </a:t>
            </a:r>
            <a:r>
              <a:rPr lang="zh-CN" altLang="zh-CN" sz="2400" dirty="0" smtClean="0">
                <a:solidFill>
                  <a:srgbClr val="6699FF"/>
                </a:solidFill>
              </a:rPr>
              <a:t>（</a:t>
            </a:r>
            <a:r>
              <a:rPr lang="en-US" altLang="zh-CN" sz="2400" dirty="0" smtClean="0">
                <a:solidFill>
                  <a:srgbClr val="6699FF"/>
                </a:solidFill>
              </a:rPr>
              <a:t>1</a:t>
            </a:r>
            <a:r>
              <a:rPr lang="zh-CN" altLang="zh-CN" sz="2400" dirty="0" smtClean="0">
                <a:solidFill>
                  <a:srgbClr val="6699FF"/>
                </a:solidFill>
              </a:rPr>
              <a:t>）超级块对象</a:t>
            </a:r>
            <a:endParaRPr lang="zh-CN" altLang="zh-CN" sz="2400" dirty="0" smtClean="0">
              <a:solidFill>
                <a:srgbClr val="6699FF"/>
              </a:solidFill>
            </a:endParaRPr>
          </a:p>
          <a:p>
            <a:pPr lvl="1"/>
            <a:r>
              <a:rPr lang="zh-CN" altLang="zh-CN" sz="1800" dirty="0" smtClean="0"/>
              <a:t>超级块对象由</a:t>
            </a:r>
            <a:r>
              <a:rPr lang="en-US" altLang="zh-CN" sz="1800" dirty="0" err="1" smtClean="0"/>
              <a:t>super_block</a:t>
            </a:r>
            <a:r>
              <a:rPr lang="zh-CN" altLang="zh-CN" sz="1800" dirty="0" smtClean="0"/>
              <a:t>结构来描述（定义在文件</a:t>
            </a:r>
            <a:r>
              <a:rPr lang="en-US" altLang="zh-CN" sz="1800" dirty="0" smtClean="0"/>
              <a:t>/include/</a:t>
            </a:r>
            <a:r>
              <a:rPr lang="en-US" altLang="zh-CN" sz="1800" dirty="0" err="1" smtClean="0"/>
              <a:t>linux</a:t>
            </a:r>
            <a:r>
              <a:rPr lang="en-US" altLang="zh-CN" sz="1800" dirty="0" smtClean="0"/>
              <a:t>/</a:t>
            </a:r>
            <a:r>
              <a:rPr lang="en-US" altLang="zh-CN" sz="1800" dirty="0" err="1" smtClean="0"/>
              <a:t>fs.h</a:t>
            </a:r>
            <a:r>
              <a:rPr lang="zh-CN" altLang="zh-CN" sz="1800" dirty="0" smtClean="0"/>
              <a:t>中），主要数据结构如下：</a:t>
            </a:r>
            <a:endParaRPr lang="zh-CN" altLang="zh-CN" sz="1800" dirty="0" smtClean="0"/>
          </a:p>
          <a:p>
            <a:pPr lvl="1"/>
            <a:r>
              <a:rPr lang="en-US" altLang="zh-CN" sz="1600" dirty="0" err="1" smtClean="0"/>
              <a:t>struct</a:t>
            </a:r>
            <a:r>
              <a:rPr lang="en-US" altLang="zh-CN" sz="1600" dirty="0" smtClean="0"/>
              <a:t> </a:t>
            </a:r>
            <a:r>
              <a:rPr lang="en-US" altLang="zh-CN" sz="1600" dirty="0" err="1" smtClean="0"/>
              <a:t>super_block</a:t>
            </a:r>
            <a:r>
              <a:rPr lang="en-US" altLang="zh-CN" sz="1600" dirty="0" smtClean="0"/>
              <a:t> {  </a:t>
            </a:r>
            <a:endParaRPr lang="zh-CN" altLang="zh-CN" sz="1600" dirty="0" smtClean="0"/>
          </a:p>
          <a:p>
            <a:pPr lvl="1"/>
            <a:r>
              <a:rPr lang="en-US" altLang="zh-CN" sz="1600" dirty="0" err="1" smtClean="0"/>
              <a:t>s_list</a:t>
            </a:r>
            <a:r>
              <a:rPr lang="en-US" altLang="zh-CN" sz="1600" dirty="0" smtClean="0"/>
              <a:t>:</a:t>
            </a:r>
            <a:r>
              <a:rPr lang="zh-CN" altLang="zh-CN" sz="1600" dirty="0" smtClean="0"/>
              <a:t>超级块链表的指针</a:t>
            </a:r>
            <a:endParaRPr lang="zh-CN" altLang="zh-CN" sz="1600" dirty="0" smtClean="0"/>
          </a:p>
          <a:p>
            <a:pPr lvl="1"/>
            <a:r>
              <a:rPr lang="en-US" altLang="zh-CN" sz="1600" dirty="0" err="1" smtClean="0"/>
              <a:t>s_dev</a:t>
            </a:r>
            <a:r>
              <a:rPr lang="en-US" altLang="zh-CN" sz="1600" dirty="0" smtClean="0"/>
              <a:t>:</a:t>
            </a:r>
            <a:r>
              <a:rPr lang="zh-CN" altLang="zh-CN" sz="1600" dirty="0" smtClean="0"/>
              <a:t>超级块所在的设备描述符</a:t>
            </a:r>
            <a:endParaRPr lang="zh-CN" altLang="zh-CN" sz="1600" dirty="0" smtClean="0"/>
          </a:p>
          <a:p>
            <a:pPr lvl="1"/>
            <a:r>
              <a:rPr lang="en-US" altLang="zh-CN" sz="1600" dirty="0" err="1" smtClean="0"/>
              <a:t>s_blocksize</a:t>
            </a:r>
            <a:r>
              <a:rPr lang="zh-CN" altLang="zh-CN" sz="1600" dirty="0" smtClean="0"/>
              <a:t>和</a:t>
            </a:r>
            <a:r>
              <a:rPr lang="en-US" altLang="zh-CN" sz="1600" dirty="0" smtClean="0"/>
              <a:t> </a:t>
            </a:r>
            <a:r>
              <a:rPr lang="en-US" altLang="zh-CN" sz="1600" dirty="0" err="1" smtClean="0"/>
              <a:t>s_blocksize_bits</a:t>
            </a:r>
            <a:r>
              <a:rPr lang="en-US" altLang="zh-CN" sz="1600" dirty="0" smtClean="0"/>
              <a:t>:</a:t>
            </a:r>
            <a:r>
              <a:rPr lang="zh-CN" altLang="zh-CN" sz="1600" dirty="0" smtClean="0"/>
              <a:t>指定磁盘文件系统的块大小</a:t>
            </a:r>
            <a:endParaRPr lang="zh-CN" altLang="zh-CN" sz="1600" dirty="0" smtClean="0"/>
          </a:p>
          <a:p>
            <a:pPr lvl="1"/>
            <a:r>
              <a:rPr lang="en-US" altLang="zh-CN" sz="1600" dirty="0" err="1" smtClean="0"/>
              <a:t>s_dirt</a:t>
            </a:r>
            <a:r>
              <a:rPr lang="en-US" altLang="zh-CN" sz="1600" dirty="0" smtClean="0"/>
              <a:t>:</a:t>
            </a:r>
            <a:r>
              <a:rPr lang="zh-CN" altLang="zh-CN" sz="1600" dirty="0" smtClean="0"/>
              <a:t>超级块的“脏”位</a:t>
            </a:r>
            <a:endParaRPr lang="zh-CN" altLang="zh-CN" sz="1600" dirty="0" smtClean="0"/>
          </a:p>
          <a:p>
            <a:pPr lvl="1"/>
            <a:r>
              <a:rPr lang="en-US" altLang="zh-CN" sz="1600" dirty="0" err="1" smtClean="0"/>
              <a:t>s_maxbytes</a:t>
            </a:r>
            <a:r>
              <a:rPr lang="en-US" altLang="zh-CN" sz="1600" dirty="0" smtClean="0"/>
              <a:t>: </a:t>
            </a:r>
            <a:r>
              <a:rPr lang="zh-CN" altLang="zh-CN" sz="1600" dirty="0" smtClean="0"/>
              <a:t>文件的最大长度</a:t>
            </a:r>
            <a:endParaRPr lang="zh-CN" altLang="zh-CN" sz="1600" dirty="0" smtClean="0"/>
          </a:p>
          <a:p>
            <a:pPr lvl="1"/>
            <a:r>
              <a:rPr lang="en-US" altLang="zh-CN" sz="1600" dirty="0" err="1" smtClean="0"/>
              <a:t>s_type</a:t>
            </a:r>
            <a:r>
              <a:rPr lang="en-US" altLang="zh-CN" sz="1600" dirty="0" smtClean="0"/>
              <a:t>: </a:t>
            </a:r>
            <a:r>
              <a:rPr lang="zh-CN" altLang="zh-CN" sz="1600" dirty="0" smtClean="0"/>
              <a:t>指向文件系统类型的指针</a:t>
            </a:r>
            <a:endParaRPr lang="zh-CN" altLang="zh-CN" sz="1600" dirty="0" smtClean="0"/>
          </a:p>
          <a:p>
            <a:pPr lvl="1"/>
            <a:r>
              <a:rPr lang="en-US" altLang="zh-CN" sz="1600" dirty="0" err="1" smtClean="0"/>
              <a:t>s_op</a:t>
            </a:r>
            <a:r>
              <a:rPr lang="en-US" altLang="zh-CN" sz="1600" dirty="0" smtClean="0"/>
              <a:t>:</a:t>
            </a:r>
            <a:r>
              <a:rPr lang="zh-CN" altLang="zh-CN" sz="1600" dirty="0" smtClean="0"/>
              <a:t>指向超级块操作集的指针</a:t>
            </a:r>
            <a:endParaRPr lang="zh-CN" altLang="zh-CN" sz="1600" dirty="0" smtClean="0"/>
          </a:p>
          <a:p>
            <a:pPr lvl="1"/>
            <a:r>
              <a:rPr lang="en-US" altLang="zh-CN" sz="1600" dirty="0" err="1" smtClean="0"/>
              <a:t>s_root</a:t>
            </a:r>
            <a:r>
              <a:rPr lang="en-US" altLang="zh-CN" sz="1600" dirty="0" smtClean="0"/>
              <a:t>:</a:t>
            </a:r>
            <a:r>
              <a:rPr lang="zh-CN" altLang="zh-CN" sz="1600" dirty="0" smtClean="0"/>
              <a:t>指向根目录的</a:t>
            </a:r>
            <a:r>
              <a:rPr lang="en-US" altLang="zh-CN" sz="1600" dirty="0" err="1" smtClean="0"/>
              <a:t>dentry</a:t>
            </a:r>
            <a:r>
              <a:rPr lang="zh-CN" altLang="zh-CN" sz="1600" dirty="0" smtClean="0"/>
              <a:t>对象</a:t>
            </a:r>
            <a:endParaRPr lang="zh-CN" altLang="zh-CN" sz="1600" dirty="0" smtClean="0"/>
          </a:p>
          <a:p>
            <a:pPr lvl="1"/>
            <a:r>
              <a:rPr lang="en-US" altLang="zh-CN" sz="1600" dirty="0" err="1" smtClean="0"/>
              <a:t>s_dirty</a:t>
            </a:r>
            <a:r>
              <a:rPr lang="en-US" altLang="zh-CN" sz="1600" dirty="0" smtClean="0"/>
              <a:t>:</a:t>
            </a:r>
            <a:r>
              <a:rPr lang="zh-CN" altLang="zh-CN" sz="1600" dirty="0" smtClean="0"/>
              <a:t>表示“脏”（内容被修改但尚未被刷新到磁盘）的</a:t>
            </a:r>
            <a:r>
              <a:rPr lang="en-US" altLang="zh-CN" sz="1600" dirty="0" err="1" smtClean="0"/>
              <a:t>inode</a:t>
            </a:r>
            <a:r>
              <a:rPr lang="zh-CN" altLang="zh-CN" sz="1600" dirty="0" smtClean="0"/>
              <a:t>节点的链表</a:t>
            </a:r>
            <a:endParaRPr lang="zh-CN" altLang="zh-CN" sz="1600" dirty="0" smtClean="0"/>
          </a:p>
          <a:p>
            <a:pPr lvl="1"/>
            <a:r>
              <a:rPr lang="en-US" altLang="zh-CN" sz="1600" dirty="0" err="1" smtClean="0"/>
              <a:t>s_fs_info</a:t>
            </a:r>
            <a:r>
              <a:rPr lang="en-US" altLang="zh-CN" sz="1600" dirty="0" smtClean="0"/>
              <a:t>:</a:t>
            </a:r>
            <a:r>
              <a:rPr lang="zh-CN" altLang="zh-CN" sz="1600" dirty="0" smtClean="0"/>
              <a:t>指向该文件系统私有数据，一般是各文件系统对应的超级块信息。</a:t>
            </a:r>
            <a:endParaRPr lang="zh-CN" altLang="zh-CN" sz="1600" dirty="0" smtClean="0"/>
          </a:p>
          <a:p>
            <a:pPr lvl="1"/>
            <a:r>
              <a:rPr lang="en-US" altLang="zh-CN" sz="1600" dirty="0" smtClean="0"/>
              <a:t>}    </a:t>
            </a:r>
            <a:endParaRPr kumimoji="1" lang="en-US" altLang="zh-CN" sz="16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5133713"/>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4.VFS</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主要对象的数据结构，主要参考</a:t>
            </a:r>
            <a:r>
              <a:rPr kumimoji="1" lang="en-US" altLang="zh-CN" sz="2400" dirty="0" err="1"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2.6.24 </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内核版本。</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r>
              <a:rPr lang="en-US" altLang="zh-CN" sz="2400" dirty="0" smtClean="0"/>
              <a:t>    </a:t>
            </a:r>
            <a:r>
              <a:rPr lang="zh-CN" altLang="zh-CN" sz="2400" dirty="0" smtClean="0">
                <a:solidFill>
                  <a:srgbClr val="6699FF"/>
                </a:solidFill>
              </a:rPr>
              <a:t>（</a:t>
            </a:r>
            <a:r>
              <a:rPr lang="en-US" altLang="zh-CN" sz="2400" dirty="0" smtClean="0">
                <a:solidFill>
                  <a:srgbClr val="6699FF"/>
                </a:solidFill>
              </a:rPr>
              <a:t>1</a:t>
            </a:r>
            <a:r>
              <a:rPr lang="zh-CN" altLang="zh-CN" sz="2400" dirty="0" smtClean="0">
                <a:solidFill>
                  <a:srgbClr val="6699FF"/>
                </a:solidFill>
              </a:rPr>
              <a:t>）超级块对象</a:t>
            </a:r>
            <a:endParaRPr lang="zh-CN" altLang="zh-CN" sz="2400" dirty="0" smtClean="0">
              <a:solidFill>
                <a:srgbClr val="6699FF"/>
              </a:solidFill>
            </a:endParaRPr>
          </a:p>
          <a:p>
            <a:pPr lvl="1"/>
            <a:r>
              <a:rPr lang="zh-CN" altLang="zh-CN" sz="1800" dirty="0" smtClean="0"/>
              <a:t>超级块操作集由一组对超级块进行的相关操作的函数指针组成，使用</a:t>
            </a:r>
            <a:r>
              <a:rPr lang="en-US" altLang="zh-CN" sz="1800" dirty="0" err="1" smtClean="0"/>
              <a:t>super_operations</a:t>
            </a:r>
            <a:r>
              <a:rPr lang="zh-CN" altLang="zh-CN" sz="1800" dirty="0" smtClean="0"/>
              <a:t>结构来描述，定义在文件</a:t>
            </a:r>
            <a:r>
              <a:rPr lang="en-US" altLang="zh-CN" sz="1800" dirty="0" smtClean="0"/>
              <a:t>/include/</a:t>
            </a:r>
            <a:r>
              <a:rPr lang="en-US" altLang="zh-CN" sz="1800" dirty="0" err="1" smtClean="0"/>
              <a:t>linux</a:t>
            </a:r>
            <a:r>
              <a:rPr lang="en-US" altLang="zh-CN" sz="1800" dirty="0" smtClean="0"/>
              <a:t>/</a:t>
            </a:r>
            <a:r>
              <a:rPr lang="en-US" altLang="zh-CN" sz="1800" dirty="0" err="1" smtClean="0"/>
              <a:t>fs.h</a:t>
            </a:r>
            <a:r>
              <a:rPr lang="zh-CN" altLang="zh-CN" sz="1800" dirty="0" smtClean="0"/>
              <a:t>中：</a:t>
            </a:r>
            <a:endParaRPr lang="zh-CN" altLang="zh-CN" sz="1800" dirty="0" smtClean="0"/>
          </a:p>
          <a:p>
            <a:pPr lvl="1"/>
            <a:r>
              <a:rPr lang="en-US" altLang="zh-CN" sz="1600" dirty="0" err="1" smtClean="0"/>
              <a:t>struct</a:t>
            </a:r>
            <a:r>
              <a:rPr lang="en-US" altLang="zh-CN" sz="1600" dirty="0" smtClean="0"/>
              <a:t> </a:t>
            </a:r>
            <a:r>
              <a:rPr lang="en-US" altLang="zh-CN" sz="1600" dirty="0" err="1" smtClean="0"/>
              <a:t>super_operations</a:t>
            </a:r>
            <a:endParaRPr lang="zh-CN" altLang="zh-CN" sz="1600" dirty="0" smtClean="0"/>
          </a:p>
          <a:p>
            <a:pPr lvl="1"/>
            <a:r>
              <a:rPr lang="en-US" altLang="zh-CN" sz="1600" dirty="0" smtClean="0"/>
              <a:t> {</a:t>
            </a:r>
            <a:endParaRPr lang="zh-CN" altLang="zh-CN" sz="1600" dirty="0" smtClean="0"/>
          </a:p>
          <a:p>
            <a:pPr lvl="1"/>
            <a:r>
              <a:rPr lang="en-US" altLang="zh-CN" sz="1600" dirty="0" smtClean="0"/>
              <a:t>  </a:t>
            </a:r>
            <a:r>
              <a:rPr lang="en-US" altLang="zh-CN" sz="1600" dirty="0" err="1" smtClean="0"/>
              <a:t>viod</a:t>
            </a:r>
            <a:r>
              <a:rPr lang="en-US" altLang="zh-CN" sz="1600" dirty="0" smtClean="0"/>
              <a:t> (*</a:t>
            </a:r>
            <a:r>
              <a:rPr lang="en-US" altLang="zh-CN" sz="1600" dirty="0" err="1" smtClean="0"/>
              <a:t>read_inode</a:t>
            </a:r>
            <a:r>
              <a:rPr lang="en-US" altLang="zh-CN" sz="1600" dirty="0" smtClean="0"/>
              <a:t>)(</a:t>
            </a:r>
            <a:r>
              <a:rPr lang="en-US" altLang="zh-CN" sz="1600" dirty="0" err="1" smtClean="0"/>
              <a:t>struct</a:t>
            </a:r>
            <a:r>
              <a:rPr lang="en-US" altLang="zh-CN" sz="1600" dirty="0" smtClean="0"/>
              <a:t> </a:t>
            </a:r>
            <a:r>
              <a:rPr lang="en-US" altLang="zh-CN" sz="1600" dirty="0" err="1" smtClean="0"/>
              <a:t>inode</a:t>
            </a:r>
            <a:r>
              <a:rPr lang="en-US" altLang="zh-CN" sz="1600" dirty="0" smtClean="0"/>
              <a:t> *);   //</a:t>
            </a:r>
            <a:r>
              <a:rPr lang="zh-CN" altLang="zh-CN" sz="1600" dirty="0" smtClean="0"/>
              <a:t>读取文件</a:t>
            </a:r>
            <a:r>
              <a:rPr lang="en-US" altLang="zh-CN" sz="1600" dirty="0" err="1" smtClean="0"/>
              <a:t>inode</a:t>
            </a:r>
            <a:r>
              <a:rPr lang="en-US" altLang="zh-CN" sz="1600" dirty="0" smtClean="0"/>
              <a:t> </a:t>
            </a:r>
            <a:endParaRPr lang="zh-CN" altLang="zh-CN" sz="1600" dirty="0" smtClean="0"/>
          </a:p>
          <a:p>
            <a:pPr lvl="1"/>
            <a:r>
              <a:rPr lang="en-US" altLang="zh-CN" sz="1600" dirty="0" smtClean="0"/>
              <a:t>  </a:t>
            </a:r>
            <a:r>
              <a:rPr lang="en-US" altLang="zh-CN" sz="1600" dirty="0" err="1" smtClean="0"/>
              <a:t>viod</a:t>
            </a:r>
            <a:r>
              <a:rPr lang="en-US" altLang="zh-CN" sz="1600" dirty="0" smtClean="0"/>
              <a:t> (*</a:t>
            </a:r>
            <a:r>
              <a:rPr lang="en-US" altLang="zh-CN" sz="1600" dirty="0" err="1" smtClean="0"/>
              <a:t>write_inode</a:t>
            </a:r>
            <a:r>
              <a:rPr lang="en-US" altLang="zh-CN" sz="1600" dirty="0" smtClean="0"/>
              <a:t>)(</a:t>
            </a:r>
            <a:r>
              <a:rPr lang="en-US" altLang="zh-CN" sz="1600" dirty="0" err="1" smtClean="0"/>
              <a:t>struct</a:t>
            </a:r>
            <a:r>
              <a:rPr lang="en-US" altLang="zh-CN" sz="1600" dirty="0" smtClean="0"/>
              <a:t> </a:t>
            </a:r>
            <a:r>
              <a:rPr lang="en-US" altLang="zh-CN" sz="1600" dirty="0" err="1" smtClean="0"/>
              <a:t>inode</a:t>
            </a:r>
            <a:r>
              <a:rPr lang="en-US" altLang="zh-CN" sz="1600" dirty="0" smtClean="0"/>
              <a:t> *, </a:t>
            </a:r>
            <a:r>
              <a:rPr lang="en-US" altLang="zh-CN" sz="1600" dirty="0" err="1" smtClean="0"/>
              <a:t>int</a:t>
            </a:r>
            <a:r>
              <a:rPr lang="en-US" altLang="zh-CN" sz="1600" dirty="0" smtClean="0"/>
              <a:t>);  //</a:t>
            </a:r>
            <a:r>
              <a:rPr lang="zh-CN" altLang="zh-CN" sz="1600" dirty="0" smtClean="0"/>
              <a:t>写回</a:t>
            </a:r>
            <a:r>
              <a:rPr lang="en-US" altLang="zh-CN" sz="1600" dirty="0" err="1" smtClean="0"/>
              <a:t>inode</a:t>
            </a:r>
            <a:r>
              <a:rPr lang="en-US" altLang="zh-CN" sz="1600" dirty="0" smtClean="0"/>
              <a:t> </a:t>
            </a:r>
            <a:endParaRPr lang="zh-CN" altLang="zh-CN" sz="1600" dirty="0" smtClean="0"/>
          </a:p>
          <a:p>
            <a:pPr lvl="1"/>
            <a:r>
              <a:rPr lang="en-US" altLang="zh-CN" sz="1600" dirty="0" smtClean="0"/>
              <a:t>  </a:t>
            </a:r>
            <a:r>
              <a:rPr lang="en-US" altLang="zh-CN" sz="1600" dirty="0" err="1" smtClean="0"/>
              <a:t>viod</a:t>
            </a:r>
            <a:r>
              <a:rPr lang="en-US" altLang="zh-CN" sz="1600" dirty="0" smtClean="0"/>
              <a:t> (*</a:t>
            </a:r>
            <a:r>
              <a:rPr lang="en-US" altLang="zh-CN" sz="1600" dirty="0" err="1" smtClean="0"/>
              <a:t>put_inode</a:t>
            </a:r>
            <a:r>
              <a:rPr lang="en-US" altLang="zh-CN" sz="1600" dirty="0" smtClean="0"/>
              <a:t>)(</a:t>
            </a:r>
            <a:r>
              <a:rPr lang="en-US" altLang="zh-CN" sz="1600" dirty="0" err="1" smtClean="0"/>
              <a:t>struct</a:t>
            </a:r>
            <a:r>
              <a:rPr lang="en-US" altLang="zh-CN" sz="1600" dirty="0" smtClean="0"/>
              <a:t> </a:t>
            </a:r>
            <a:r>
              <a:rPr lang="en-US" altLang="zh-CN" sz="1600" dirty="0" err="1" smtClean="0"/>
              <a:t>inode</a:t>
            </a:r>
            <a:r>
              <a:rPr lang="en-US" altLang="zh-CN" sz="1600" dirty="0" smtClean="0"/>
              <a:t> *);  //</a:t>
            </a:r>
            <a:r>
              <a:rPr lang="zh-CN" altLang="zh-CN" sz="1600" dirty="0" smtClean="0"/>
              <a:t>逻辑上释放</a:t>
            </a:r>
            <a:r>
              <a:rPr lang="en-US" altLang="zh-CN" sz="1600" dirty="0" err="1" smtClean="0"/>
              <a:t>inode</a:t>
            </a:r>
            <a:r>
              <a:rPr lang="en-US" altLang="zh-CN" sz="1600" dirty="0" smtClean="0"/>
              <a:t> </a:t>
            </a:r>
            <a:endParaRPr lang="zh-CN" altLang="zh-CN" sz="1600" dirty="0" smtClean="0"/>
          </a:p>
          <a:p>
            <a:pPr lvl="1"/>
            <a:r>
              <a:rPr lang="en-US" altLang="zh-CN" sz="1600" dirty="0" smtClean="0"/>
              <a:t>  </a:t>
            </a:r>
            <a:r>
              <a:rPr lang="en-US" altLang="zh-CN" sz="1600" dirty="0" err="1" smtClean="0"/>
              <a:t>viod</a:t>
            </a:r>
            <a:r>
              <a:rPr lang="en-US" altLang="zh-CN" sz="1600" dirty="0" smtClean="0"/>
              <a:t> (*</a:t>
            </a:r>
            <a:r>
              <a:rPr lang="en-US" altLang="zh-CN" sz="1600" dirty="0" err="1" smtClean="0"/>
              <a:t>delete_inode</a:t>
            </a:r>
            <a:r>
              <a:rPr lang="en-US" altLang="zh-CN" sz="1600" dirty="0" smtClean="0"/>
              <a:t>)(</a:t>
            </a:r>
            <a:r>
              <a:rPr lang="en-US" altLang="zh-CN" sz="1600" dirty="0" err="1" smtClean="0"/>
              <a:t>struct</a:t>
            </a:r>
            <a:r>
              <a:rPr lang="en-US" altLang="zh-CN" sz="1600" dirty="0" smtClean="0"/>
              <a:t> </a:t>
            </a:r>
            <a:r>
              <a:rPr lang="en-US" altLang="zh-CN" sz="1600" dirty="0" err="1" smtClean="0"/>
              <a:t>inode</a:t>
            </a:r>
            <a:r>
              <a:rPr lang="en-US" altLang="zh-CN" sz="1600" dirty="0" smtClean="0"/>
              <a:t> *);  //</a:t>
            </a:r>
            <a:r>
              <a:rPr lang="zh-CN" altLang="zh-CN" sz="1600" dirty="0" smtClean="0"/>
              <a:t>物理上释放</a:t>
            </a:r>
            <a:r>
              <a:rPr lang="en-US" altLang="zh-CN" sz="1600" dirty="0" err="1" smtClean="0"/>
              <a:t>inode</a:t>
            </a:r>
            <a:r>
              <a:rPr lang="en-US" altLang="zh-CN" sz="1600" dirty="0" smtClean="0"/>
              <a:t> </a:t>
            </a:r>
            <a:endParaRPr lang="zh-CN" altLang="zh-CN" sz="1600" dirty="0" smtClean="0"/>
          </a:p>
          <a:p>
            <a:pPr lvl="1"/>
            <a:r>
              <a:rPr lang="en-US" altLang="zh-CN" sz="1600" dirty="0" smtClean="0"/>
              <a:t>  </a:t>
            </a:r>
            <a:r>
              <a:rPr lang="en-US" altLang="zh-CN" sz="1600" dirty="0" err="1" smtClean="0"/>
              <a:t>viod</a:t>
            </a:r>
            <a:r>
              <a:rPr lang="en-US" altLang="zh-CN" sz="1600" dirty="0" smtClean="0"/>
              <a:t> (*</a:t>
            </a:r>
            <a:r>
              <a:rPr lang="en-US" altLang="zh-CN" sz="1600" dirty="0" err="1" smtClean="0"/>
              <a:t>put_super</a:t>
            </a:r>
            <a:r>
              <a:rPr lang="en-US" altLang="zh-CN" sz="1600" dirty="0" smtClean="0"/>
              <a:t>)(</a:t>
            </a:r>
            <a:r>
              <a:rPr lang="en-US" altLang="zh-CN" sz="1600" dirty="0" err="1" smtClean="0"/>
              <a:t>struct</a:t>
            </a:r>
            <a:r>
              <a:rPr lang="en-US" altLang="zh-CN" sz="1600" dirty="0" smtClean="0"/>
              <a:t> </a:t>
            </a:r>
            <a:r>
              <a:rPr lang="en-US" altLang="zh-CN" sz="1600" dirty="0" err="1" smtClean="0"/>
              <a:t>super_block</a:t>
            </a:r>
            <a:r>
              <a:rPr lang="en-US" altLang="zh-CN" sz="1600" dirty="0" smtClean="0"/>
              <a:t> *);  //</a:t>
            </a:r>
            <a:r>
              <a:rPr lang="zh-CN" altLang="zh-CN" sz="1600" dirty="0" smtClean="0"/>
              <a:t>释放超级块对象</a:t>
            </a:r>
            <a:endParaRPr lang="zh-CN" altLang="zh-CN" sz="1600" dirty="0" smtClean="0"/>
          </a:p>
          <a:p>
            <a:pPr lvl="1"/>
            <a:r>
              <a:rPr lang="en-US" altLang="zh-CN" sz="1600" dirty="0" smtClean="0"/>
              <a:t>  </a:t>
            </a:r>
            <a:r>
              <a:rPr lang="en-US" altLang="zh-CN" sz="1600" dirty="0" err="1" smtClean="0"/>
              <a:t>viod</a:t>
            </a:r>
            <a:r>
              <a:rPr lang="en-US" altLang="zh-CN" sz="1600" dirty="0" smtClean="0"/>
              <a:t> (*</a:t>
            </a:r>
            <a:r>
              <a:rPr lang="en-US" altLang="zh-CN" sz="1600" dirty="0" err="1" smtClean="0"/>
              <a:t>write_super</a:t>
            </a:r>
            <a:r>
              <a:rPr lang="en-US" altLang="zh-CN" sz="1600" dirty="0" smtClean="0"/>
              <a:t>)(</a:t>
            </a:r>
            <a:r>
              <a:rPr lang="en-US" altLang="zh-CN" sz="1600" dirty="0" err="1" smtClean="0"/>
              <a:t>struct</a:t>
            </a:r>
            <a:r>
              <a:rPr lang="en-US" altLang="zh-CN" sz="1600" dirty="0" smtClean="0"/>
              <a:t> </a:t>
            </a:r>
            <a:r>
              <a:rPr lang="en-US" altLang="zh-CN" sz="1600" dirty="0" err="1" smtClean="0"/>
              <a:t>super_block</a:t>
            </a:r>
            <a:r>
              <a:rPr lang="en-US" altLang="zh-CN" sz="1600" dirty="0" smtClean="0"/>
              <a:t> *);//</a:t>
            </a:r>
            <a:r>
              <a:rPr lang="zh-CN" altLang="zh-CN" sz="1600" dirty="0" smtClean="0"/>
              <a:t>把超级块信息写回磁盘</a:t>
            </a:r>
            <a:endParaRPr lang="zh-CN" altLang="zh-CN" sz="1600" dirty="0" smtClean="0"/>
          </a:p>
          <a:p>
            <a:pPr lvl="1"/>
            <a:r>
              <a:rPr lang="en-US" altLang="zh-CN" sz="1600" dirty="0" smtClean="0"/>
              <a:t>  </a:t>
            </a:r>
            <a:r>
              <a:rPr lang="zh-CN" altLang="zh-CN" sz="1600" dirty="0" smtClean="0"/>
              <a:t>…</a:t>
            </a:r>
            <a:endParaRPr lang="zh-CN" altLang="zh-CN" sz="1600" dirty="0" smtClean="0"/>
          </a:p>
          <a:p>
            <a:pPr lvl="1"/>
            <a:r>
              <a:rPr lang="en-US" altLang="zh-CN" sz="1600" dirty="0" smtClean="0"/>
              <a:t>}</a:t>
            </a:r>
            <a:endParaRPr lang="zh-CN" altLang="zh-CN" sz="1600" dirty="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6290953"/>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4.VFS</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主要对象的数据结构，主要参考</a:t>
            </a:r>
            <a:r>
              <a:rPr kumimoji="1" lang="en-US" altLang="zh-CN" sz="2400" dirty="0" err="1"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2.6.24 </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内核版本。</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r>
              <a:rPr lang="en-US" altLang="zh-CN" sz="2400" dirty="0" smtClean="0"/>
              <a:t>    </a:t>
            </a:r>
            <a:r>
              <a:rPr lang="zh-CN" altLang="zh-CN" sz="2400" dirty="0" smtClean="0">
                <a:solidFill>
                  <a:srgbClr val="6699FF"/>
                </a:solidFill>
              </a:rPr>
              <a:t>（</a:t>
            </a:r>
            <a:r>
              <a:rPr lang="en-US" altLang="zh-CN" sz="2400" dirty="0" smtClean="0">
                <a:solidFill>
                  <a:srgbClr val="6699FF"/>
                </a:solidFill>
              </a:rPr>
              <a:t>2</a:t>
            </a:r>
            <a:r>
              <a:rPr lang="zh-CN" altLang="zh-CN" sz="2400" dirty="0" smtClean="0">
                <a:solidFill>
                  <a:srgbClr val="6699FF"/>
                </a:solidFill>
              </a:rPr>
              <a:t>）索引节点对象</a:t>
            </a:r>
            <a:endParaRPr lang="zh-CN" altLang="zh-CN" sz="2400" dirty="0" smtClean="0">
              <a:solidFill>
                <a:srgbClr val="6699FF"/>
              </a:solidFill>
            </a:endParaRPr>
          </a:p>
          <a:p>
            <a:pPr lvl="1"/>
            <a:r>
              <a:rPr lang="zh-CN" altLang="zh-CN" sz="1800" dirty="0" smtClean="0"/>
              <a:t>索引节点对象由</a:t>
            </a:r>
            <a:r>
              <a:rPr lang="en-US" altLang="zh-CN" sz="1800" dirty="0" err="1" smtClean="0"/>
              <a:t>inode</a:t>
            </a:r>
            <a:r>
              <a:rPr lang="en-US" altLang="zh-CN" sz="1800" dirty="0" smtClean="0"/>
              <a:t> </a:t>
            </a:r>
            <a:r>
              <a:rPr lang="zh-CN" altLang="zh-CN" sz="1800" dirty="0" smtClean="0"/>
              <a:t>结构来描述，定义在文件</a:t>
            </a:r>
            <a:r>
              <a:rPr lang="en-US" altLang="zh-CN" sz="1800" dirty="0" smtClean="0"/>
              <a:t>/include/</a:t>
            </a:r>
            <a:r>
              <a:rPr lang="en-US" altLang="zh-CN" sz="1800" dirty="0" err="1" smtClean="0"/>
              <a:t>linux</a:t>
            </a:r>
            <a:r>
              <a:rPr lang="en-US" altLang="zh-CN" sz="1800" dirty="0" smtClean="0"/>
              <a:t>/</a:t>
            </a:r>
            <a:r>
              <a:rPr lang="en-US" altLang="zh-CN" sz="1800" dirty="0" err="1" smtClean="0"/>
              <a:t>fs.h</a:t>
            </a:r>
            <a:r>
              <a:rPr lang="zh-CN" altLang="zh-CN" sz="1800" dirty="0" smtClean="0"/>
              <a:t>中：</a:t>
            </a:r>
            <a:endParaRPr lang="zh-CN" altLang="zh-CN" sz="1800" dirty="0" smtClean="0"/>
          </a:p>
          <a:p>
            <a:pPr lvl="1"/>
            <a:r>
              <a:rPr lang="en-US" altLang="zh-CN" sz="1400" dirty="0" err="1" smtClean="0"/>
              <a:t>struct</a:t>
            </a:r>
            <a:r>
              <a:rPr lang="en-US" altLang="zh-CN" sz="1400" dirty="0" smtClean="0"/>
              <a:t> </a:t>
            </a:r>
            <a:r>
              <a:rPr lang="en-US" altLang="zh-CN" sz="1400" dirty="0" err="1" smtClean="0"/>
              <a:t>inode</a:t>
            </a:r>
            <a:r>
              <a:rPr lang="en-US" altLang="zh-CN" sz="1400" dirty="0" smtClean="0"/>
              <a:t> </a:t>
            </a:r>
            <a:endParaRPr lang="zh-CN" altLang="zh-CN" sz="1400" dirty="0" smtClean="0"/>
          </a:p>
          <a:p>
            <a:pPr lvl="1"/>
            <a:r>
              <a:rPr lang="en-US" altLang="zh-CN" sz="1400" dirty="0" smtClean="0"/>
              <a:t>{</a:t>
            </a:r>
            <a:endParaRPr lang="zh-CN" altLang="zh-CN" sz="1400" dirty="0" smtClean="0"/>
          </a:p>
          <a:p>
            <a:pPr lvl="1"/>
            <a:r>
              <a:rPr lang="en-US" altLang="zh-CN" sz="1400" dirty="0" err="1" smtClean="0"/>
              <a:t>i_hash</a:t>
            </a:r>
            <a:r>
              <a:rPr lang="en-US" altLang="zh-CN" sz="1400" dirty="0" smtClean="0"/>
              <a:t>: </a:t>
            </a:r>
            <a:r>
              <a:rPr lang="zh-CN" altLang="zh-CN" sz="1400" dirty="0" smtClean="0"/>
              <a:t>已经分配好的</a:t>
            </a:r>
            <a:r>
              <a:rPr lang="en-US" altLang="zh-CN" sz="1400" dirty="0" err="1" smtClean="0"/>
              <a:t>inode</a:t>
            </a:r>
            <a:r>
              <a:rPr lang="zh-CN" altLang="zh-CN" sz="1400" dirty="0" smtClean="0"/>
              <a:t>双向链表</a:t>
            </a:r>
            <a:endParaRPr lang="zh-CN" altLang="zh-CN" sz="1400" dirty="0" smtClean="0"/>
          </a:p>
          <a:p>
            <a:pPr lvl="1"/>
            <a:r>
              <a:rPr lang="en-US" altLang="zh-CN" sz="1400" dirty="0" err="1" smtClean="0"/>
              <a:t>i_list</a:t>
            </a:r>
            <a:r>
              <a:rPr lang="en-US" altLang="zh-CN" sz="1400" dirty="0" smtClean="0"/>
              <a:t>: </a:t>
            </a:r>
            <a:r>
              <a:rPr lang="zh-CN" altLang="zh-CN" sz="1400" dirty="0" smtClean="0"/>
              <a:t>未分配的</a:t>
            </a:r>
            <a:r>
              <a:rPr lang="en-US" altLang="zh-CN" sz="1400" dirty="0" err="1" smtClean="0"/>
              <a:t>inode</a:t>
            </a:r>
            <a:r>
              <a:rPr lang="zh-CN" altLang="zh-CN" sz="1400" dirty="0" smtClean="0"/>
              <a:t>资源的双向链表</a:t>
            </a:r>
            <a:endParaRPr lang="zh-CN" altLang="zh-CN" sz="1400" dirty="0" smtClean="0"/>
          </a:p>
          <a:p>
            <a:pPr lvl="1"/>
            <a:r>
              <a:rPr lang="en-US" altLang="zh-CN" sz="1400" dirty="0" err="1" smtClean="0"/>
              <a:t>i_dentry</a:t>
            </a:r>
            <a:r>
              <a:rPr lang="en-US" altLang="zh-CN" sz="1400" dirty="0" smtClean="0"/>
              <a:t>: </a:t>
            </a:r>
            <a:r>
              <a:rPr lang="en-US" altLang="zh-CN" sz="1400" dirty="0" err="1" smtClean="0"/>
              <a:t>dentry</a:t>
            </a:r>
            <a:r>
              <a:rPr lang="zh-CN" altLang="zh-CN" sz="1400" dirty="0" smtClean="0"/>
              <a:t>的链表，当多个</a:t>
            </a:r>
            <a:r>
              <a:rPr lang="en-US" altLang="zh-CN" sz="1400" dirty="0" err="1" smtClean="0"/>
              <a:t>dentry</a:t>
            </a:r>
            <a:r>
              <a:rPr lang="zh-CN" altLang="zh-CN" sz="1400" dirty="0" smtClean="0"/>
              <a:t>指向同一个</a:t>
            </a:r>
            <a:r>
              <a:rPr lang="en-US" altLang="zh-CN" sz="1400" dirty="0" err="1" smtClean="0"/>
              <a:t>inode</a:t>
            </a:r>
            <a:r>
              <a:rPr lang="zh-CN" altLang="zh-CN" sz="1400" dirty="0" smtClean="0"/>
              <a:t>时，通过</a:t>
            </a:r>
            <a:r>
              <a:rPr lang="en-US" altLang="zh-CN" sz="1400" dirty="0" err="1" smtClean="0"/>
              <a:t>identry</a:t>
            </a:r>
            <a:r>
              <a:rPr lang="zh-CN" altLang="zh-CN" sz="1400" dirty="0" smtClean="0"/>
              <a:t>将这些</a:t>
            </a:r>
            <a:r>
              <a:rPr lang="en-US" altLang="zh-CN" sz="1400" dirty="0" err="1" smtClean="0"/>
              <a:t>dentry</a:t>
            </a:r>
            <a:r>
              <a:rPr lang="zh-CN" altLang="zh-CN" sz="1400" dirty="0" smtClean="0"/>
              <a:t>连接起来。</a:t>
            </a:r>
            <a:endParaRPr lang="zh-CN" altLang="zh-CN" sz="1400" dirty="0" smtClean="0"/>
          </a:p>
          <a:p>
            <a:pPr lvl="1"/>
            <a:r>
              <a:rPr lang="en-US" altLang="zh-CN" sz="1400" dirty="0" err="1" smtClean="0"/>
              <a:t>i_ino:inode</a:t>
            </a:r>
            <a:r>
              <a:rPr lang="zh-CN" altLang="zh-CN" sz="1400" dirty="0" smtClean="0"/>
              <a:t>的编号</a:t>
            </a:r>
            <a:endParaRPr lang="zh-CN" altLang="zh-CN" sz="1400" dirty="0" smtClean="0"/>
          </a:p>
          <a:p>
            <a:pPr lvl="1"/>
            <a:r>
              <a:rPr lang="en-US" altLang="zh-CN" sz="1400" dirty="0" err="1" smtClean="0"/>
              <a:t>i_count</a:t>
            </a:r>
            <a:r>
              <a:rPr lang="en-US" altLang="zh-CN" sz="1400" dirty="0" smtClean="0"/>
              <a:t>: </a:t>
            </a:r>
            <a:r>
              <a:rPr lang="zh-CN" altLang="zh-CN" sz="1400" dirty="0" smtClean="0"/>
              <a:t>当前</a:t>
            </a:r>
            <a:r>
              <a:rPr lang="en-US" altLang="zh-CN" sz="1400" dirty="0" err="1" smtClean="0"/>
              <a:t>inode</a:t>
            </a:r>
            <a:r>
              <a:rPr lang="zh-CN" altLang="zh-CN" sz="1400" dirty="0" smtClean="0"/>
              <a:t>的引用计数器</a:t>
            </a:r>
            <a:endParaRPr lang="zh-CN" altLang="zh-CN" sz="1400" dirty="0" smtClean="0"/>
          </a:p>
          <a:p>
            <a:pPr lvl="1"/>
            <a:r>
              <a:rPr lang="en-US" altLang="zh-CN" sz="1400" dirty="0" err="1" smtClean="0"/>
              <a:t>i_blksize</a:t>
            </a:r>
            <a:r>
              <a:rPr lang="en-US" altLang="zh-CN" sz="1400" dirty="0" smtClean="0"/>
              <a:t> </a:t>
            </a:r>
            <a:r>
              <a:rPr lang="zh-CN" altLang="zh-CN" sz="1400" dirty="0" smtClean="0"/>
              <a:t>和</a:t>
            </a:r>
            <a:r>
              <a:rPr lang="en-US" altLang="zh-CN" sz="1400" dirty="0" err="1" smtClean="0"/>
              <a:t>i_blocks</a:t>
            </a:r>
            <a:r>
              <a:rPr lang="en-US" altLang="zh-CN" sz="1400" dirty="0" smtClean="0"/>
              <a:t>: </a:t>
            </a:r>
            <a:r>
              <a:rPr lang="zh-CN" altLang="zh-CN" sz="1400" dirty="0" smtClean="0"/>
              <a:t>表明文件系统块的大小以及当前的文件占用多少个块</a:t>
            </a:r>
            <a:endParaRPr lang="zh-CN" altLang="zh-CN" sz="1400" dirty="0" smtClean="0"/>
          </a:p>
          <a:p>
            <a:pPr lvl="1"/>
            <a:r>
              <a:rPr lang="en-US" altLang="zh-CN" sz="1400" dirty="0" err="1" smtClean="0"/>
              <a:t>i_version</a:t>
            </a:r>
            <a:r>
              <a:rPr lang="en-US" altLang="zh-CN" sz="1400" dirty="0" smtClean="0"/>
              <a:t>: </a:t>
            </a:r>
            <a:r>
              <a:rPr lang="zh-CN" altLang="zh-CN" sz="1400" dirty="0" smtClean="0"/>
              <a:t>版本块</a:t>
            </a:r>
            <a:endParaRPr lang="zh-CN" altLang="zh-CN" sz="1400" dirty="0" smtClean="0"/>
          </a:p>
          <a:p>
            <a:pPr lvl="1"/>
            <a:r>
              <a:rPr lang="en-US" altLang="zh-CN" sz="1400" dirty="0" err="1" smtClean="0"/>
              <a:t>i_op</a:t>
            </a:r>
            <a:r>
              <a:rPr lang="en-US" altLang="zh-CN" sz="1400" dirty="0" smtClean="0"/>
              <a:t>: </a:t>
            </a:r>
            <a:r>
              <a:rPr lang="zh-CN" altLang="zh-CN" sz="1400" dirty="0" smtClean="0"/>
              <a:t>指向</a:t>
            </a:r>
            <a:r>
              <a:rPr lang="en-US" altLang="zh-CN" sz="1400" dirty="0" err="1" smtClean="0"/>
              <a:t>inode</a:t>
            </a:r>
            <a:r>
              <a:rPr lang="zh-CN" altLang="zh-CN" sz="1400" dirty="0" smtClean="0"/>
              <a:t>的操作</a:t>
            </a:r>
            <a:endParaRPr lang="zh-CN" altLang="zh-CN" sz="1400" dirty="0" smtClean="0"/>
          </a:p>
          <a:p>
            <a:pPr lvl="1"/>
            <a:r>
              <a:rPr lang="en-US" altLang="zh-CN" sz="1400" dirty="0" err="1" smtClean="0"/>
              <a:t>i_fop</a:t>
            </a:r>
            <a:r>
              <a:rPr lang="en-US" altLang="zh-CN" sz="1400" dirty="0" smtClean="0"/>
              <a:t>: </a:t>
            </a:r>
            <a:r>
              <a:rPr lang="en-US" altLang="zh-CN" sz="1400" dirty="0" err="1" smtClean="0"/>
              <a:t>inode</a:t>
            </a:r>
            <a:r>
              <a:rPr lang="zh-CN" altLang="zh-CN" sz="1400" dirty="0" smtClean="0"/>
              <a:t>所代表的文件的操作函数</a:t>
            </a:r>
            <a:endParaRPr lang="zh-CN" altLang="zh-CN" sz="1400" dirty="0" smtClean="0"/>
          </a:p>
          <a:p>
            <a:pPr lvl="1"/>
            <a:r>
              <a:rPr lang="en-US" altLang="zh-CN" sz="1400" dirty="0" err="1" smtClean="0"/>
              <a:t>i_sb</a:t>
            </a:r>
            <a:r>
              <a:rPr lang="en-US" altLang="zh-CN" sz="1400" dirty="0" smtClean="0"/>
              <a:t>: </a:t>
            </a:r>
            <a:r>
              <a:rPr lang="zh-CN" altLang="zh-CN" sz="1400" dirty="0" smtClean="0"/>
              <a:t>指向当前的超级块</a:t>
            </a:r>
            <a:endParaRPr lang="zh-CN" altLang="zh-CN" sz="1400" dirty="0" smtClean="0"/>
          </a:p>
          <a:p>
            <a:pPr lvl="1"/>
            <a:r>
              <a:rPr lang="en-US" altLang="zh-CN" sz="1400" dirty="0" err="1" smtClean="0"/>
              <a:t>i_flock</a:t>
            </a:r>
            <a:r>
              <a:rPr lang="en-US" altLang="zh-CN" sz="1400" dirty="0" smtClean="0"/>
              <a:t>: </a:t>
            </a:r>
            <a:r>
              <a:rPr lang="zh-CN" altLang="zh-CN" sz="1400" dirty="0" smtClean="0"/>
              <a:t>对当前的文件所加的文件锁</a:t>
            </a:r>
            <a:endParaRPr lang="zh-CN" altLang="zh-CN" sz="1400" dirty="0" smtClean="0"/>
          </a:p>
          <a:p>
            <a:pPr lvl="1"/>
            <a:r>
              <a:rPr lang="en-US" altLang="zh-CN" sz="1400" dirty="0" err="1" smtClean="0"/>
              <a:t>i_state</a:t>
            </a:r>
            <a:r>
              <a:rPr lang="en-US" altLang="zh-CN" sz="1400" dirty="0" smtClean="0"/>
              <a:t>: </a:t>
            </a:r>
            <a:r>
              <a:rPr lang="zh-CN" altLang="zh-CN" sz="1400" dirty="0" smtClean="0"/>
              <a:t>当前</a:t>
            </a:r>
            <a:r>
              <a:rPr lang="en-US" altLang="zh-CN" sz="1400" dirty="0" err="1" smtClean="0"/>
              <a:t>inode</a:t>
            </a:r>
            <a:r>
              <a:rPr lang="zh-CN" altLang="zh-CN" sz="1400" dirty="0" smtClean="0"/>
              <a:t>的状态，当</a:t>
            </a:r>
            <a:r>
              <a:rPr lang="en-US" altLang="zh-CN" sz="1400" dirty="0" err="1" smtClean="0"/>
              <a:t>i_state</a:t>
            </a:r>
            <a:r>
              <a:rPr lang="zh-CN" altLang="zh-CN" sz="1400" dirty="0" smtClean="0"/>
              <a:t>为</a:t>
            </a:r>
            <a:r>
              <a:rPr lang="en-US" altLang="zh-CN" sz="1400" dirty="0" smtClean="0"/>
              <a:t>I_DIRTY</a:t>
            </a:r>
            <a:r>
              <a:rPr lang="zh-CN" altLang="zh-CN" sz="1400" dirty="0" smtClean="0"/>
              <a:t>时，表示</a:t>
            </a:r>
            <a:r>
              <a:rPr lang="en-US" altLang="zh-CN" sz="1400" dirty="0" err="1" smtClean="0"/>
              <a:t>inode</a:t>
            </a:r>
            <a:r>
              <a:rPr lang="zh-CN" altLang="zh-CN" sz="1400" dirty="0" smtClean="0"/>
              <a:t>已“脏”，也就是数据已经被修改过，那么磁盘的</a:t>
            </a:r>
            <a:r>
              <a:rPr lang="en-US" altLang="zh-CN" sz="1400" dirty="0" err="1" smtClean="0"/>
              <a:t>inode</a:t>
            </a:r>
            <a:r>
              <a:rPr lang="zh-CN" altLang="zh-CN" sz="1400" dirty="0" smtClean="0"/>
              <a:t>需要写回至磁盘中更新。</a:t>
            </a:r>
            <a:endParaRPr lang="zh-CN" altLang="zh-CN" sz="1400" dirty="0" smtClean="0"/>
          </a:p>
          <a:p>
            <a:pPr lvl="1"/>
            <a:r>
              <a:rPr lang="zh-CN" altLang="zh-CN" sz="1400" dirty="0" smtClean="0"/>
              <a:t>…</a:t>
            </a:r>
            <a:endParaRPr lang="zh-CN" altLang="zh-CN" sz="1400" dirty="0" smtClean="0"/>
          </a:p>
          <a:p>
            <a:pPr lvl="1"/>
            <a:r>
              <a:rPr lang="en-US" altLang="zh-CN" sz="1400" dirty="0" smtClean="0"/>
              <a:t>}</a:t>
            </a:r>
            <a:endParaRPr kumimoji="1" lang="en-US" altLang="zh-CN" sz="1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6552563"/>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4.VFS</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主要对象的数据结构，主要参考</a:t>
            </a:r>
            <a:r>
              <a:rPr kumimoji="1" lang="en-US" altLang="zh-CN" sz="2400" dirty="0" err="1"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2.6.24 </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内核版本。</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r>
              <a:rPr lang="en-US" altLang="zh-CN" sz="2400" dirty="0" smtClean="0"/>
              <a:t>    </a:t>
            </a:r>
            <a:r>
              <a:rPr lang="zh-CN" altLang="zh-CN" sz="2400" dirty="0" smtClean="0">
                <a:solidFill>
                  <a:srgbClr val="6699FF"/>
                </a:solidFill>
              </a:rPr>
              <a:t>（</a:t>
            </a:r>
            <a:r>
              <a:rPr lang="en-US" altLang="zh-CN" sz="2400" dirty="0" smtClean="0">
                <a:solidFill>
                  <a:srgbClr val="6699FF"/>
                </a:solidFill>
              </a:rPr>
              <a:t>3</a:t>
            </a:r>
            <a:r>
              <a:rPr lang="zh-CN" altLang="zh-CN" sz="2400" dirty="0" smtClean="0">
                <a:solidFill>
                  <a:srgbClr val="6699FF"/>
                </a:solidFill>
              </a:rPr>
              <a:t>）目录项对象</a:t>
            </a:r>
            <a:endParaRPr lang="zh-CN" altLang="zh-CN" sz="2400" dirty="0" smtClean="0">
              <a:solidFill>
                <a:srgbClr val="6699FF"/>
              </a:solidFill>
            </a:endParaRPr>
          </a:p>
          <a:p>
            <a:pPr lvl="1"/>
            <a:r>
              <a:rPr lang="zh-CN" altLang="zh-CN" sz="1300" dirty="0" smtClean="0"/>
              <a:t>目录项对象由</a:t>
            </a:r>
            <a:r>
              <a:rPr lang="en-US" altLang="zh-CN" sz="1300" dirty="0" err="1" smtClean="0"/>
              <a:t>dentry</a:t>
            </a:r>
            <a:r>
              <a:rPr lang="zh-CN" altLang="zh-CN" sz="1300" dirty="0" smtClean="0"/>
              <a:t>结构描述，定义在文件</a:t>
            </a:r>
            <a:r>
              <a:rPr lang="en-US" altLang="zh-CN" sz="1300" dirty="0" smtClean="0"/>
              <a:t>/include/</a:t>
            </a:r>
            <a:r>
              <a:rPr lang="en-US" altLang="zh-CN" sz="1300" dirty="0" err="1" smtClean="0"/>
              <a:t>linux</a:t>
            </a:r>
            <a:r>
              <a:rPr lang="en-US" altLang="zh-CN" sz="1300" dirty="0" smtClean="0"/>
              <a:t>/</a:t>
            </a:r>
            <a:r>
              <a:rPr lang="en-US" altLang="zh-CN" sz="1300" dirty="0" err="1" smtClean="0"/>
              <a:t>dcache.h</a:t>
            </a:r>
            <a:r>
              <a:rPr lang="zh-CN" altLang="zh-CN" sz="1300" dirty="0" smtClean="0"/>
              <a:t>中：</a:t>
            </a:r>
            <a:endParaRPr lang="zh-CN" altLang="zh-CN" sz="1300" dirty="0" smtClean="0"/>
          </a:p>
          <a:p>
            <a:pPr lvl="1"/>
            <a:r>
              <a:rPr lang="en-US" altLang="zh-CN" sz="1300" dirty="0" err="1" smtClean="0"/>
              <a:t>struct</a:t>
            </a:r>
            <a:r>
              <a:rPr lang="en-US" altLang="zh-CN" sz="1300" dirty="0" smtClean="0"/>
              <a:t> </a:t>
            </a:r>
            <a:r>
              <a:rPr lang="en-US" altLang="zh-CN" sz="1300" dirty="0" err="1" smtClean="0"/>
              <a:t>dentry</a:t>
            </a:r>
            <a:r>
              <a:rPr lang="en-US" altLang="zh-CN" sz="1300" dirty="0" smtClean="0"/>
              <a:t> </a:t>
            </a:r>
            <a:endParaRPr lang="zh-CN" altLang="zh-CN" sz="1300" dirty="0" smtClean="0"/>
          </a:p>
          <a:p>
            <a:pPr lvl="1"/>
            <a:r>
              <a:rPr lang="en-US" altLang="zh-CN" sz="1300" dirty="0" smtClean="0"/>
              <a:t>{</a:t>
            </a:r>
            <a:endParaRPr lang="zh-CN" altLang="zh-CN" sz="1300" dirty="0" smtClean="0"/>
          </a:p>
          <a:p>
            <a:pPr lvl="1"/>
            <a:r>
              <a:rPr lang="en-US" altLang="zh-CN" sz="1300" dirty="0" err="1" smtClean="0"/>
              <a:t>d_count</a:t>
            </a:r>
            <a:r>
              <a:rPr lang="en-US" altLang="zh-CN" sz="1300" dirty="0" smtClean="0"/>
              <a:t>:</a:t>
            </a:r>
            <a:r>
              <a:rPr lang="zh-CN" altLang="zh-CN" sz="1300" dirty="0" smtClean="0"/>
              <a:t>当前</a:t>
            </a:r>
            <a:r>
              <a:rPr lang="en-US" altLang="zh-CN" sz="1300" dirty="0" err="1" smtClean="0"/>
              <a:t>dentry</a:t>
            </a:r>
            <a:r>
              <a:rPr lang="zh-CN" altLang="zh-CN" sz="1300" dirty="0" smtClean="0"/>
              <a:t>的引用数</a:t>
            </a:r>
            <a:endParaRPr lang="zh-CN" altLang="zh-CN" sz="1300" dirty="0" smtClean="0"/>
          </a:p>
          <a:p>
            <a:pPr lvl="1"/>
            <a:r>
              <a:rPr lang="en-US" altLang="zh-CN" sz="1300" dirty="0" smtClean="0"/>
              <a:t>    </a:t>
            </a:r>
            <a:r>
              <a:rPr lang="en-US" altLang="zh-CN" sz="1300" dirty="0" err="1" smtClean="0"/>
              <a:t>d_flags</a:t>
            </a:r>
            <a:r>
              <a:rPr lang="en-US" altLang="zh-CN" sz="1300" dirty="0" smtClean="0"/>
              <a:t>: </a:t>
            </a:r>
            <a:r>
              <a:rPr lang="en-US" altLang="zh-CN" sz="1300" dirty="0" err="1" smtClean="0"/>
              <a:t>dentry</a:t>
            </a:r>
            <a:r>
              <a:rPr lang="zh-CN" altLang="zh-CN" sz="1300" dirty="0" smtClean="0"/>
              <a:t>的标志，用来标识出</a:t>
            </a:r>
            <a:r>
              <a:rPr lang="en-US" altLang="zh-CN" sz="1300" dirty="0" err="1" smtClean="0"/>
              <a:t>dentry</a:t>
            </a:r>
            <a:r>
              <a:rPr lang="zh-CN" altLang="zh-CN" sz="1300" dirty="0" smtClean="0"/>
              <a:t>的状态</a:t>
            </a:r>
            <a:endParaRPr lang="zh-CN" altLang="zh-CN" sz="1300" dirty="0" smtClean="0"/>
          </a:p>
          <a:p>
            <a:pPr lvl="1"/>
            <a:r>
              <a:rPr lang="en-US" altLang="zh-CN" sz="1300" dirty="0" smtClean="0"/>
              <a:t>    </a:t>
            </a:r>
            <a:r>
              <a:rPr lang="en-US" altLang="zh-CN" sz="1300" dirty="0" err="1" smtClean="0"/>
              <a:t>d_inode</a:t>
            </a:r>
            <a:r>
              <a:rPr lang="en-US" altLang="zh-CN" sz="1300" dirty="0" smtClean="0"/>
              <a:t>: </a:t>
            </a:r>
            <a:r>
              <a:rPr lang="zh-CN" altLang="zh-CN" sz="1300" dirty="0" smtClean="0"/>
              <a:t>与此</a:t>
            </a:r>
            <a:r>
              <a:rPr lang="en-US" altLang="zh-CN" sz="1300" dirty="0" err="1" smtClean="0"/>
              <a:t>dentry</a:t>
            </a:r>
            <a:r>
              <a:rPr lang="zh-CN" altLang="zh-CN" sz="1300" dirty="0" smtClean="0"/>
              <a:t>相对应的</a:t>
            </a:r>
            <a:r>
              <a:rPr lang="en-US" altLang="zh-CN" sz="1300" dirty="0" err="1" smtClean="0"/>
              <a:t>inode</a:t>
            </a:r>
            <a:r>
              <a:rPr lang="zh-CN" altLang="zh-CN" sz="1300" dirty="0" smtClean="0"/>
              <a:t>，可以为空</a:t>
            </a:r>
            <a:endParaRPr lang="zh-CN" altLang="zh-CN" sz="1300" dirty="0" smtClean="0"/>
          </a:p>
          <a:p>
            <a:pPr lvl="1"/>
            <a:r>
              <a:rPr lang="en-US" altLang="zh-CN" sz="1300" dirty="0" smtClean="0"/>
              <a:t>    </a:t>
            </a:r>
            <a:r>
              <a:rPr lang="en-US" altLang="zh-CN" sz="1300" dirty="0" err="1" smtClean="0"/>
              <a:t>d_hash</a:t>
            </a:r>
            <a:r>
              <a:rPr lang="en-US" altLang="zh-CN" sz="1300" dirty="0" smtClean="0"/>
              <a:t>: </a:t>
            </a:r>
            <a:r>
              <a:rPr lang="zh-CN" altLang="zh-CN" sz="1300" dirty="0" smtClean="0"/>
              <a:t>作为接口链入</a:t>
            </a:r>
            <a:r>
              <a:rPr lang="en-US" altLang="zh-CN" sz="1300" dirty="0" err="1" smtClean="0"/>
              <a:t>dentry</a:t>
            </a:r>
            <a:r>
              <a:rPr lang="zh-CN" altLang="zh-CN" sz="1300" dirty="0" smtClean="0"/>
              <a:t>的哈希表</a:t>
            </a:r>
            <a:endParaRPr lang="zh-CN" altLang="zh-CN" sz="1300" dirty="0" smtClean="0"/>
          </a:p>
          <a:p>
            <a:pPr lvl="1"/>
            <a:r>
              <a:rPr lang="en-US" altLang="zh-CN" sz="1300" dirty="0" smtClean="0"/>
              <a:t>    </a:t>
            </a:r>
            <a:r>
              <a:rPr lang="en-US" altLang="zh-CN" sz="1300" dirty="0" err="1" smtClean="0"/>
              <a:t>d_parent</a:t>
            </a:r>
            <a:r>
              <a:rPr lang="en-US" altLang="zh-CN" sz="1300" dirty="0" smtClean="0"/>
              <a:t>: </a:t>
            </a:r>
            <a:r>
              <a:rPr lang="zh-CN" altLang="zh-CN" sz="1300" dirty="0" smtClean="0"/>
              <a:t>父目录的</a:t>
            </a:r>
            <a:r>
              <a:rPr lang="en-US" altLang="zh-CN" sz="1300" dirty="0" err="1" smtClean="0"/>
              <a:t>dentry</a:t>
            </a:r>
            <a:r>
              <a:rPr lang="zh-CN" altLang="zh-CN" sz="1300" dirty="0" smtClean="0"/>
              <a:t>结构。但对于根节点，该指针指回自己</a:t>
            </a:r>
            <a:endParaRPr lang="zh-CN" altLang="zh-CN" sz="1300" dirty="0" smtClean="0"/>
          </a:p>
          <a:p>
            <a:pPr lvl="1"/>
            <a:r>
              <a:rPr lang="en-US" altLang="zh-CN" sz="1300" dirty="0" smtClean="0"/>
              <a:t>    </a:t>
            </a:r>
            <a:r>
              <a:rPr lang="en-US" altLang="zh-CN" sz="1300" dirty="0" err="1" smtClean="0"/>
              <a:t>d_name</a:t>
            </a:r>
            <a:r>
              <a:rPr lang="en-US" altLang="zh-CN" sz="1300" dirty="0" smtClean="0"/>
              <a:t>: </a:t>
            </a:r>
            <a:r>
              <a:rPr lang="zh-CN" altLang="zh-CN" sz="1300" dirty="0" smtClean="0"/>
              <a:t>包含了该</a:t>
            </a:r>
            <a:r>
              <a:rPr lang="en-US" altLang="zh-CN" sz="1300" dirty="0" err="1" smtClean="0"/>
              <a:t>dentry</a:t>
            </a:r>
            <a:r>
              <a:rPr lang="zh-CN" altLang="zh-CN" sz="1300" dirty="0" smtClean="0"/>
              <a:t>的名称以及</a:t>
            </a:r>
            <a:r>
              <a:rPr lang="en-US" altLang="zh-CN" sz="1300" dirty="0" smtClean="0"/>
              <a:t>hash</a:t>
            </a:r>
            <a:r>
              <a:rPr lang="zh-CN" altLang="zh-CN" sz="1300" dirty="0" smtClean="0"/>
              <a:t>值</a:t>
            </a:r>
            <a:endParaRPr lang="zh-CN" altLang="zh-CN" sz="1300" dirty="0" smtClean="0"/>
          </a:p>
          <a:p>
            <a:pPr lvl="1"/>
            <a:r>
              <a:rPr lang="en-US" altLang="zh-CN" sz="1300" dirty="0" smtClean="0"/>
              <a:t>    </a:t>
            </a:r>
            <a:r>
              <a:rPr lang="en-US" altLang="zh-CN" sz="1300" dirty="0" err="1" smtClean="0"/>
              <a:t>d_lru</a:t>
            </a:r>
            <a:r>
              <a:rPr lang="en-US" altLang="zh-CN" sz="1300" dirty="0" smtClean="0"/>
              <a:t>: </a:t>
            </a:r>
            <a:r>
              <a:rPr lang="zh-CN" altLang="zh-CN" sz="1300" dirty="0" smtClean="0"/>
              <a:t>作为接口为引用数为零的</a:t>
            </a:r>
            <a:r>
              <a:rPr lang="en-US" altLang="zh-CN" sz="1300" dirty="0" err="1" smtClean="0"/>
              <a:t>dentry</a:t>
            </a:r>
            <a:r>
              <a:rPr lang="zh-CN" altLang="zh-CN" sz="1300" dirty="0" smtClean="0"/>
              <a:t>结构构成一个双向链表。</a:t>
            </a:r>
            <a:endParaRPr lang="zh-CN" altLang="zh-CN" sz="1300" dirty="0" smtClean="0"/>
          </a:p>
          <a:p>
            <a:pPr lvl="1"/>
            <a:r>
              <a:rPr lang="en-US" altLang="zh-CN" sz="1300" dirty="0" smtClean="0"/>
              <a:t>    </a:t>
            </a:r>
            <a:r>
              <a:rPr lang="en-US" altLang="zh-CN" sz="1300" dirty="0" err="1" smtClean="0"/>
              <a:t>d_child</a:t>
            </a:r>
            <a:r>
              <a:rPr lang="en-US" altLang="zh-CN" sz="1300" dirty="0" smtClean="0"/>
              <a:t>: </a:t>
            </a:r>
            <a:r>
              <a:rPr lang="zh-CN" altLang="zh-CN" sz="1300" dirty="0" smtClean="0"/>
              <a:t>该双向链表包含所有该</a:t>
            </a:r>
            <a:r>
              <a:rPr lang="en-US" altLang="zh-CN" sz="1300" dirty="0" err="1" smtClean="0"/>
              <a:t>dentry</a:t>
            </a:r>
            <a:r>
              <a:rPr lang="zh-CN" altLang="zh-CN" sz="1300" dirty="0" smtClean="0"/>
              <a:t>的</a:t>
            </a:r>
            <a:r>
              <a:rPr lang="en-US" altLang="zh-CN" sz="1300" dirty="0" err="1" smtClean="0"/>
              <a:t>d_parent</a:t>
            </a:r>
            <a:r>
              <a:rPr lang="zh-CN" altLang="zh-CN" sz="1300" dirty="0" smtClean="0"/>
              <a:t>的儿子，也就是该</a:t>
            </a:r>
            <a:r>
              <a:rPr lang="en-US" altLang="zh-CN" sz="1300" dirty="0" err="1" smtClean="0"/>
              <a:t>dentry</a:t>
            </a:r>
            <a:r>
              <a:rPr lang="zh-CN" altLang="zh-CN" sz="1300" dirty="0" smtClean="0"/>
              <a:t>的所有兄弟。</a:t>
            </a:r>
            <a:endParaRPr lang="zh-CN" altLang="zh-CN" sz="1300" dirty="0" smtClean="0"/>
          </a:p>
          <a:p>
            <a:pPr lvl="1"/>
            <a:r>
              <a:rPr lang="en-US" altLang="zh-CN" sz="1300" dirty="0" smtClean="0"/>
              <a:t>    </a:t>
            </a:r>
            <a:r>
              <a:rPr lang="en-US" altLang="zh-CN" sz="1300" dirty="0" err="1" smtClean="0"/>
              <a:t>d_subdirs</a:t>
            </a:r>
            <a:r>
              <a:rPr lang="en-US" altLang="zh-CN" sz="1300" dirty="0" smtClean="0"/>
              <a:t>: </a:t>
            </a:r>
            <a:r>
              <a:rPr lang="zh-CN" altLang="zh-CN" sz="1300" dirty="0" smtClean="0"/>
              <a:t>该双向链表包含所有该</a:t>
            </a:r>
            <a:r>
              <a:rPr lang="en-US" altLang="zh-CN" sz="1300" dirty="0" err="1" smtClean="0"/>
              <a:t>dentry</a:t>
            </a:r>
            <a:r>
              <a:rPr lang="zh-CN" altLang="zh-CN" sz="1300" dirty="0" smtClean="0"/>
              <a:t>的儿子</a:t>
            </a:r>
            <a:endParaRPr lang="zh-CN" altLang="zh-CN" sz="1300" dirty="0" smtClean="0"/>
          </a:p>
          <a:p>
            <a:pPr lvl="1"/>
            <a:r>
              <a:rPr lang="en-US" altLang="zh-CN" sz="1300" dirty="0" smtClean="0"/>
              <a:t>    </a:t>
            </a:r>
            <a:r>
              <a:rPr lang="en-US" altLang="zh-CN" sz="1300" dirty="0" err="1" smtClean="0"/>
              <a:t>d_alias</a:t>
            </a:r>
            <a:r>
              <a:rPr lang="en-US" altLang="zh-CN" sz="1300" dirty="0" smtClean="0"/>
              <a:t>: </a:t>
            </a:r>
            <a:r>
              <a:rPr lang="zh-CN" altLang="zh-CN" sz="1300" dirty="0" smtClean="0"/>
              <a:t>在文件系统中可以通过硬连接使几个不同的文件名指向同一个文件，这就使多个</a:t>
            </a:r>
            <a:r>
              <a:rPr lang="en-US" altLang="zh-CN" sz="1300" dirty="0" err="1" smtClean="0"/>
              <a:t>dentry</a:t>
            </a:r>
            <a:r>
              <a:rPr lang="zh-CN" altLang="zh-CN" sz="1300" dirty="0" smtClean="0"/>
              <a:t>指向同一个</a:t>
            </a:r>
            <a:r>
              <a:rPr lang="en-US" altLang="zh-CN" sz="1300" dirty="0" err="1" smtClean="0"/>
              <a:t>inode</a:t>
            </a:r>
            <a:r>
              <a:rPr lang="zh-CN" altLang="zh-CN" sz="1300" dirty="0" smtClean="0"/>
              <a:t>。</a:t>
            </a:r>
            <a:endParaRPr lang="zh-CN" altLang="zh-CN" sz="1300" dirty="0" smtClean="0"/>
          </a:p>
          <a:p>
            <a:pPr lvl="1"/>
            <a:r>
              <a:rPr lang="en-US" altLang="zh-CN" sz="1300" dirty="0" smtClean="0"/>
              <a:t>    </a:t>
            </a:r>
            <a:r>
              <a:rPr lang="en-US" altLang="zh-CN" sz="1300" dirty="0" err="1" smtClean="0"/>
              <a:t>d_time</a:t>
            </a:r>
            <a:r>
              <a:rPr lang="en-US" altLang="zh-CN" sz="1300" dirty="0" smtClean="0"/>
              <a:t>: </a:t>
            </a:r>
            <a:r>
              <a:rPr lang="zh-CN" altLang="zh-CN" sz="1300" dirty="0" smtClean="0"/>
              <a:t>为</a:t>
            </a:r>
            <a:r>
              <a:rPr lang="en-US" altLang="zh-CN" sz="1300" dirty="0" err="1" smtClean="0"/>
              <a:t>d_revalidate</a:t>
            </a:r>
            <a:r>
              <a:rPr lang="zh-CN" altLang="zh-CN" sz="1300" dirty="0" smtClean="0"/>
              <a:t>使用，作时间记录</a:t>
            </a:r>
            <a:endParaRPr lang="zh-CN" altLang="zh-CN" sz="1300" dirty="0" smtClean="0"/>
          </a:p>
          <a:p>
            <a:pPr lvl="1"/>
            <a:r>
              <a:rPr lang="en-US" altLang="zh-CN" sz="1300" dirty="0" smtClean="0"/>
              <a:t>    </a:t>
            </a:r>
            <a:r>
              <a:rPr lang="en-US" altLang="zh-CN" sz="1300" dirty="0" err="1" smtClean="0"/>
              <a:t>d_op</a:t>
            </a:r>
            <a:r>
              <a:rPr lang="en-US" altLang="zh-CN" sz="1300" dirty="0" smtClean="0"/>
              <a:t>: </a:t>
            </a:r>
            <a:r>
              <a:rPr lang="zh-CN" altLang="zh-CN" sz="1300" dirty="0" smtClean="0"/>
              <a:t>一组</a:t>
            </a:r>
            <a:r>
              <a:rPr lang="en-US" altLang="zh-CN" sz="1300" dirty="0" err="1" smtClean="0"/>
              <a:t>dentry</a:t>
            </a:r>
            <a:r>
              <a:rPr lang="zh-CN" altLang="zh-CN" sz="1300" dirty="0" smtClean="0"/>
              <a:t>的操作函数</a:t>
            </a:r>
            <a:endParaRPr lang="zh-CN" altLang="zh-CN" sz="1300" dirty="0" smtClean="0"/>
          </a:p>
          <a:p>
            <a:pPr lvl="1"/>
            <a:r>
              <a:rPr lang="en-US" altLang="zh-CN" sz="1300" dirty="0" smtClean="0"/>
              <a:t>    </a:t>
            </a:r>
            <a:r>
              <a:rPr lang="en-US" altLang="zh-CN" sz="1300" dirty="0" err="1" smtClean="0"/>
              <a:t>d_sb</a:t>
            </a:r>
            <a:r>
              <a:rPr lang="en-US" altLang="zh-CN" sz="1300" dirty="0" smtClean="0"/>
              <a:t>: </a:t>
            </a:r>
            <a:r>
              <a:rPr lang="zh-CN" altLang="zh-CN" sz="1300" dirty="0" smtClean="0"/>
              <a:t>指向该</a:t>
            </a:r>
            <a:r>
              <a:rPr lang="en-US" altLang="zh-CN" sz="1300" dirty="0" err="1" smtClean="0"/>
              <a:t>dentry</a:t>
            </a:r>
            <a:r>
              <a:rPr lang="zh-CN" altLang="zh-CN" sz="1300" dirty="0" smtClean="0"/>
              <a:t>所在的超级块</a:t>
            </a:r>
            <a:endParaRPr lang="zh-CN" altLang="zh-CN" sz="1300" dirty="0" smtClean="0"/>
          </a:p>
          <a:p>
            <a:pPr lvl="1"/>
            <a:r>
              <a:rPr lang="en-US" altLang="zh-CN" sz="1300" dirty="0" smtClean="0"/>
              <a:t>    </a:t>
            </a:r>
            <a:r>
              <a:rPr lang="en-US" altLang="zh-CN" sz="1300" dirty="0" err="1" smtClean="0"/>
              <a:t>d_mounted</a:t>
            </a:r>
            <a:r>
              <a:rPr lang="en-US" altLang="zh-CN" sz="1300" dirty="0" smtClean="0"/>
              <a:t>: </a:t>
            </a:r>
            <a:r>
              <a:rPr lang="zh-CN" altLang="zh-CN" sz="1300" dirty="0" smtClean="0"/>
              <a:t>当前的目录项被</a:t>
            </a:r>
            <a:r>
              <a:rPr lang="en-US" altLang="zh-CN" sz="1300" dirty="0" smtClean="0"/>
              <a:t>mount</a:t>
            </a:r>
            <a:r>
              <a:rPr lang="zh-CN" altLang="zh-CN" sz="1300" dirty="0" smtClean="0"/>
              <a:t>的次数，由于内核允许一个目录被</a:t>
            </a:r>
            <a:r>
              <a:rPr lang="en-US" altLang="zh-CN" sz="1300" dirty="0" smtClean="0"/>
              <a:t>mount</a:t>
            </a:r>
            <a:r>
              <a:rPr lang="zh-CN" altLang="zh-CN" sz="1300" dirty="0" smtClean="0"/>
              <a:t>多次，所以需要记录当前目录被</a:t>
            </a:r>
            <a:r>
              <a:rPr lang="en-US" altLang="zh-CN" sz="1300" dirty="0" smtClean="0"/>
              <a:t>mount</a:t>
            </a:r>
            <a:r>
              <a:rPr lang="zh-CN" altLang="zh-CN" sz="1300" dirty="0" smtClean="0"/>
              <a:t>的情况</a:t>
            </a:r>
            <a:endParaRPr lang="zh-CN" altLang="zh-CN" sz="1300" dirty="0" smtClean="0"/>
          </a:p>
          <a:p>
            <a:pPr lvl="1"/>
            <a:r>
              <a:rPr lang="en-US" altLang="zh-CN" sz="1300" dirty="0" smtClean="0"/>
              <a:t>    </a:t>
            </a:r>
            <a:r>
              <a:rPr lang="en-US" altLang="zh-CN" sz="1300" dirty="0" err="1" smtClean="0"/>
              <a:t>d_iname</a:t>
            </a:r>
            <a:r>
              <a:rPr lang="en-US" altLang="zh-CN" sz="1300" dirty="0" smtClean="0"/>
              <a:t>: </a:t>
            </a:r>
            <a:r>
              <a:rPr lang="zh-CN" altLang="zh-CN" sz="1300" dirty="0" smtClean="0"/>
              <a:t>保存文件名的前</a:t>
            </a:r>
            <a:r>
              <a:rPr lang="en-US" altLang="zh-CN" sz="1300" dirty="0" smtClean="0"/>
              <a:t>36</a:t>
            </a:r>
            <a:r>
              <a:rPr lang="zh-CN" altLang="zh-CN" sz="1300" dirty="0" smtClean="0"/>
              <a:t>个字符，适合短名字的目录项。</a:t>
            </a:r>
            <a:endParaRPr lang="zh-CN" altLang="zh-CN" sz="1300" dirty="0" smtClean="0"/>
          </a:p>
          <a:p>
            <a:pPr lvl="1"/>
            <a:r>
              <a:rPr lang="en-US" altLang="zh-CN" sz="1300" dirty="0" smtClean="0"/>
              <a:t>}</a:t>
            </a:r>
            <a:endParaRPr lang="zh-CN" altLang="zh-CN" sz="1300" dirty="0" smtClean="0"/>
          </a:p>
          <a:p>
            <a:pPr lvl="2"/>
            <a:endParaRPr kumimoji="1" lang="en-US" altLang="zh-CN" sz="12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654333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4.VFS</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主要对象的数据结构，主要参考</a:t>
            </a:r>
            <a:r>
              <a:rPr kumimoji="1" lang="en-US" altLang="zh-CN" sz="2400" dirty="0" err="1"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2.6.24 </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内核版本。</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r>
              <a:rPr lang="en-US" altLang="zh-CN" sz="2400" dirty="0" smtClean="0"/>
              <a:t>    </a:t>
            </a:r>
            <a:r>
              <a:rPr lang="zh-CN" altLang="zh-CN" sz="2400" dirty="0" smtClean="0">
                <a:solidFill>
                  <a:srgbClr val="6699FF"/>
                </a:solidFill>
              </a:rPr>
              <a:t>（</a:t>
            </a:r>
            <a:r>
              <a:rPr lang="en-US" altLang="zh-CN" sz="2400" dirty="0" smtClean="0">
                <a:solidFill>
                  <a:srgbClr val="6699FF"/>
                </a:solidFill>
              </a:rPr>
              <a:t>4</a:t>
            </a:r>
            <a:r>
              <a:rPr lang="zh-CN" altLang="zh-CN" sz="2400" dirty="0" smtClean="0">
                <a:solidFill>
                  <a:srgbClr val="6699FF"/>
                </a:solidFill>
              </a:rPr>
              <a:t>）</a:t>
            </a:r>
            <a:r>
              <a:rPr lang="zh-CN" altLang="en-US" sz="2400" dirty="0" smtClean="0">
                <a:solidFill>
                  <a:srgbClr val="6699FF"/>
                </a:solidFill>
              </a:rPr>
              <a:t>文件</a:t>
            </a:r>
            <a:r>
              <a:rPr lang="zh-CN" altLang="zh-CN" sz="2400" dirty="0" smtClean="0">
                <a:solidFill>
                  <a:srgbClr val="6699FF"/>
                </a:solidFill>
              </a:rPr>
              <a:t>对象</a:t>
            </a:r>
            <a:endParaRPr lang="zh-CN" altLang="zh-CN" sz="2400" dirty="0" smtClean="0">
              <a:solidFill>
                <a:srgbClr val="6699FF"/>
              </a:solidFill>
            </a:endParaRPr>
          </a:p>
          <a:p>
            <a:pPr lvl="1"/>
            <a:r>
              <a:rPr lang="zh-CN" altLang="zh-CN" sz="1600" dirty="0" smtClean="0"/>
              <a:t>文件对象由</a:t>
            </a:r>
            <a:r>
              <a:rPr lang="en-US" altLang="zh-CN" sz="1600" dirty="0" smtClean="0"/>
              <a:t>file</a:t>
            </a:r>
            <a:r>
              <a:rPr lang="zh-CN" altLang="zh-CN" sz="1600" dirty="0" smtClean="0"/>
              <a:t>结构描述，定义在文件</a:t>
            </a:r>
            <a:r>
              <a:rPr lang="en-US" altLang="zh-CN" sz="1600" dirty="0" smtClean="0"/>
              <a:t>/include/</a:t>
            </a:r>
            <a:r>
              <a:rPr lang="en-US" altLang="zh-CN" sz="1600" dirty="0" err="1" smtClean="0"/>
              <a:t>linux</a:t>
            </a:r>
            <a:r>
              <a:rPr lang="en-US" altLang="zh-CN" sz="1600" dirty="0" smtClean="0"/>
              <a:t>/</a:t>
            </a:r>
            <a:r>
              <a:rPr lang="en-US" altLang="zh-CN" sz="1600" dirty="0" err="1" smtClean="0"/>
              <a:t>fs.h</a:t>
            </a:r>
            <a:r>
              <a:rPr lang="zh-CN" altLang="zh-CN" sz="1600" dirty="0" smtClean="0"/>
              <a:t>中：</a:t>
            </a:r>
            <a:endParaRPr lang="zh-CN" altLang="zh-CN" sz="1600" dirty="0" smtClean="0"/>
          </a:p>
          <a:p>
            <a:pPr lvl="1"/>
            <a:r>
              <a:rPr lang="en-US" altLang="zh-CN" sz="1600" dirty="0" err="1" smtClean="0"/>
              <a:t>struct</a:t>
            </a:r>
            <a:r>
              <a:rPr lang="en-US" altLang="zh-CN" sz="1600" dirty="0" smtClean="0"/>
              <a:t> file</a:t>
            </a:r>
            <a:endParaRPr lang="zh-CN" altLang="zh-CN" sz="1600" dirty="0" smtClean="0"/>
          </a:p>
          <a:p>
            <a:pPr lvl="1"/>
            <a:r>
              <a:rPr lang="en-US" altLang="zh-CN" sz="1600" dirty="0" smtClean="0"/>
              <a:t>{</a:t>
            </a:r>
            <a:endParaRPr lang="zh-CN" altLang="zh-CN" sz="1600" dirty="0" smtClean="0"/>
          </a:p>
          <a:p>
            <a:pPr lvl="1"/>
            <a:r>
              <a:rPr lang="en-US" altLang="zh-CN" sz="1600" dirty="0" smtClean="0"/>
              <a:t> </a:t>
            </a:r>
            <a:r>
              <a:rPr lang="en-US" altLang="zh-CN" sz="1600" dirty="0" err="1" smtClean="0"/>
              <a:t>fu_list</a:t>
            </a:r>
            <a:r>
              <a:rPr lang="en-US" altLang="zh-CN" sz="1600" dirty="0" smtClean="0"/>
              <a:t>:</a:t>
            </a:r>
            <a:r>
              <a:rPr lang="zh-CN" altLang="zh-CN" sz="1600" dirty="0" smtClean="0"/>
              <a:t>文件对象链表指针</a:t>
            </a:r>
            <a:endParaRPr lang="zh-CN" altLang="zh-CN" sz="1600" dirty="0" smtClean="0"/>
          </a:p>
          <a:p>
            <a:pPr lvl="1"/>
            <a:r>
              <a:rPr lang="en-US" altLang="zh-CN" sz="1600" dirty="0" smtClean="0"/>
              <a:t> </a:t>
            </a:r>
            <a:r>
              <a:rPr lang="en-US" altLang="zh-CN" sz="1600" dirty="0" err="1" smtClean="0"/>
              <a:t>f_dentry</a:t>
            </a:r>
            <a:r>
              <a:rPr lang="en-US" altLang="zh-CN" sz="1600" dirty="0" smtClean="0"/>
              <a:t>: </a:t>
            </a:r>
            <a:r>
              <a:rPr lang="zh-CN" altLang="zh-CN" sz="1600" dirty="0" smtClean="0"/>
              <a:t>文件相对应的</a:t>
            </a:r>
            <a:r>
              <a:rPr lang="en-US" altLang="zh-CN" sz="1600" dirty="0" err="1" smtClean="0"/>
              <a:t>dentry</a:t>
            </a:r>
            <a:r>
              <a:rPr lang="zh-CN" altLang="zh-CN" sz="1600" dirty="0" smtClean="0"/>
              <a:t>结构</a:t>
            </a:r>
            <a:endParaRPr lang="zh-CN" altLang="zh-CN" sz="1600" dirty="0" smtClean="0"/>
          </a:p>
          <a:p>
            <a:pPr lvl="1"/>
            <a:r>
              <a:rPr lang="en-US" altLang="zh-CN" sz="1600" dirty="0" smtClean="0"/>
              <a:t> </a:t>
            </a:r>
            <a:r>
              <a:rPr lang="en-US" altLang="zh-CN" sz="1600" dirty="0" err="1" smtClean="0"/>
              <a:t>f_vfsmnt</a:t>
            </a:r>
            <a:r>
              <a:rPr lang="en-US" altLang="zh-CN" sz="1600" dirty="0" smtClean="0"/>
              <a:t>: </a:t>
            </a:r>
            <a:r>
              <a:rPr lang="zh-CN" altLang="zh-CN" sz="1600" dirty="0" smtClean="0"/>
              <a:t>文件相对应的</a:t>
            </a:r>
            <a:r>
              <a:rPr lang="en-US" altLang="zh-CN" sz="1600" dirty="0" err="1" smtClean="0"/>
              <a:t>vfsmount</a:t>
            </a:r>
            <a:r>
              <a:rPr lang="zh-CN" altLang="zh-CN" sz="1600" dirty="0" smtClean="0"/>
              <a:t>结构</a:t>
            </a:r>
            <a:endParaRPr lang="zh-CN" altLang="zh-CN" sz="1600" dirty="0" smtClean="0"/>
          </a:p>
          <a:p>
            <a:pPr lvl="1"/>
            <a:r>
              <a:rPr lang="en-US" altLang="zh-CN" sz="1600" dirty="0" smtClean="0"/>
              <a:t> </a:t>
            </a:r>
            <a:r>
              <a:rPr lang="en-US" altLang="zh-CN" sz="1600" dirty="0" err="1" smtClean="0"/>
              <a:t>f_op</a:t>
            </a:r>
            <a:r>
              <a:rPr lang="en-US" altLang="zh-CN" sz="1600" dirty="0" smtClean="0"/>
              <a:t>:</a:t>
            </a:r>
            <a:r>
              <a:rPr lang="zh-CN" altLang="zh-CN" sz="1600" dirty="0" smtClean="0"/>
              <a:t>文件操作函数集的指针</a:t>
            </a:r>
            <a:endParaRPr lang="zh-CN" altLang="zh-CN" sz="1600" dirty="0" smtClean="0"/>
          </a:p>
          <a:p>
            <a:pPr lvl="1"/>
            <a:r>
              <a:rPr lang="en-US" altLang="zh-CN" sz="1600" dirty="0" smtClean="0"/>
              <a:t> </a:t>
            </a:r>
            <a:r>
              <a:rPr lang="en-US" altLang="zh-CN" sz="1600" dirty="0" err="1" smtClean="0"/>
              <a:t>f_count</a:t>
            </a:r>
            <a:r>
              <a:rPr lang="en-US" altLang="zh-CN" sz="1600" dirty="0" smtClean="0"/>
              <a:t>: </a:t>
            </a:r>
            <a:r>
              <a:rPr lang="zh-CN" altLang="zh-CN" sz="1600" dirty="0" smtClean="0"/>
              <a:t>文件打开的引用计数</a:t>
            </a:r>
            <a:endParaRPr lang="zh-CN" altLang="zh-CN" sz="1600" dirty="0" smtClean="0"/>
          </a:p>
          <a:p>
            <a:pPr lvl="1"/>
            <a:r>
              <a:rPr lang="en-US" altLang="zh-CN" sz="1600" dirty="0" smtClean="0"/>
              <a:t> </a:t>
            </a:r>
            <a:r>
              <a:rPr lang="en-US" altLang="zh-CN" sz="1600" dirty="0" err="1" smtClean="0"/>
              <a:t>f_flags</a:t>
            </a:r>
            <a:r>
              <a:rPr lang="en-US" altLang="zh-CN" sz="1600" dirty="0" smtClean="0"/>
              <a:t>:</a:t>
            </a:r>
            <a:r>
              <a:rPr lang="zh-CN" altLang="zh-CN" sz="1600" dirty="0" smtClean="0"/>
              <a:t>文件标志，如</a:t>
            </a:r>
            <a:r>
              <a:rPr lang="en-US" altLang="zh-CN" sz="1600" dirty="0" smtClean="0"/>
              <a:t>O_RDONLY</a:t>
            </a:r>
            <a:r>
              <a:rPr lang="zh-CN" altLang="zh-CN" sz="1600" dirty="0" smtClean="0"/>
              <a:t>、</a:t>
            </a:r>
            <a:r>
              <a:rPr lang="en-US" altLang="zh-CN" sz="1600" dirty="0" smtClean="0"/>
              <a:t>O_NONBLOCK</a:t>
            </a:r>
            <a:r>
              <a:rPr lang="zh-CN" altLang="zh-CN" sz="1600" dirty="0" smtClean="0"/>
              <a:t>、</a:t>
            </a:r>
            <a:r>
              <a:rPr lang="en-US" altLang="zh-CN" sz="1600" dirty="0" smtClean="0"/>
              <a:t> O_SYNC</a:t>
            </a:r>
            <a:endParaRPr lang="zh-CN" altLang="zh-CN" sz="1600" dirty="0" smtClean="0"/>
          </a:p>
          <a:p>
            <a:pPr lvl="1"/>
            <a:r>
              <a:rPr lang="en-US" altLang="zh-CN" sz="1600" dirty="0" smtClean="0"/>
              <a:t> </a:t>
            </a:r>
            <a:r>
              <a:rPr lang="en-US" altLang="zh-CN" sz="1600" dirty="0" err="1" smtClean="0"/>
              <a:t>f_mode</a:t>
            </a:r>
            <a:r>
              <a:rPr lang="en-US" altLang="zh-CN" sz="1600" dirty="0" smtClean="0"/>
              <a:t>:</a:t>
            </a:r>
            <a:r>
              <a:rPr lang="zh-CN" altLang="zh-CN" sz="1600" dirty="0" smtClean="0"/>
              <a:t>文件的读写权限，在打开文件的时候根据这个属性来判断是否进程有读写该文件的能力</a:t>
            </a:r>
            <a:endParaRPr lang="zh-CN" altLang="zh-CN" sz="1600" dirty="0" smtClean="0"/>
          </a:p>
          <a:p>
            <a:pPr lvl="1"/>
            <a:r>
              <a:rPr lang="en-US" altLang="zh-CN" sz="1600" dirty="0" smtClean="0"/>
              <a:t> </a:t>
            </a:r>
            <a:r>
              <a:rPr lang="en-US" altLang="zh-CN" sz="1600" dirty="0" err="1" smtClean="0"/>
              <a:t>f_ops</a:t>
            </a:r>
            <a:r>
              <a:rPr lang="en-US" altLang="zh-CN" sz="1600" dirty="0" smtClean="0"/>
              <a:t>:</a:t>
            </a:r>
            <a:r>
              <a:rPr lang="zh-CN" altLang="zh-CN" sz="1600" dirty="0" smtClean="0"/>
              <a:t>文件指针的位置</a:t>
            </a:r>
            <a:endParaRPr lang="zh-CN" altLang="zh-CN" sz="1600" dirty="0" smtClean="0"/>
          </a:p>
          <a:p>
            <a:pPr lvl="1"/>
            <a:r>
              <a:rPr lang="en-US" altLang="zh-CN" sz="1600" dirty="0" smtClean="0"/>
              <a:t> </a:t>
            </a:r>
            <a:r>
              <a:rPr lang="en-US" altLang="zh-CN" sz="1600" dirty="0" err="1" smtClean="0"/>
              <a:t>f_owner</a:t>
            </a:r>
            <a:r>
              <a:rPr lang="en-US" altLang="zh-CN" sz="1600" dirty="0" smtClean="0"/>
              <a:t>:</a:t>
            </a:r>
            <a:r>
              <a:rPr lang="zh-CN" altLang="zh-CN" sz="1600" dirty="0" smtClean="0"/>
              <a:t>进程</a:t>
            </a:r>
            <a:r>
              <a:rPr lang="en-US" altLang="zh-CN" sz="1600" dirty="0" smtClean="0"/>
              <a:t>id</a:t>
            </a:r>
            <a:r>
              <a:rPr lang="zh-CN" altLang="zh-CN" sz="1600" dirty="0" smtClean="0"/>
              <a:t>和发送给该进程的信号</a:t>
            </a:r>
            <a:endParaRPr lang="zh-CN" altLang="zh-CN" sz="1600" dirty="0" smtClean="0"/>
          </a:p>
          <a:p>
            <a:pPr lvl="1"/>
            <a:r>
              <a:rPr lang="en-US" altLang="zh-CN" sz="1600" dirty="0" smtClean="0"/>
              <a:t> </a:t>
            </a:r>
            <a:r>
              <a:rPr lang="en-US" altLang="zh-CN" sz="1600" dirty="0" err="1" smtClean="0"/>
              <a:t>f_uid</a:t>
            </a:r>
            <a:r>
              <a:rPr lang="en-US" altLang="zh-CN" sz="1600" dirty="0" smtClean="0"/>
              <a:t>, </a:t>
            </a:r>
            <a:r>
              <a:rPr lang="en-US" altLang="zh-CN" sz="1600" dirty="0" err="1" smtClean="0"/>
              <a:t>f_gid</a:t>
            </a:r>
            <a:r>
              <a:rPr lang="en-US" altLang="zh-CN" sz="1600" dirty="0" smtClean="0"/>
              <a:t>: </a:t>
            </a:r>
            <a:r>
              <a:rPr lang="zh-CN" altLang="zh-CN" sz="1600" dirty="0" smtClean="0"/>
              <a:t>打开文件的进程的</a:t>
            </a:r>
            <a:r>
              <a:rPr lang="en-US" altLang="zh-CN" sz="1600" dirty="0" err="1" smtClean="0"/>
              <a:t>uid</a:t>
            </a:r>
            <a:r>
              <a:rPr lang="zh-CN" altLang="zh-CN" sz="1600" dirty="0" smtClean="0"/>
              <a:t>和</a:t>
            </a:r>
            <a:r>
              <a:rPr lang="en-US" altLang="zh-CN" sz="1600" dirty="0" err="1" smtClean="0"/>
              <a:t>gid</a:t>
            </a:r>
            <a:endParaRPr lang="zh-CN" altLang="zh-CN" sz="1600" dirty="0" smtClean="0"/>
          </a:p>
          <a:p>
            <a:pPr lvl="1"/>
            <a:r>
              <a:rPr lang="en-US" altLang="zh-CN" sz="1600" dirty="0" smtClean="0"/>
              <a:t> </a:t>
            </a:r>
            <a:r>
              <a:rPr lang="en-US" altLang="zh-CN" sz="1600" dirty="0" err="1" smtClean="0"/>
              <a:t>private_data</a:t>
            </a:r>
            <a:r>
              <a:rPr lang="en-US" altLang="zh-CN" sz="1600" dirty="0" smtClean="0"/>
              <a:t>:</a:t>
            </a:r>
            <a:r>
              <a:rPr lang="zh-CN" altLang="zh-CN" sz="1600" dirty="0" smtClean="0"/>
              <a:t>每个文件的私有数据区，为文件系统或设备驱动程序使用。</a:t>
            </a:r>
            <a:endParaRPr lang="zh-CN" altLang="zh-CN" sz="1600" dirty="0" smtClean="0"/>
          </a:p>
          <a:p>
            <a:pPr lvl="1"/>
            <a:r>
              <a:rPr lang="en-US" altLang="zh-CN" sz="1600" dirty="0" smtClean="0"/>
              <a:t>}</a:t>
            </a:r>
            <a:endParaRPr lang="zh-CN" altLang="zh-CN" sz="1600" dirty="0" smtClean="0"/>
          </a:p>
          <a:p>
            <a:pPr lvl="3"/>
            <a:endParaRPr kumimoji="1" lang="en-US" altLang="zh-CN" sz="16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6149376"/>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5.  </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进程中与文件相关的数据结构</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r>
              <a:rPr lang="zh-CN" altLang="zh-CN" sz="1800" dirty="0" smtClean="0"/>
              <a:t>进程描述符</a:t>
            </a:r>
            <a:r>
              <a:rPr lang="en-US" altLang="zh-CN" sz="1800" dirty="0" err="1" smtClean="0"/>
              <a:t>task_struck</a:t>
            </a:r>
            <a:r>
              <a:rPr lang="zh-CN" altLang="zh-CN" sz="1800" dirty="0" smtClean="0"/>
              <a:t>结构中与文件相关的字段有</a:t>
            </a:r>
            <a:r>
              <a:rPr lang="en-US" altLang="zh-CN" sz="1800" dirty="0" err="1" smtClean="0"/>
              <a:t>fs_struct</a:t>
            </a:r>
            <a:r>
              <a:rPr lang="zh-CN" altLang="zh-CN" sz="1800" dirty="0" smtClean="0"/>
              <a:t>和</a:t>
            </a:r>
            <a:r>
              <a:rPr lang="en-US" altLang="zh-CN" sz="1800" dirty="0" err="1" smtClean="0"/>
              <a:t>files_struck</a:t>
            </a:r>
            <a:r>
              <a:rPr lang="zh-CN" altLang="zh-CN" sz="1800" dirty="0" smtClean="0"/>
              <a:t>两项信息，其中</a:t>
            </a:r>
            <a:r>
              <a:rPr lang="en-US" altLang="zh-CN" sz="1800" dirty="0" err="1" smtClean="0"/>
              <a:t>fs_struck</a:t>
            </a:r>
            <a:r>
              <a:rPr lang="zh-CN" altLang="zh-CN" sz="1800" dirty="0" smtClean="0"/>
              <a:t>结构用来记录进程工作时的文件系统信息，</a:t>
            </a:r>
            <a:r>
              <a:rPr lang="en-US" altLang="zh-CN" sz="1800" dirty="0" err="1" smtClean="0"/>
              <a:t>files_struck</a:t>
            </a:r>
            <a:r>
              <a:rPr lang="zh-CN" altLang="zh-CN" sz="1800" dirty="0" smtClean="0"/>
              <a:t>结构用来记录进程</a:t>
            </a:r>
            <a:r>
              <a:rPr lang="zh-CN" altLang="zh-CN" sz="1600" dirty="0" smtClean="0"/>
              <a:t>打开的文件信息。 </a:t>
            </a:r>
            <a:endParaRPr lang="en-US" altLang="zh-CN" sz="1600" dirty="0" smtClean="0"/>
          </a:p>
          <a:p>
            <a:pPr lvl="1"/>
            <a:r>
              <a:rPr lang="en-US" altLang="zh-CN" sz="1400" dirty="0" err="1" smtClean="0"/>
              <a:t>struct</a:t>
            </a:r>
            <a:r>
              <a:rPr lang="en-US" altLang="zh-CN" sz="1400" dirty="0" smtClean="0"/>
              <a:t> </a:t>
            </a:r>
            <a:r>
              <a:rPr lang="en-US" altLang="zh-CN" sz="1400" dirty="0" err="1" smtClean="0"/>
              <a:t>task_struct</a:t>
            </a:r>
            <a:r>
              <a:rPr lang="zh-CN" altLang="zh-CN" sz="1400" dirty="0" smtClean="0"/>
              <a:t>（定义在文件</a:t>
            </a:r>
            <a:r>
              <a:rPr lang="en-US" altLang="zh-CN" sz="1400" dirty="0" smtClean="0"/>
              <a:t>/include/</a:t>
            </a:r>
            <a:r>
              <a:rPr lang="en-US" altLang="zh-CN" sz="1400" dirty="0" err="1" smtClean="0"/>
              <a:t>linux</a:t>
            </a:r>
            <a:r>
              <a:rPr lang="en-US" altLang="zh-CN" sz="1400" dirty="0" smtClean="0"/>
              <a:t>/</a:t>
            </a:r>
            <a:r>
              <a:rPr lang="en-US" altLang="zh-CN" sz="1400" dirty="0" err="1" smtClean="0"/>
              <a:t>sched.h</a:t>
            </a:r>
            <a:r>
              <a:rPr lang="zh-CN" altLang="zh-CN" sz="1400" dirty="0" smtClean="0"/>
              <a:t>中）</a:t>
            </a:r>
            <a:endParaRPr lang="zh-CN" altLang="zh-CN" sz="1400" dirty="0" smtClean="0"/>
          </a:p>
          <a:p>
            <a:pPr lvl="1"/>
            <a:r>
              <a:rPr lang="en-US" altLang="zh-CN" sz="1400" dirty="0" smtClean="0"/>
              <a:t>{</a:t>
            </a:r>
            <a:endParaRPr lang="zh-CN" altLang="zh-CN" sz="1400" dirty="0" smtClean="0"/>
          </a:p>
          <a:p>
            <a:pPr lvl="1"/>
            <a:r>
              <a:rPr lang="en-US" altLang="zh-CN" sz="1400" dirty="0" err="1" smtClean="0"/>
              <a:t>struct</a:t>
            </a:r>
            <a:r>
              <a:rPr lang="en-US" altLang="zh-CN" sz="1400" dirty="0" smtClean="0"/>
              <a:t> </a:t>
            </a:r>
            <a:r>
              <a:rPr lang="en-US" altLang="zh-CN" sz="1400" dirty="0" err="1" smtClean="0"/>
              <a:t>fs_struct</a:t>
            </a:r>
            <a:r>
              <a:rPr lang="en-US" altLang="zh-CN" sz="1400" dirty="0" smtClean="0"/>
              <a:t>  *</a:t>
            </a:r>
            <a:r>
              <a:rPr lang="en-US" altLang="zh-CN" sz="1400" dirty="0" err="1" smtClean="0"/>
              <a:t>fs</a:t>
            </a:r>
            <a:r>
              <a:rPr lang="en-US" altLang="zh-CN" sz="1400" dirty="0" smtClean="0"/>
              <a:t>;  //</a:t>
            </a:r>
            <a:r>
              <a:rPr lang="zh-CN" altLang="zh-CN" sz="1400" dirty="0" smtClean="0"/>
              <a:t>文件系统信息</a:t>
            </a:r>
            <a:endParaRPr lang="zh-CN" altLang="zh-CN" sz="1400" dirty="0" smtClean="0"/>
          </a:p>
          <a:p>
            <a:pPr lvl="1"/>
            <a:r>
              <a:rPr lang="en-US" altLang="zh-CN" sz="1400" dirty="0" smtClean="0"/>
              <a:t>	  </a:t>
            </a:r>
            <a:r>
              <a:rPr lang="en-US" altLang="zh-CN" sz="1400" dirty="0" err="1" smtClean="0"/>
              <a:t>struct</a:t>
            </a:r>
            <a:r>
              <a:rPr lang="en-US" altLang="zh-CN" sz="1400" dirty="0" smtClean="0"/>
              <a:t> </a:t>
            </a:r>
            <a:r>
              <a:rPr lang="en-US" altLang="zh-CN" sz="1400" dirty="0" err="1" smtClean="0"/>
              <a:t>files_struct</a:t>
            </a:r>
            <a:r>
              <a:rPr lang="en-US" altLang="zh-CN" sz="1400" dirty="0" smtClean="0"/>
              <a:t> *files;  //</a:t>
            </a:r>
            <a:r>
              <a:rPr lang="zh-CN" altLang="zh-CN" sz="1400" dirty="0" smtClean="0"/>
              <a:t>打开文件信息</a:t>
            </a:r>
            <a:endParaRPr lang="zh-CN" altLang="zh-CN" sz="1400" dirty="0" smtClean="0"/>
          </a:p>
          <a:p>
            <a:pPr lvl="1"/>
            <a:r>
              <a:rPr lang="en-US" altLang="zh-CN" sz="1400" dirty="0" smtClean="0"/>
              <a:t>}; </a:t>
            </a:r>
            <a:endParaRPr lang="zh-CN" altLang="zh-CN" sz="1400" dirty="0" smtClean="0"/>
          </a:p>
          <a:p>
            <a:pPr lvl="1"/>
            <a:r>
              <a:rPr lang="en-US" altLang="zh-CN" sz="1400" dirty="0" err="1" smtClean="0"/>
              <a:t>struct</a:t>
            </a:r>
            <a:r>
              <a:rPr lang="en-US" altLang="zh-CN" sz="1400" dirty="0" smtClean="0"/>
              <a:t> </a:t>
            </a:r>
            <a:r>
              <a:rPr lang="en-US" altLang="zh-CN" sz="1400" dirty="0" err="1" smtClean="0"/>
              <a:t>fs_struct</a:t>
            </a:r>
            <a:r>
              <a:rPr lang="en-US" altLang="zh-CN" sz="1400" dirty="0" smtClean="0"/>
              <a:t>   //</a:t>
            </a:r>
            <a:r>
              <a:rPr lang="zh-CN" altLang="zh-CN" sz="1400" dirty="0" smtClean="0"/>
              <a:t>定义在文件</a:t>
            </a:r>
            <a:r>
              <a:rPr lang="en-US" altLang="zh-CN" sz="1400" dirty="0" smtClean="0"/>
              <a:t>/include/</a:t>
            </a:r>
            <a:r>
              <a:rPr lang="en-US" altLang="zh-CN" sz="1400" dirty="0" err="1" smtClean="0"/>
              <a:t>linux</a:t>
            </a:r>
            <a:r>
              <a:rPr lang="en-US" altLang="zh-CN" sz="1400" dirty="0" smtClean="0"/>
              <a:t>/</a:t>
            </a:r>
            <a:r>
              <a:rPr lang="en-US" altLang="zh-CN" sz="1400" dirty="0" err="1" smtClean="0"/>
              <a:t>fs_struct.h</a:t>
            </a:r>
            <a:r>
              <a:rPr lang="zh-CN" altLang="zh-CN" sz="1400" dirty="0" smtClean="0"/>
              <a:t>中</a:t>
            </a:r>
            <a:endParaRPr lang="zh-CN" altLang="zh-CN" sz="1400" dirty="0" smtClean="0"/>
          </a:p>
          <a:p>
            <a:pPr lvl="1"/>
            <a:r>
              <a:rPr lang="en-US" altLang="zh-CN" sz="1400" dirty="0" smtClean="0"/>
              <a:t>{</a:t>
            </a:r>
            <a:endParaRPr lang="zh-CN" altLang="zh-CN" sz="1400" dirty="0" smtClean="0"/>
          </a:p>
          <a:p>
            <a:pPr lvl="1"/>
            <a:r>
              <a:rPr lang="en-US" altLang="zh-CN" sz="1400" dirty="0" smtClean="0"/>
              <a:t>   </a:t>
            </a:r>
            <a:r>
              <a:rPr lang="en-US" altLang="zh-CN" sz="1400" dirty="0" err="1" smtClean="0"/>
              <a:t>atomic_t</a:t>
            </a:r>
            <a:r>
              <a:rPr lang="en-US" altLang="zh-CN" sz="1400" dirty="0" smtClean="0"/>
              <a:t>   count;   //</a:t>
            </a:r>
            <a:r>
              <a:rPr lang="zh-CN" altLang="zh-CN" sz="1400" dirty="0" smtClean="0"/>
              <a:t>用户数目</a:t>
            </a:r>
            <a:endParaRPr lang="zh-CN" altLang="zh-CN" sz="1400" dirty="0" smtClean="0"/>
          </a:p>
          <a:p>
            <a:pPr lvl="1"/>
            <a:r>
              <a:rPr lang="en-US" altLang="zh-CN" sz="1400" dirty="0" smtClean="0"/>
              <a:t>   </a:t>
            </a:r>
            <a:r>
              <a:rPr lang="en-US" altLang="zh-CN" sz="1400" dirty="0" err="1" smtClean="0"/>
              <a:t>rwlock_t</a:t>
            </a:r>
            <a:r>
              <a:rPr lang="en-US" altLang="zh-CN" sz="1400" dirty="0" smtClean="0"/>
              <a:t>  lock;   //</a:t>
            </a:r>
            <a:r>
              <a:rPr lang="zh-CN" altLang="zh-CN" sz="1400" dirty="0" smtClean="0"/>
              <a:t>保护该结构体的锁</a:t>
            </a:r>
            <a:endParaRPr lang="zh-CN" altLang="zh-CN" sz="1400" dirty="0" smtClean="0"/>
          </a:p>
          <a:p>
            <a:pPr lvl="1"/>
            <a:r>
              <a:rPr lang="en-US" altLang="zh-CN" sz="1400" dirty="0" smtClean="0"/>
              <a:t>   </a:t>
            </a:r>
            <a:r>
              <a:rPr lang="en-US" altLang="zh-CN" sz="1400" dirty="0" err="1" smtClean="0"/>
              <a:t>int</a:t>
            </a:r>
            <a:r>
              <a:rPr lang="en-US" altLang="zh-CN" sz="1400" dirty="0" smtClean="0"/>
              <a:t> </a:t>
            </a:r>
            <a:r>
              <a:rPr lang="en-US" altLang="zh-CN" sz="1400" dirty="0" err="1" smtClean="0"/>
              <a:t>umask</a:t>
            </a:r>
            <a:r>
              <a:rPr lang="en-US" altLang="zh-CN" sz="1400" dirty="0" smtClean="0"/>
              <a:t>;   //</a:t>
            </a:r>
            <a:r>
              <a:rPr lang="zh-CN" altLang="zh-CN" sz="1400" dirty="0" smtClean="0"/>
              <a:t>文件权限掩码</a:t>
            </a:r>
            <a:endParaRPr lang="zh-CN" altLang="zh-CN" sz="1400" dirty="0" smtClean="0"/>
          </a:p>
          <a:p>
            <a:pPr lvl="1"/>
            <a:r>
              <a:rPr lang="en-US" altLang="zh-CN" sz="1400" dirty="0" smtClean="0"/>
              <a:t>   </a:t>
            </a:r>
            <a:r>
              <a:rPr lang="en-US" altLang="zh-CN" sz="1400" dirty="0" err="1" smtClean="0"/>
              <a:t>int</a:t>
            </a:r>
            <a:r>
              <a:rPr lang="en-US" altLang="zh-CN" sz="1400" dirty="0" smtClean="0"/>
              <a:t>  </a:t>
            </a:r>
            <a:r>
              <a:rPr lang="en-US" altLang="zh-CN" sz="1400" dirty="0" err="1" smtClean="0"/>
              <a:t>in_exec</a:t>
            </a:r>
            <a:r>
              <a:rPr lang="en-US" altLang="zh-CN" sz="1400" dirty="0" smtClean="0"/>
              <a:t>;  //</a:t>
            </a:r>
            <a:r>
              <a:rPr lang="zh-CN" altLang="zh-CN" sz="1400" dirty="0" smtClean="0"/>
              <a:t>当前正在执行的文件</a:t>
            </a:r>
            <a:endParaRPr lang="zh-CN" altLang="zh-CN" sz="1400" dirty="0" smtClean="0"/>
          </a:p>
          <a:p>
            <a:pPr lvl="1"/>
            <a:r>
              <a:rPr lang="en-US" altLang="zh-CN" sz="1400" dirty="0" smtClean="0"/>
              <a:t>   </a:t>
            </a:r>
            <a:r>
              <a:rPr lang="en-US" altLang="zh-CN" sz="1400" dirty="0" err="1" smtClean="0"/>
              <a:t>struct</a:t>
            </a:r>
            <a:r>
              <a:rPr lang="en-US" altLang="zh-CN" sz="1400" dirty="0" smtClean="0"/>
              <a:t> </a:t>
            </a:r>
            <a:r>
              <a:rPr lang="en-US" altLang="zh-CN" sz="1400" dirty="0" err="1" smtClean="0"/>
              <a:t>dentry</a:t>
            </a:r>
            <a:r>
              <a:rPr lang="en-US" altLang="zh-CN" sz="1400" dirty="0" smtClean="0"/>
              <a:t> * root;  //</a:t>
            </a:r>
            <a:r>
              <a:rPr lang="zh-CN" altLang="zh-CN" sz="1400" dirty="0" smtClean="0"/>
              <a:t>根目录的</a:t>
            </a:r>
            <a:r>
              <a:rPr lang="en-US" altLang="zh-CN" sz="1400" dirty="0" err="1" smtClean="0"/>
              <a:t>dentry</a:t>
            </a:r>
            <a:endParaRPr lang="zh-CN" altLang="zh-CN" sz="1400" dirty="0" smtClean="0"/>
          </a:p>
          <a:p>
            <a:pPr lvl="1"/>
            <a:r>
              <a:rPr lang="en-US" altLang="zh-CN" sz="1400" dirty="0" smtClean="0"/>
              <a:t>   </a:t>
            </a:r>
            <a:r>
              <a:rPr lang="en-US" altLang="zh-CN" sz="1400" dirty="0" err="1" smtClean="0"/>
              <a:t>struct</a:t>
            </a:r>
            <a:r>
              <a:rPr lang="en-US" altLang="zh-CN" sz="1400" dirty="0" smtClean="0"/>
              <a:t> </a:t>
            </a:r>
            <a:r>
              <a:rPr lang="en-US" altLang="zh-CN" sz="1400" dirty="0" err="1" smtClean="0"/>
              <a:t>dentry</a:t>
            </a:r>
            <a:r>
              <a:rPr lang="en-US" altLang="zh-CN" sz="1400" dirty="0" smtClean="0"/>
              <a:t> * </a:t>
            </a:r>
            <a:r>
              <a:rPr lang="en-US" altLang="zh-CN" sz="1400" dirty="0" err="1" smtClean="0"/>
              <a:t>pwd</a:t>
            </a:r>
            <a:r>
              <a:rPr lang="en-US" altLang="zh-CN" sz="1400" dirty="0" smtClean="0"/>
              <a:t>;  //</a:t>
            </a:r>
            <a:r>
              <a:rPr lang="zh-CN" altLang="zh-CN" sz="1400" dirty="0" smtClean="0"/>
              <a:t>当前工作目录的</a:t>
            </a:r>
            <a:r>
              <a:rPr lang="en-US" altLang="zh-CN" sz="1400" dirty="0" err="1" smtClean="0"/>
              <a:t>dentry</a:t>
            </a:r>
            <a:endParaRPr lang="zh-CN" altLang="zh-CN" sz="1400" dirty="0" smtClean="0"/>
          </a:p>
          <a:p>
            <a:pPr lvl="1"/>
            <a:r>
              <a:rPr lang="en-US" altLang="zh-CN" sz="1400" dirty="0" smtClean="0"/>
              <a:t>   </a:t>
            </a:r>
            <a:r>
              <a:rPr lang="en-US" altLang="zh-CN" sz="1400" dirty="0" err="1" smtClean="0"/>
              <a:t>struct</a:t>
            </a:r>
            <a:r>
              <a:rPr lang="en-US" altLang="zh-CN" sz="1400" dirty="0" smtClean="0"/>
              <a:t> </a:t>
            </a:r>
            <a:r>
              <a:rPr lang="en-US" altLang="zh-CN" sz="1400" dirty="0" err="1" smtClean="0"/>
              <a:t>vfsmount</a:t>
            </a:r>
            <a:r>
              <a:rPr lang="en-US" altLang="zh-CN" sz="1400" dirty="0" smtClean="0"/>
              <a:t> *</a:t>
            </a:r>
            <a:r>
              <a:rPr lang="en-US" altLang="zh-CN" sz="1400" dirty="0" err="1" smtClean="0"/>
              <a:t>rootmnt</a:t>
            </a:r>
            <a:r>
              <a:rPr lang="en-US" altLang="zh-CN" sz="1400" dirty="0" smtClean="0"/>
              <a:t>;  //</a:t>
            </a:r>
            <a:r>
              <a:rPr lang="zh-CN" altLang="zh-CN" sz="1400" dirty="0" smtClean="0"/>
              <a:t>根目录</a:t>
            </a:r>
            <a:r>
              <a:rPr lang="en-US" altLang="zh-CN" sz="1400" dirty="0" smtClean="0"/>
              <a:t>mount</a:t>
            </a:r>
            <a:r>
              <a:rPr lang="zh-CN" altLang="zh-CN" sz="1400" dirty="0" smtClean="0"/>
              <a:t>的文件系统信息</a:t>
            </a:r>
            <a:endParaRPr lang="zh-CN" altLang="zh-CN" sz="1400" dirty="0" smtClean="0"/>
          </a:p>
          <a:p>
            <a:pPr lvl="1"/>
            <a:r>
              <a:rPr lang="en-US" altLang="zh-CN" sz="1400" dirty="0" smtClean="0"/>
              <a:t>   </a:t>
            </a:r>
            <a:r>
              <a:rPr lang="en-US" altLang="zh-CN" sz="1400" dirty="0" err="1" smtClean="0"/>
              <a:t>umask</a:t>
            </a:r>
            <a:r>
              <a:rPr lang="en-US" altLang="zh-CN" sz="1400" dirty="0" smtClean="0"/>
              <a:t>=0022    //</a:t>
            </a:r>
            <a:r>
              <a:rPr lang="zh-CN" altLang="zh-CN" sz="1400" dirty="0" smtClean="0"/>
              <a:t>初始打开文件的权限</a:t>
            </a:r>
            <a:endParaRPr lang="zh-CN" altLang="zh-CN" sz="1400" dirty="0" smtClean="0"/>
          </a:p>
          <a:p>
            <a:pPr lvl="1"/>
            <a:r>
              <a:rPr lang="en-US" altLang="zh-CN" sz="1400" dirty="0" smtClean="0"/>
              <a:t>}; </a:t>
            </a:r>
            <a:endParaRPr kumimoji="1" lang="en-US" altLang="zh-CN" sz="1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4819781"/>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5. </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进程中与文件相关的数据结构</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r>
              <a:rPr lang="en-US" altLang="zh-CN" sz="1600" dirty="0" err="1" smtClean="0"/>
              <a:t>struct</a:t>
            </a:r>
            <a:r>
              <a:rPr lang="en-US" altLang="zh-CN" sz="1600" dirty="0" smtClean="0"/>
              <a:t> </a:t>
            </a:r>
            <a:r>
              <a:rPr lang="en-US" altLang="zh-CN" sz="1600" dirty="0" err="1" smtClean="0"/>
              <a:t>files_struct</a:t>
            </a:r>
            <a:r>
              <a:rPr lang="en-US" altLang="zh-CN" sz="1600" dirty="0" smtClean="0"/>
              <a:t>    //</a:t>
            </a:r>
            <a:r>
              <a:rPr lang="zh-CN" altLang="zh-CN" sz="1600" dirty="0" smtClean="0"/>
              <a:t>用户打开表，定义在文件</a:t>
            </a:r>
            <a:r>
              <a:rPr lang="en-US" altLang="zh-CN" sz="1600" dirty="0" smtClean="0"/>
              <a:t>/include/</a:t>
            </a:r>
            <a:r>
              <a:rPr lang="en-US" altLang="zh-CN" sz="1600" dirty="0" err="1" smtClean="0"/>
              <a:t>linux</a:t>
            </a:r>
            <a:r>
              <a:rPr lang="en-US" altLang="zh-CN" sz="1600" dirty="0" smtClean="0"/>
              <a:t>/</a:t>
            </a:r>
            <a:r>
              <a:rPr lang="en-US" altLang="zh-CN" sz="1600" dirty="0" err="1" smtClean="0"/>
              <a:t>file.h</a:t>
            </a:r>
            <a:r>
              <a:rPr lang="zh-CN" altLang="zh-CN" sz="1600" dirty="0" smtClean="0"/>
              <a:t>中</a:t>
            </a:r>
            <a:endParaRPr lang="zh-CN" altLang="zh-CN" sz="1600" dirty="0" smtClean="0"/>
          </a:p>
          <a:p>
            <a:pPr lvl="1"/>
            <a:r>
              <a:rPr lang="en-US" altLang="zh-CN" sz="1600" dirty="0" smtClean="0"/>
              <a:t> {</a:t>
            </a:r>
            <a:endParaRPr lang="zh-CN" altLang="zh-CN" sz="1600" dirty="0" smtClean="0"/>
          </a:p>
          <a:p>
            <a:pPr lvl="1"/>
            <a:r>
              <a:rPr lang="en-US" altLang="zh-CN" sz="1600" dirty="0" smtClean="0"/>
              <a:t>   </a:t>
            </a:r>
            <a:r>
              <a:rPr lang="en-US" altLang="zh-CN" sz="1600" dirty="0" err="1" smtClean="0"/>
              <a:t>atomic_t</a:t>
            </a:r>
            <a:r>
              <a:rPr lang="en-US" altLang="zh-CN" sz="1600" dirty="0" smtClean="0"/>
              <a:t>  count;        // </a:t>
            </a:r>
            <a:r>
              <a:rPr lang="zh-CN" altLang="zh-CN" sz="1600" dirty="0" smtClean="0"/>
              <a:t>结构的使用计数</a:t>
            </a:r>
            <a:r>
              <a:rPr lang="en-US" altLang="zh-CN" sz="1600" dirty="0" smtClean="0"/>
              <a:t>/</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fdtable</a:t>
            </a:r>
            <a:r>
              <a:rPr lang="en-US" altLang="zh-CN" sz="1600" dirty="0" smtClean="0"/>
              <a:t> *</a:t>
            </a:r>
            <a:r>
              <a:rPr lang="en-US" altLang="zh-CN" sz="1600" dirty="0" err="1" smtClean="0"/>
              <a:t>fdt</a:t>
            </a:r>
            <a:r>
              <a:rPr lang="en-US" altLang="zh-CN" sz="1600" dirty="0" smtClean="0"/>
              <a:t>;   //</a:t>
            </a:r>
            <a:r>
              <a:rPr lang="zh-CN" altLang="zh-CN" sz="1600" dirty="0" smtClean="0"/>
              <a:t>文件表指针 </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fdtable</a:t>
            </a:r>
            <a:r>
              <a:rPr lang="en-US" altLang="zh-CN" sz="1600" dirty="0" smtClean="0"/>
              <a:t>  </a:t>
            </a:r>
            <a:r>
              <a:rPr lang="en-US" altLang="zh-CN" sz="1600" dirty="0" err="1" smtClean="0"/>
              <a:t>fdtab</a:t>
            </a:r>
            <a:r>
              <a:rPr lang="zh-CN" altLang="zh-CN" sz="1600" dirty="0" smtClean="0"/>
              <a:t>；</a:t>
            </a:r>
            <a:r>
              <a:rPr lang="en-US" altLang="zh-CN" sz="1600" dirty="0" smtClean="0"/>
              <a:t>//</a:t>
            </a:r>
            <a:r>
              <a:rPr lang="zh-CN" altLang="zh-CN" sz="1600" dirty="0" smtClean="0"/>
              <a:t>文件表</a:t>
            </a:r>
            <a:endParaRPr lang="zh-CN" altLang="zh-CN" sz="1600" dirty="0" smtClean="0"/>
          </a:p>
          <a:p>
            <a:pPr lvl="1"/>
            <a:r>
              <a:rPr lang="en-US" altLang="zh-CN" sz="1600" dirty="0" smtClean="0"/>
              <a:t>   spinlock   </a:t>
            </a:r>
            <a:r>
              <a:rPr lang="en-US" altLang="zh-CN" sz="1600" dirty="0" err="1" smtClean="0"/>
              <a:t>file_lock</a:t>
            </a:r>
            <a:r>
              <a:rPr lang="en-US" altLang="zh-CN" sz="1600" dirty="0" smtClean="0"/>
              <a:t>;     // </a:t>
            </a:r>
            <a:r>
              <a:rPr lang="zh-CN" altLang="zh-CN" sz="1600" dirty="0" smtClean="0"/>
              <a:t>单个文件的锁</a:t>
            </a:r>
            <a:endParaRPr lang="zh-CN" altLang="zh-CN" sz="1600" dirty="0" smtClean="0"/>
          </a:p>
          <a:p>
            <a:pPr lvl="1"/>
            <a:r>
              <a:rPr lang="en-US" altLang="zh-CN" sz="1600" dirty="0" smtClean="0"/>
              <a:t>   </a:t>
            </a:r>
            <a:r>
              <a:rPr lang="en-US" altLang="zh-CN" sz="1600" dirty="0" err="1" smtClean="0"/>
              <a:t>int</a:t>
            </a:r>
            <a:r>
              <a:rPr lang="en-US" altLang="zh-CN" sz="1600" dirty="0" smtClean="0"/>
              <a:t> </a:t>
            </a:r>
            <a:r>
              <a:rPr lang="en-US" altLang="zh-CN" sz="1600" dirty="0" err="1" smtClean="0"/>
              <a:t>next_fd</a:t>
            </a:r>
            <a:r>
              <a:rPr lang="en-US" altLang="zh-CN" sz="1600" dirty="0" smtClean="0"/>
              <a:t>;          //</a:t>
            </a:r>
            <a:r>
              <a:rPr lang="zh-CN" altLang="zh-CN" sz="1600" dirty="0" smtClean="0"/>
              <a:t>下一个可用的文件描述符</a:t>
            </a:r>
            <a:r>
              <a:rPr lang="en-US" altLang="zh-CN" sz="1600" dirty="0" err="1" smtClean="0"/>
              <a:t>fd</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embedded_fd_set</a:t>
            </a:r>
            <a:r>
              <a:rPr lang="en-US" altLang="zh-CN" sz="1600" dirty="0" smtClean="0"/>
              <a:t>  </a:t>
            </a:r>
            <a:r>
              <a:rPr lang="en-US" altLang="zh-CN" sz="1600" dirty="0" err="1" smtClean="0"/>
              <a:t>open_fds_init</a:t>
            </a:r>
            <a:r>
              <a:rPr lang="en-US" altLang="zh-CN" sz="1600" dirty="0" smtClean="0"/>
              <a:t>; //</a:t>
            </a:r>
            <a:r>
              <a:rPr lang="zh-CN" altLang="zh-CN" sz="1600" dirty="0" smtClean="0"/>
              <a:t>当前已打开文件的文件描述符的位图，</a:t>
            </a:r>
            <a:r>
              <a:rPr lang="en-US" altLang="zh-CN" sz="1600" dirty="0" smtClean="0"/>
              <a:t>  //1024</a:t>
            </a:r>
            <a:r>
              <a:rPr lang="zh-CN" altLang="zh-CN" sz="1600" dirty="0" smtClean="0"/>
              <a:t>位 </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embedded_fd_set</a:t>
            </a:r>
            <a:r>
              <a:rPr lang="en-US" altLang="zh-CN" sz="1600" dirty="0" smtClean="0"/>
              <a:t> </a:t>
            </a:r>
            <a:r>
              <a:rPr lang="en-US" altLang="zh-CN" sz="1600" dirty="0" err="1" smtClean="0"/>
              <a:t>close_on_exec_init</a:t>
            </a:r>
            <a:r>
              <a:rPr lang="en-US" altLang="zh-CN" sz="1600" dirty="0" smtClean="0"/>
              <a:t>; // </a:t>
            </a:r>
            <a:r>
              <a:rPr lang="zh-CN" altLang="zh-CN" sz="1600" dirty="0" smtClean="0"/>
              <a:t>执行</a:t>
            </a:r>
            <a:r>
              <a:rPr lang="en-US" altLang="zh-CN" sz="1600" dirty="0" smtClean="0"/>
              <a:t>exec()</a:t>
            </a:r>
            <a:r>
              <a:rPr lang="zh-CN" altLang="zh-CN" sz="1600" dirty="0" smtClean="0"/>
              <a:t>时需关闭的文件描述符的</a:t>
            </a:r>
            <a:r>
              <a:rPr lang="en-US" altLang="zh-CN" sz="1600" dirty="0" smtClean="0"/>
              <a:t>//</a:t>
            </a:r>
            <a:r>
              <a:rPr lang="zh-CN" altLang="zh-CN" sz="1600" dirty="0" smtClean="0"/>
              <a:t>位图 </a:t>
            </a:r>
            <a:endParaRPr lang="zh-CN" altLang="zh-CN" sz="1600" dirty="0" smtClean="0"/>
          </a:p>
          <a:p>
            <a:pPr lvl="1"/>
            <a:r>
              <a:rPr lang="en-US" altLang="zh-CN" sz="1600" dirty="0" smtClean="0"/>
              <a:t>   </a:t>
            </a:r>
            <a:r>
              <a:rPr lang="en-US" altLang="zh-CN" sz="1600" dirty="0" err="1" smtClean="0"/>
              <a:t>struct</a:t>
            </a:r>
            <a:r>
              <a:rPr lang="en-US" altLang="zh-CN" sz="1600" dirty="0" smtClean="0"/>
              <a:t> file *</a:t>
            </a:r>
            <a:r>
              <a:rPr lang="en-US" altLang="zh-CN" sz="1600" dirty="0" err="1" smtClean="0"/>
              <a:t>fd_arry</a:t>
            </a:r>
            <a:r>
              <a:rPr lang="en-US" altLang="zh-CN" sz="1600" dirty="0" smtClean="0"/>
              <a:t>[NR_OPEN_DEFAULT]; // </a:t>
            </a:r>
            <a:r>
              <a:rPr lang="zh-CN" altLang="zh-CN" sz="1600" dirty="0" smtClean="0"/>
              <a:t>系统打开文件表数组，默认</a:t>
            </a:r>
            <a:r>
              <a:rPr lang="en-US" altLang="zh-CN" sz="1600" dirty="0" smtClean="0"/>
              <a:t>64</a:t>
            </a:r>
            <a:r>
              <a:rPr lang="zh-CN" altLang="zh-CN" sz="1600" dirty="0" smtClean="0"/>
              <a:t>个 </a:t>
            </a:r>
            <a:endParaRPr lang="zh-CN" altLang="zh-CN" sz="1600" dirty="0" smtClean="0"/>
          </a:p>
          <a:p>
            <a:pPr lvl="1"/>
            <a:r>
              <a:rPr lang="en-US" altLang="zh-CN" sz="1600" dirty="0" smtClean="0"/>
              <a:t> }; </a:t>
            </a:r>
            <a:endParaRPr lang="zh-CN" altLang="zh-CN" sz="1600" dirty="0" smtClean="0"/>
          </a:p>
          <a:p>
            <a:pPr eaLnBrk="1" hangingPunct="1">
              <a:lnSpc>
                <a:spcPct val="120000"/>
              </a:lnSpc>
              <a:spcBef>
                <a:spcPct val="0"/>
              </a:spcBef>
              <a:defRPr/>
            </a:pP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156966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虚拟文件系统</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VFS</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6. </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主要数据结构之间的关系</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en-US" altLang="zh-CN" sz="2400" dirty="0" smtClean="0"/>
              <a:t>      </a:t>
            </a:r>
            <a:r>
              <a:rPr lang="zh-CN" altLang="zh-CN" sz="1800" dirty="0" smtClean="0"/>
              <a:t>进程和文件系统主要数据结构之间的关系</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74433" name="Object 1"/>
          <p:cNvGraphicFramePr>
            <a:graphicFrameLocks noChangeAspect="1"/>
          </p:cNvGraphicFramePr>
          <p:nvPr/>
        </p:nvGraphicFramePr>
        <p:xfrm>
          <a:off x="1214414" y="2000241"/>
          <a:ext cx="6469057" cy="4857760"/>
        </p:xfrm>
        <a:graphic>
          <a:graphicData uri="http://schemas.openxmlformats.org/presentationml/2006/ole">
            <mc:AlternateContent xmlns:mc="http://schemas.openxmlformats.org/markup-compatibility/2006">
              <mc:Choice xmlns:v="urn:schemas-microsoft-com:vml" Requires="v">
                <p:oleObj spid="_x0000_s274479" name="Visio" r:id="rId1" imgW="4882515" imgH="3682365" progId="Visio.Drawing.11">
                  <p:embed/>
                </p:oleObj>
              </mc:Choice>
              <mc:Fallback>
                <p:oleObj name="Visio" r:id="rId1" imgW="4882515" imgH="3682365"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14" y="2000241"/>
                        <a:ext cx="6469057" cy="48577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395536" y="836712"/>
            <a:ext cx="6552728" cy="2456057"/>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6.2.3</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文件的存取方法</a:t>
            </a:r>
            <a:endPar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、什么是顺序存取</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、什么是随机存取</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3</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、存取方式与存储介质有什么关系？</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4</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、存取方式与文件物理结构有什么关系？</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2195736" y="44624"/>
            <a:ext cx="504056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6" name="Rectangle 5"/>
          <p:cNvSpPr>
            <a:spLocks noChangeArrowheads="1"/>
          </p:cNvSpPr>
          <p:nvPr/>
        </p:nvSpPr>
        <p:spPr bwMode="auto">
          <a:xfrm>
            <a:off x="285721" y="2071678"/>
            <a:ext cx="8286808" cy="1500198"/>
          </a:xfrm>
          <a:prstGeom prst="rect">
            <a:avLst/>
          </a:prstGeom>
          <a:noFill/>
          <a:ln w="9525">
            <a:noFill/>
            <a:miter lim="800000"/>
          </a:ln>
        </p:spPr>
        <p:txBody>
          <a:bodyPr/>
          <a:lstStyle/>
          <a:p>
            <a:pPr marL="71755" indent="-342900"/>
            <a:r>
              <a:rPr lang="en-US" altLang="zh-CN" sz="2400" dirty="0" smtClean="0">
                <a:ea typeface="仿宋" panose="02010609060101010101" charset="-122"/>
              </a:rPr>
              <a:t> </a:t>
            </a:r>
            <a:endParaRPr lang="zh-CN" altLang="en-US" sz="2400" dirty="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585391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6.7.3</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文件系统的注册、安装和卸载</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1.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注册文件系统</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zh-CN" altLang="zh-CN" sz="1800" dirty="0" smtClean="0"/>
              <a:t>实际上是为该文件系统在内存中生成一个</a:t>
            </a:r>
            <a:r>
              <a:rPr lang="en-US" altLang="zh-CN" sz="1800" dirty="0" err="1" smtClean="0"/>
              <a:t>file_system_type</a:t>
            </a:r>
            <a:r>
              <a:rPr lang="zh-CN" altLang="zh-CN" sz="1800" dirty="0" smtClean="0"/>
              <a:t>结构，该结构包含了所注册文件系统的类型名称以及读取该文件系统超级块的服务例程的指针，定义在文件</a:t>
            </a:r>
            <a:r>
              <a:rPr lang="en-US" altLang="zh-CN" sz="1800" dirty="0" smtClean="0"/>
              <a:t>/include/</a:t>
            </a:r>
            <a:r>
              <a:rPr lang="en-US" altLang="zh-CN" sz="1800" dirty="0" err="1" smtClean="0"/>
              <a:t>linux</a:t>
            </a:r>
            <a:r>
              <a:rPr lang="en-US" altLang="zh-CN" sz="1800" dirty="0" smtClean="0"/>
              <a:t>/</a:t>
            </a:r>
            <a:r>
              <a:rPr lang="en-US" altLang="zh-CN" sz="1800" dirty="0" err="1" smtClean="0"/>
              <a:t>fs.h</a:t>
            </a:r>
            <a:r>
              <a:rPr lang="zh-CN" altLang="zh-CN" sz="1800" dirty="0" smtClean="0"/>
              <a:t>中</a:t>
            </a:r>
            <a:endParaRPr lang="en-US" altLang="zh-CN" sz="1800" dirty="0" smtClean="0"/>
          </a:p>
          <a:p>
            <a:pPr lvl="1"/>
            <a:r>
              <a:rPr lang="en-US" altLang="zh-CN" sz="1600" dirty="0" err="1" smtClean="0"/>
              <a:t>struct</a:t>
            </a:r>
            <a:r>
              <a:rPr lang="en-US" altLang="zh-CN" sz="1600" dirty="0" smtClean="0"/>
              <a:t> </a:t>
            </a:r>
            <a:r>
              <a:rPr lang="en-US" altLang="zh-CN" sz="1600" dirty="0" err="1" smtClean="0"/>
              <a:t>file_system_type</a:t>
            </a:r>
            <a:r>
              <a:rPr lang="en-US" altLang="zh-CN" sz="1600" dirty="0" smtClean="0"/>
              <a:t> {</a:t>
            </a:r>
            <a:endParaRPr lang="zh-CN" altLang="zh-CN" sz="1600" dirty="0" smtClean="0"/>
          </a:p>
          <a:p>
            <a:pPr lvl="1"/>
            <a:r>
              <a:rPr lang="en-US" altLang="zh-CN" sz="1600" dirty="0" smtClean="0"/>
              <a:t>const char *name;  //</a:t>
            </a:r>
            <a:r>
              <a:rPr lang="zh-CN" altLang="zh-CN" sz="1600" dirty="0" smtClean="0"/>
              <a:t>文件系统类型名</a:t>
            </a:r>
            <a:endParaRPr lang="zh-CN" altLang="zh-CN" sz="1600" dirty="0" smtClean="0"/>
          </a:p>
          <a:p>
            <a:pPr lvl="1"/>
            <a:r>
              <a:rPr lang="en-US" altLang="zh-CN" sz="1600" dirty="0" err="1" smtClean="0"/>
              <a:t>int</a:t>
            </a:r>
            <a:r>
              <a:rPr lang="en-US" altLang="zh-CN" sz="1600" dirty="0" smtClean="0"/>
              <a:t> </a:t>
            </a:r>
            <a:r>
              <a:rPr lang="en-US" altLang="zh-CN" sz="1600" dirty="0" err="1" smtClean="0"/>
              <a:t>fs_flags</a:t>
            </a:r>
            <a:r>
              <a:rPr lang="en-US" altLang="zh-CN" sz="1600" dirty="0" smtClean="0"/>
              <a:t>;   //</a:t>
            </a:r>
            <a:r>
              <a:rPr lang="zh-CN" altLang="zh-CN" sz="1600" dirty="0" smtClean="0"/>
              <a:t>文件系统的具体特性</a:t>
            </a:r>
            <a:endParaRPr lang="zh-CN" altLang="zh-CN" sz="1600" dirty="0" smtClean="0"/>
          </a:p>
          <a:p>
            <a:pPr lvl="1"/>
            <a:r>
              <a:rPr lang="en-US" altLang="zh-CN" sz="1600" dirty="0" err="1" smtClean="0"/>
              <a:t>int</a:t>
            </a:r>
            <a:r>
              <a:rPr lang="en-US" altLang="zh-CN" sz="1600" dirty="0" smtClean="0"/>
              <a:t> (*</a:t>
            </a:r>
            <a:r>
              <a:rPr lang="en-US" altLang="zh-CN" sz="1600" dirty="0" err="1" smtClean="0">
                <a:hlinkClick r:id="rId1"/>
              </a:rPr>
              <a:t>get_sb</a:t>
            </a:r>
            <a:r>
              <a:rPr lang="en-US" altLang="zh-CN" sz="1600" dirty="0" smtClean="0"/>
              <a:t>) (</a:t>
            </a:r>
            <a:r>
              <a:rPr lang="en-US" altLang="zh-CN" sz="1600" dirty="0" err="1" smtClean="0"/>
              <a:t>struct</a:t>
            </a:r>
            <a:r>
              <a:rPr lang="en-US" altLang="zh-CN" sz="1600" dirty="0" smtClean="0"/>
              <a:t> </a:t>
            </a:r>
            <a:r>
              <a:rPr lang="en-US" altLang="zh-CN" sz="1600" dirty="0" err="1" smtClean="0">
                <a:hlinkClick r:id="rId2"/>
              </a:rPr>
              <a:t>file_system_type</a:t>
            </a:r>
            <a:r>
              <a:rPr lang="en-US" altLang="zh-CN" sz="1600" dirty="0" smtClean="0"/>
              <a:t> *, </a:t>
            </a:r>
            <a:r>
              <a:rPr lang="en-US" altLang="zh-CN" sz="1600" dirty="0" err="1" smtClean="0"/>
              <a:t>int</a:t>
            </a:r>
            <a:r>
              <a:rPr lang="en-US" altLang="zh-CN" sz="1600" dirty="0" smtClean="0"/>
              <a:t>, const char *, void *, </a:t>
            </a:r>
            <a:r>
              <a:rPr lang="en-US" altLang="zh-CN" sz="1600" dirty="0" err="1" smtClean="0"/>
              <a:t>struct</a:t>
            </a:r>
            <a:r>
              <a:rPr lang="en-US" altLang="zh-CN" sz="1600" dirty="0" smtClean="0"/>
              <a:t> </a:t>
            </a:r>
            <a:r>
              <a:rPr lang="en-US" altLang="zh-CN" sz="1600" dirty="0" err="1" smtClean="0">
                <a:hlinkClick r:id="rId3"/>
              </a:rPr>
              <a:t>vfsmount</a:t>
            </a:r>
            <a:r>
              <a:rPr lang="en-US" altLang="zh-CN" sz="1600" dirty="0" smtClean="0"/>
              <a:t> *);  </a:t>
            </a:r>
            <a:endParaRPr lang="zh-CN" altLang="zh-CN" sz="1600" dirty="0" smtClean="0"/>
          </a:p>
          <a:p>
            <a:pPr lvl="1"/>
            <a:r>
              <a:rPr lang="en-US" altLang="zh-CN" sz="1600" dirty="0" smtClean="0"/>
              <a:t>//</a:t>
            </a:r>
            <a:r>
              <a:rPr lang="zh-CN" altLang="zh-CN" sz="1600" dirty="0" smtClean="0"/>
              <a:t>读入相应文件系统的超级块的服务例程</a:t>
            </a:r>
            <a:endParaRPr lang="zh-CN" altLang="zh-CN" sz="1600" dirty="0" smtClean="0"/>
          </a:p>
          <a:p>
            <a:pPr lvl="1"/>
            <a:r>
              <a:rPr lang="en-US" altLang="zh-CN" sz="1600" dirty="0" err="1" smtClean="0"/>
              <a:t>struct</a:t>
            </a:r>
            <a:r>
              <a:rPr lang="en-US" altLang="zh-CN" sz="1600" dirty="0" smtClean="0"/>
              <a:t> module *owner;   //</a:t>
            </a:r>
            <a:r>
              <a:rPr lang="zh-CN" altLang="zh-CN" sz="1600" dirty="0" smtClean="0"/>
              <a:t>具体可安装模块的</a:t>
            </a:r>
            <a:r>
              <a:rPr lang="en-US" altLang="zh-CN" sz="1600" dirty="0" smtClean="0"/>
              <a:t>module</a:t>
            </a:r>
            <a:r>
              <a:rPr lang="zh-CN" altLang="zh-CN" sz="1600" dirty="0" smtClean="0"/>
              <a:t>结构</a:t>
            </a:r>
            <a:endParaRPr lang="zh-CN" altLang="zh-CN" sz="1600" dirty="0" smtClean="0"/>
          </a:p>
          <a:p>
            <a:pPr lvl="1"/>
            <a:r>
              <a:rPr lang="en-US" altLang="zh-CN" sz="1600" dirty="0" err="1" smtClean="0"/>
              <a:t>struct</a:t>
            </a:r>
            <a:r>
              <a:rPr lang="en-US" altLang="zh-CN" sz="1600" dirty="0" smtClean="0"/>
              <a:t> </a:t>
            </a:r>
            <a:r>
              <a:rPr lang="en-US" altLang="zh-CN" sz="1600" dirty="0" err="1" smtClean="0"/>
              <a:t>file_system_type</a:t>
            </a:r>
            <a:r>
              <a:rPr lang="en-US" altLang="zh-CN" sz="1600" dirty="0" smtClean="0"/>
              <a:t>  * next;   //</a:t>
            </a:r>
            <a:r>
              <a:rPr lang="zh-CN" altLang="zh-CN" sz="1600" dirty="0" smtClean="0"/>
              <a:t>文件系统类型链表的下一个指针</a:t>
            </a:r>
            <a:endParaRPr lang="zh-CN" altLang="zh-CN" sz="1600" dirty="0" smtClean="0"/>
          </a:p>
          <a:p>
            <a:pPr lvl="1"/>
            <a:r>
              <a:rPr lang="en-US" altLang="zh-CN" sz="1600" dirty="0" err="1" smtClean="0"/>
              <a:t>struct</a:t>
            </a:r>
            <a:r>
              <a:rPr lang="en-US" altLang="zh-CN" sz="1600" dirty="0" smtClean="0"/>
              <a:t> </a:t>
            </a:r>
            <a:r>
              <a:rPr lang="en-US" altLang="zh-CN" sz="1600" dirty="0" err="1" smtClean="0"/>
              <a:t>list_head</a:t>
            </a:r>
            <a:r>
              <a:rPr lang="en-US" altLang="zh-CN" sz="1600" dirty="0" smtClean="0"/>
              <a:t> </a:t>
            </a:r>
            <a:r>
              <a:rPr lang="en-US" altLang="zh-CN" sz="1600" dirty="0" err="1" smtClean="0"/>
              <a:t>fs_supers</a:t>
            </a:r>
            <a:r>
              <a:rPr lang="en-US" altLang="zh-CN" sz="1600" dirty="0" smtClean="0"/>
              <a:t>;   //</a:t>
            </a:r>
            <a:r>
              <a:rPr lang="zh-CN" altLang="zh-CN" sz="1600" dirty="0" smtClean="0"/>
              <a:t>该类型文件系统所安装的所有超级块链表</a:t>
            </a:r>
            <a:endParaRPr lang="zh-CN" altLang="zh-CN" sz="1600" dirty="0" smtClean="0"/>
          </a:p>
          <a:p>
            <a:pPr lvl="1"/>
            <a:r>
              <a:rPr lang="zh-CN" altLang="zh-CN" sz="1600" dirty="0" smtClean="0"/>
              <a:t>…</a:t>
            </a:r>
            <a:endParaRPr lang="zh-CN" altLang="zh-CN" sz="1600" dirty="0" smtClean="0"/>
          </a:p>
          <a:p>
            <a:pPr lvl="1"/>
            <a:r>
              <a:rPr lang="en-US" altLang="zh-CN" sz="1600" dirty="0" smtClean="0"/>
              <a:t>} </a:t>
            </a:r>
            <a:endParaRPr lang="zh-CN" altLang="zh-CN" sz="1600" dirty="0" smtClean="0"/>
          </a:p>
          <a:p>
            <a:pPr lvl="1" eaLnBrk="1" hangingPunct="1">
              <a:lnSpc>
                <a:spcPct val="120000"/>
              </a:lnSpc>
              <a:spcBef>
                <a:spcPct val="0"/>
              </a:spcBef>
              <a:defRPr/>
            </a:pPr>
            <a:endParaRPr kumimoji="1" lang="en-US" altLang="zh-CN" sz="1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en-US" altLang="zh-CN" sz="2400" dirty="0" smtClean="0"/>
              <a:t>      </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3280898"/>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6.7.3</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文件系统的注册、安装和卸载</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1.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注册文件系统</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r>
              <a:rPr lang="en-US" altLang="zh-CN" dirty="0" smtClean="0"/>
              <a:t>       </a:t>
            </a:r>
            <a:r>
              <a:rPr lang="zh-CN" altLang="zh-CN" dirty="0" smtClean="0"/>
              <a:t>内核注册文件系统有以下两种方式：</a:t>
            </a:r>
            <a:endParaRPr lang="zh-CN" altLang="zh-CN" dirty="0" smtClean="0"/>
          </a:p>
          <a:p>
            <a:pPr lvl="1">
              <a:buFont typeface="Wingdings" panose="05000000000000000000" pitchFamily="2" charset="2"/>
              <a:buChar char="l"/>
            </a:pPr>
            <a:r>
              <a:rPr lang="zh-CN" altLang="zh-CN" dirty="0" smtClean="0"/>
              <a:t>系统引导时在</a:t>
            </a:r>
            <a:r>
              <a:rPr lang="en-US" altLang="zh-CN" dirty="0" smtClean="0"/>
              <a:t>VFS</a:t>
            </a:r>
            <a:r>
              <a:rPr lang="zh-CN" altLang="zh-CN" dirty="0" smtClean="0"/>
              <a:t>中注册，系统关闭时注销。</a:t>
            </a:r>
            <a:endParaRPr lang="zh-CN" altLang="zh-CN" dirty="0" smtClean="0"/>
          </a:p>
          <a:p>
            <a:pPr lvl="1">
              <a:buFont typeface="Wingdings" panose="05000000000000000000" pitchFamily="2" charset="2"/>
              <a:buChar char="l"/>
            </a:pPr>
            <a:r>
              <a:rPr lang="zh-CN" altLang="zh-CN" dirty="0" smtClean="0"/>
              <a:t>把文件系统作为内核可装载的模块，在实际安装时进行注册，并在模块卸载时注销。</a:t>
            </a:r>
            <a:endParaRPr lang="zh-CN" altLang="zh-CN" dirty="0" smtClean="0"/>
          </a:p>
          <a:p>
            <a:pPr lvl="1"/>
            <a:r>
              <a:rPr lang="zh-CN" altLang="zh-CN" dirty="0" smtClean="0"/>
              <a:t>系统把当前所有已经注册到内核的文件系统的</a:t>
            </a:r>
            <a:r>
              <a:rPr lang="en-US" altLang="zh-CN" dirty="0" err="1" smtClean="0"/>
              <a:t>file_system_type</a:t>
            </a:r>
            <a:r>
              <a:rPr lang="zh-CN" altLang="zh-CN" dirty="0" smtClean="0"/>
              <a:t>结构组织成一个链表</a:t>
            </a:r>
            <a:r>
              <a:rPr lang="zh-CN" altLang="en-US" dirty="0" smtClean="0"/>
              <a:t>。</a:t>
            </a:r>
            <a:r>
              <a:rPr lang="en-US" altLang="zh-CN" dirty="0" smtClean="0"/>
              <a:t>     </a:t>
            </a:r>
            <a:endParaRPr kumimoji="1" lang="en-US" altLang="zh-CN"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90817" name="Object 1"/>
          <p:cNvGraphicFramePr>
            <a:graphicFrameLocks noChangeAspect="1"/>
          </p:cNvGraphicFramePr>
          <p:nvPr/>
        </p:nvGraphicFramePr>
        <p:xfrm>
          <a:off x="785786" y="3714752"/>
          <a:ext cx="7767692" cy="2500330"/>
        </p:xfrm>
        <a:graphic>
          <a:graphicData uri="http://schemas.openxmlformats.org/presentationml/2006/ole">
            <mc:AlternateContent xmlns:mc="http://schemas.openxmlformats.org/markup-compatibility/2006">
              <mc:Choice xmlns:v="urn:schemas-microsoft-com:vml" Requires="v">
                <p:oleObj spid="_x0000_s290863" name="Visio" r:id="rId1" imgW="4604385" imgH="1485900" progId="Visio.Drawing.11">
                  <p:embed/>
                </p:oleObj>
              </mc:Choice>
              <mc:Fallback>
                <p:oleObj name="Visio" r:id="rId1" imgW="4604385" imgH="1485900"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86" y="3714752"/>
                        <a:ext cx="7767692" cy="25003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6241709"/>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6.7.3</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文件系统的注册、安装和卸载</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安装文件系统</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r>
              <a:rPr lang="en-US" altLang="zh-CN" dirty="0" smtClean="0"/>
              <a:t>       </a:t>
            </a:r>
            <a:r>
              <a:rPr lang="zh-CN" altLang="en-US" dirty="0" smtClean="0"/>
              <a:t>（</a:t>
            </a:r>
            <a:r>
              <a:rPr lang="en-US" altLang="zh-CN" dirty="0" smtClean="0"/>
              <a:t>1</a:t>
            </a:r>
            <a:r>
              <a:rPr lang="zh-CN" altLang="en-US" dirty="0" smtClean="0"/>
              <a:t>）基本原理</a:t>
            </a:r>
            <a:endParaRPr lang="en-US" altLang="zh-CN" dirty="0" smtClean="0"/>
          </a:p>
          <a:p>
            <a:pPr lvl="1"/>
            <a:r>
              <a:rPr lang="zh-CN" altLang="zh-CN" sz="1800" dirty="0" smtClean="0"/>
              <a:t>安装文件系统的主要工作是为该文件系统在内存中建立一个</a:t>
            </a:r>
            <a:r>
              <a:rPr lang="en-US" altLang="zh-CN" sz="1800" dirty="0" smtClean="0"/>
              <a:t>VFS</a:t>
            </a:r>
            <a:r>
              <a:rPr lang="zh-CN" altLang="zh-CN" sz="1800" dirty="0" smtClean="0"/>
              <a:t>超级块，并生成一个</a:t>
            </a:r>
            <a:r>
              <a:rPr lang="en-US" altLang="zh-CN" sz="1800" dirty="0" err="1" smtClean="0"/>
              <a:t>vfsmount</a:t>
            </a:r>
            <a:r>
              <a:rPr lang="zh-CN" altLang="zh-CN" sz="1800" dirty="0" smtClean="0"/>
              <a:t>结构，该结构定义在文件</a:t>
            </a:r>
            <a:r>
              <a:rPr lang="en-US" altLang="zh-CN" sz="1800" dirty="0" smtClean="0"/>
              <a:t>/include/</a:t>
            </a:r>
            <a:r>
              <a:rPr lang="en-US" altLang="zh-CN" sz="1800" dirty="0" err="1" smtClean="0"/>
              <a:t>linux</a:t>
            </a:r>
            <a:r>
              <a:rPr lang="en-US" altLang="zh-CN" sz="1800" dirty="0" smtClean="0"/>
              <a:t>/</a:t>
            </a:r>
            <a:r>
              <a:rPr lang="en-US" altLang="zh-CN" sz="1800" dirty="0" err="1" smtClean="0"/>
              <a:t>mount.h</a:t>
            </a:r>
            <a:r>
              <a:rPr lang="zh-CN" altLang="zh-CN" sz="1800" dirty="0" smtClean="0"/>
              <a:t>中</a:t>
            </a:r>
            <a:r>
              <a:rPr lang="zh-CN" altLang="en-US" sz="1800" dirty="0" smtClean="0"/>
              <a:t>。</a:t>
            </a:r>
            <a:endParaRPr lang="en-US" altLang="zh-CN" sz="1800" dirty="0" smtClean="0"/>
          </a:p>
          <a:p>
            <a:pPr lvl="1"/>
            <a:r>
              <a:rPr lang="en-US" altLang="zh-CN" sz="1600" dirty="0" err="1" smtClean="0"/>
              <a:t>struct</a:t>
            </a:r>
            <a:r>
              <a:rPr lang="en-US" altLang="zh-CN" sz="1600" dirty="0" smtClean="0"/>
              <a:t> </a:t>
            </a:r>
            <a:r>
              <a:rPr lang="en-US" altLang="zh-CN" sz="1600" dirty="0" err="1" smtClean="0"/>
              <a:t>vfsmount</a:t>
            </a:r>
            <a:r>
              <a:rPr lang="en-US" altLang="zh-CN" sz="1600" dirty="0" smtClean="0"/>
              <a:t> </a:t>
            </a:r>
            <a:endParaRPr lang="zh-CN" altLang="zh-CN" sz="1600" dirty="0" smtClean="0"/>
          </a:p>
          <a:p>
            <a:pPr lvl="1"/>
            <a:r>
              <a:rPr lang="en-US" altLang="zh-CN" sz="1600" dirty="0" smtClean="0"/>
              <a:t>{  </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list_head</a:t>
            </a:r>
            <a:r>
              <a:rPr lang="en-US" altLang="zh-CN" sz="1600" dirty="0" smtClean="0"/>
              <a:t> </a:t>
            </a:r>
            <a:r>
              <a:rPr lang="en-US" altLang="zh-CN" sz="1600" dirty="0" err="1" smtClean="0"/>
              <a:t>mnt_hash</a:t>
            </a:r>
            <a:r>
              <a:rPr lang="en-US" altLang="zh-CN" sz="1600" dirty="0" smtClean="0"/>
              <a:t>; //</a:t>
            </a:r>
            <a:r>
              <a:rPr lang="zh-CN" altLang="zh-CN" sz="1600" dirty="0" smtClean="0"/>
              <a:t>哈希表的指针</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vfsmount</a:t>
            </a:r>
            <a:r>
              <a:rPr lang="en-US" altLang="zh-CN" sz="1600" dirty="0" smtClean="0"/>
              <a:t> *</a:t>
            </a:r>
            <a:r>
              <a:rPr lang="en-US" altLang="zh-CN" sz="1600" dirty="0" err="1" smtClean="0"/>
              <a:t>mnt_parent</a:t>
            </a:r>
            <a:r>
              <a:rPr lang="en-US" altLang="zh-CN" sz="1600" dirty="0" smtClean="0"/>
              <a:t>;//</a:t>
            </a:r>
            <a:r>
              <a:rPr lang="zh-CN" altLang="zh-CN" sz="1600" dirty="0" smtClean="0"/>
              <a:t>安装点所隶属的文件系统</a:t>
            </a:r>
            <a:r>
              <a:rPr lang="en-US" altLang="zh-CN" sz="1600" dirty="0" smtClean="0"/>
              <a:t>   </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dentry</a:t>
            </a:r>
            <a:r>
              <a:rPr lang="en-US" altLang="zh-CN" sz="1600" dirty="0" smtClean="0"/>
              <a:t> *</a:t>
            </a:r>
            <a:r>
              <a:rPr lang="en-US" altLang="zh-CN" sz="1600" dirty="0" err="1" smtClean="0"/>
              <a:t>mnt_mountpoint</a:t>
            </a:r>
            <a:r>
              <a:rPr lang="zh-CN" altLang="zh-CN" sz="1600" dirty="0" smtClean="0"/>
              <a:t>； </a:t>
            </a:r>
            <a:r>
              <a:rPr lang="en-US" altLang="zh-CN" sz="1600" dirty="0" smtClean="0"/>
              <a:t>//</a:t>
            </a:r>
            <a:r>
              <a:rPr lang="zh-CN" altLang="zh-CN" sz="1600" dirty="0" smtClean="0"/>
              <a:t>该文件系统安装点目录的</a:t>
            </a:r>
            <a:r>
              <a:rPr lang="en-US" altLang="zh-CN" sz="1600" dirty="0" err="1" smtClean="0"/>
              <a:t>dentry</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dentry</a:t>
            </a:r>
            <a:r>
              <a:rPr lang="en-US" altLang="zh-CN" sz="1600" dirty="0" smtClean="0"/>
              <a:t> *</a:t>
            </a:r>
            <a:r>
              <a:rPr lang="en-US" altLang="zh-CN" sz="1600" dirty="0" err="1" smtClean="0"/>
              <a:t>mnt_root</a:t>
            </a:r>
            <a:r>
              <a:rPr lang="en-US" altLang="zh-CN" sz="1600" dirty="0" smtClean="0"/>
              <a:t>; //</a:t>
            </a:r>
            <a:r>
              <a:rPr lang="zh-CN" altLang="zh-CN" sz="1600" dirty="0" smtClean="0"/>
              <a:t>该文件系统根目录的</a:t>
            </a:r>
            <a:r>
              <a:rPr lang="en-US" altLang="zh-CN" sz="1600" dirty="0" err="1" smtClean="0"/>
              <a:t>dentry</a:t>
            </a:r>
            <a:r>
              <a:rPr lang="en-US" altLang="zh-CN" sz="1600" dirty="0" smtClean="0"/>
              <a:t> </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super_block</a:t>
            </a:r>
            <a:r>
              <a:rPr lang="en-US" altLang="zh-CN" sz="1600" dirty="0" smtClean="0"/>
              <a:t> *</a:t>
            </a:r>
            <a:r>
              <a:rPr lang="en-US" altLang="zh-CN" sz="1600" dirty="0" err="1" smtClean="0"/>
              <a:t>mnt_sb</a:t>
            </a:r>
            <a:r>
              <a:rPr lang="en-US" altLang="zh-CN" sz="1600" dirty="0" smtClean="0"/>
              <a:t>; //</a:t>
            </a:r>
            <a:r>
              <a:rPr lang="zh-CN" altLang="zh-CN" sz="1600" dirty="0" smtClean="0"/>
              <a:t>该文件系统的超级块对象</a:t>
            </a:r>
            <a:r>
              <a:rPr lang="en-US" altLang="zh-CN" sz="1600" dirty="0" smtClean="0"/>
              <a:t>  </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list_head</a:t>
            </a:r>
            <a:r>
              <a:rPr lang="en-US" altLang="zh-CN" sz="1600" dirty="0" smtClean="0"/>
              <a:t> </a:t>
            </a:r>
            <a:r>
              <a:rPr lang="en-US" altLang="zh-CN" sz="1600" dirty="0" err="1" smtClean="0"/>
              <a:t>mnt_mounts</a:t>
            </a:r>
            <a:r>
              <a:rPr lang="en-US" altLang="zh-CN" sz="1600" dirty="0" smtClean="0"/>
              <a:t>;  //</a:t>
            </a:r>
            <a:r>
              <a:rPr lang="zh-CN" altLang="zh-CN" sz="1600" dirty="0" smtClean="0"/>
              <a:t>该安装点安装的所有文件系统链表</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list_head</a:t>
            </a:r>
            <a:r>
              <a:rPr lang="en-US" altLang="zh-CN" sz="1600" dirty="0" smtClean="0"/>
              <a:t> </a:t>
            </a:r>
            <a:r>
              <a:rPr lang="en-US" altLang="zh-CN" sz="1600" dirty="0" err="1" smtClean="0"/>
              <a:t>mnt_child</a:t>
            </a:r>
            <a:r>
              <a:rPr lang="en-US" altLang="zh-CN" sz="1600" dirty="0" smtClean="0"/>
              <a:t>;  //</a:t>
            </a:r>
            <a:r>
              <a:rPr lang="zh-CN" altLang="zh-CN" sz="1600" dirty="0" smtClean="0"/>
              <a:t>已安装文件系统链表</a:t>
            </a:r>
            <a:r>
              <a:rPr lang="en-US" altLang="zh-CN" sz="1600" dirty="0" err="1" smtClean="0"/>
              <a:t>mnt_mounts</a:t>
            </a:r>
            <a:r>
              <a:rPr lang="zh-CN" altLang="zh-CN" sz="1600" dirty="0" smtClean="0"/>
              <a:t>的指针</a:t>
            </a:r>
            <a:endParaRPr lang="zh-CN" altLang="zh-CN" sz="1600" dirty="0" smtClean="0"/>
          </a:p>
          <a:p>
            <a:pPr lvl="1"/>
            <a:r>
              <a:rPr lang="en-US" altLang="zh-CN" sz="1600" dirty="0" smtClean="0"/>
              <a:t>    </a:t>
            </a:r>
            <a:r>
              <a:rPr lang="en-US" altLang="zh-CN" sz="1600" dirty="0" err="1" smtClean="0"/>
              <a:t>atomic_t</a:t>
            </a:r>
            <a:r>
              <a:rPr lang="en-US" altLang="zh-CN" sz="1600" dirty="0" smtClean="0"/>
              <a:t> </a:t>
            </a:r>
            <a:r>
              <a:rPr lang="en-US" altLang="zh-CN" sz="1600" dirty="0" err="1" smtClean="0"/>
              <a:t>mnt_count</a:t>
            </a:r>
            <a:r>
              <a:rPr lang="en-US" altLang="zh-CN" sz="1600" dirty="0" smtClean="0"/>
              <a:t>;//</a:t>
            </a:r>
            <a:r>
              <a:rPr lang="zh-CN" altLang="zh-CN" sz="1600" dirty="0" smtClean="0"/>
              <a:t>该</a:t>
            </a:r>
            <a:r>
              <a:rPr lang="en-US" altLang="zh-CN" sz="1600" dirty="0" err="1" smtClean="0"/>
              <a:t>vfsmount</a:t>
            </a:r>
            <a:r>
              <a:rPr lang="zh-CN" altLang="zh-CN" sz="1600" dirty="0" smtClean="0"/>
              <a:t>结构被引用的次数</a:t>
            </a:r>
            <a:endParaRPr lang="zh-CN" altLang="zh-CN" sz="1600" dirty="0" smtClean="0"/>
          </a:p>
          <a:p>
            <a:pPr lvl="1"/>
            <a:r>
              <a:rPr lang="en-US" altLang="zh-CN" sz="1600" dirty="0" smtClean="0"/>
              <a:t>    </a:t>
            </a:r>
            <a:r>
              <a:rPr lang="en-US" altLang="zh-CN" sz="1600" dirty="0" err="1" smtClean="0"/>
              <a:t>int</a:t>
            </a:r>
            <a:r>
              <a:rPr lang="en-US" altLang="zh-CN" sz="1600" dirty="0" smtClean="0"/>
              <a:t> </a:t>
            </a:r>
            <a:r>
              <a:rPr lang="en-US" altLang="zh-CN" sz="1600" dirty="0" err="1" smtClean="0"/>
              <a:t>mnt_flags</a:t>
            </a:r>
            <a:r>
              <a:rPr lang="en-US" altLang="zh-CN" sz="1600" dirty="0" smtClean="0"/>
              <a:t>; //</a:t>
            </a:r>
            <a:r>
              <a:rPr lang="zh-CN" altLang="zh-CN" sz="1600" dirty="0" smtClean="0"/>
              <a:t>安装选项</a:t>
            </a:r>
            <a:endParaRPr lang="zh-CN" altLang="zh-CN" sz="1600" dirty="0" smtClean="0"/>
          </a:p>
          <a:p>
            <a:pPr lvl="1"/>
            <a:r>
              <a:rPr lang="en-US" altLang="zh-CN" sz="1600" dirty="0" smtClean="0"/>
              <a:t>    char *</a:t>
            </a:r>
            <a:r>
              <a:rPr lang="en-US" altLang="zh-CN" sz="1600" dirty="0" err="1" smtClean="0"/>
              <a:t>mnt_devname</a:t>
            </a:r>
            <a:r>
              <a:rPr lang="en-US" altLang="zh-CN" sz="1600" dirty="0" smtClean="0"/>
              <a:t>;  //</a:t>
            </a:r>
            <a:r>
              <a:rPr lang="zh-CN" altLang="zh-CN" sz="1600" dirty="0" smtClean="0"/>
              <a:t>设备文件名</a:t>
            </a:r>
            <a:endParaRPr lang="zh-CN" altLang="zh-CN" sz="1600" dirty="0" smtClean="0"/>
          </a:p>
          <a:p>
            <a:pPr lvl="1"/>
            <a:r>
              <a:rPr lang="en-US" altLang="zh-CN" sz="1600" dirty="0" smtClean="0"/>
              <a:t>    </a:t>
            </a:r>
            <a:r>
              <a:rPr lang="en-US" altLang="zh-CN" sz="1600" dirty="0" err="1" smtClean="0"/>
              <a:t>struct</a:t>
            </a:r>
            <a:r>
              <a:rPr lang="en-US" altLang="zh-CN" sz="1600" dirty="0" smtClean="0"/>
              <a:t> </a:t>
            </a:r>
            <a:r>
              <a:rPr lang="en-US" altLang="zh-CN" sz="1600" dirty="0" err="1" smtClean="0"/>
              <a:t>list_head</a:t>
            </a:r>
            <a:r>
              <a:rPr lang="en-US" altLang="zh-CN" sz="1600" dirty="0" smtClean="0"/>
              <a:t> </a:t>
            </a:r>
            <a:r>
              <a:rPr lang="en-US" altLang="zh-CN" sz="1600" dirty="0" err="1" smtClean="0"/>
              <a:t>mnt_list</a:t>
            </a:r>
            <a:r>
              <a:rPr lang="en-US" altLang="zh-CN" sz="1600" dirty="0" smtClean="0"/>
              <a:t>;//</a:t>
            </a:r>
            <a:r>
              <a:rPr lang="zh-CN" altLang="zh-CN" sz="1600" dirty="0" smtClean="0"/>
              <a:t>在</a:t>
            </a:r>
            <a:r>
              <a:rPr lang="en-US" altLang="zh-CN" sz="1600" dirty="0" err="1" smtClean="0"/>
              <a:t>vfsmount</a:t>
            </a:r>
            <a:r>
              <a:rPr lang="zh-CN" altLang="zh-CN" sz="1600" dirty="0" smtClean="0"/>
              <a:t>结构链表中的位置 </a:t>
            </a:r>
            <a:endParaRPr lang="zh-CN" altLang="zh-CN" sz="1600" dirty="0" smtClean="0"/>
          </a:p>
          <a:p>
            <a:pPr lvl="1"/>
            <a:r>
              <a:rPr lang="en-US" altLang="zh-CN" sz="1600" dirty="0" smtClean="0"/>
              <a:t>  }</a:t>
            </a:r>
            <a:endParaRPr lang="zh-CN" altLang="zh-CN" sz="1600"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215438" cy="1828193"/>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6.7.3</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文件系统的注册、安装和卸载</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安装文件系统</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r>
              <a:rPr lang="en-US" altLang="zh-CN" dirty="0" smtClean="0"/>
              <a:t>       </a:t>
            </a:r>
            <a:r>
              <a:rPr lang="zh-CN" altLang="en-US" dirty="0" smtClean="0"/>
              <a:t>（</a:t>
            </a:r>
            <a:r>
              <a:rPr lang="en-US" altLang="zh-CN" dirty="0" smtClean="0"/>
              <a:t>1</a:t>
            </a:r>
            <a:r>
              <a:rPr lang="zh-CN" altLang="en-US" dirty="0" smtClean="0"/>
              <a:t>）基本原理</a:t>
            </a:r>
            <a:endParaRPr lang="en-US" altLang="zh-CN" dirty="0" smtClean="0"/>
          </a:p>
          <a:p>
            <a:pPr lvl="1"/>
            <a:r>
              <a:rPr lang="zh-CN" altLang="zh-CN" sz="1800" dirty="0" smtClean="0"/>
              <a:t>超级块、安装点和具体的文件系统的关系</a:t>
            </a:r>
            <a:endParaRPr lang="en-US" altLang="zh-CN" sz="1800"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49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94913" name="Object 1"/>
          <p:cNvGraphicFramePr>
            <a:graphicFrameLocks noChangeAspect="1"/>
          </p:cNvGraphicFramePr>
          <p:nvPr/>
        </p:nvGraphicFramePr>
        <p:xfrm>
          <a:off x="1428728" y="1000084"/>
          <a:ext cx="6903051" cy="5857916"/>
        </p:xfrm>
        <a:graphic>
          <a:graphicData uri="http://schemas.openxmlformats.org/presentationml/2006/ole">
            <mc:AlternateContent xmlns:mc="http://schemas.openxmlformats.org/markup-compatibility/2006">
              <mc:Choice xmlns:v="urn:schemas-microsoft-com:vml" Requires="v">
                <p:oleObj spid="_x0000_s294959" name="Visio" r:id="rId1" imgW="4482465" imgH="3804285" progId="Visio.Drawing.11">
                  <p:embed/>
                </p:oleObj>
              </mc:Choice>
              <mc:Fallback>
                <p:oleObj name="Visio" r:id="rId1" imgW="4482465" imgH="3804285"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28" y="1000084"/>
                        <a:ext cx="6903051" cy="58579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4913"/>
                                        </p:tgtEl>
                                        <p:attrNameLst>
                                          <p:attrName>style.visibility</p:attrName>
                                        </p:attrNameLst>
                                      </p:cBhvr>
                                      <p:to>
                                        <p:strVal val="visible"/>
                                      </p:to>
                                    </p:set>
                                    <p:animEffect transition="in" filter="blinds(horizontal)">
                                      <p:cBhvr>
                                        <p:cTn id="7" dur="500"/>
                                        <p:tgtEl>
                                          <p:spTgt spid="294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001156" cy="4875181"/>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6.7.3</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文件系统的注册、安装和卸载</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安装文件系统</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r>
              <a:rPr lang="en-US" altLang="zh-CN" dirty="0" smtClean="0"/>
              <a:t>       </a:t>
            </a:r>
            <a:r>
              <a:rPr lang="zh-CN" altLang="en-US" dirty="0" smtClean="0"/>
              <a:t>（</a:t>
            </a:r>
            <a:r>
              <a:rPr lang="en-US" altLang="zh-CN" dirty="0" smtClean="0"/>
              <a:t>2</a:t>
            </a:r>
            <a:r>
              <a:rPr lang="zh-CN" altLang="en-US" dirty="0" smtClean="0"/>
              <a:t>）安装命令</a:t>
            </a:r>
            <a:r>
              <a:rPr lang="en-US" altLang="zh-CN" dirty="0" smtClean="0"/>
              <a:t>mount</a:t>
            </a:r>
            <a:endParaRPr lang="en-US" altLang="zh-CN" dirty="0" smtClean="0"/>
          </a:p>
          <a:p>
            <a:pPr lvl="1"/>
            <a:r>
              <a:rPr lang="zh-CN" altLang="zh-CN" sz="1800" dirty="0" smtClean="0"/>
              <a:t>文件系统的安装由</a:t>
            </a:r>
            <a:r>
              <a:rPr lang="en-US" altLang="zh-CN" sz="1800" dirty="0" smtClean="0"/>
              <a:t>mount</a:t>
            </a:r>
            <a:r>
              <a:rPr lang="zh-CN" altLang="zh-CN" sz="1800" dirty="0" smtClean="0"/>
              <a:t>命令完成，命令格式是：</a:t>
            </a:r>
            <a:endParaRPr lang="zh-CN" altLang="zh-CN" sz="1800" dirty="0" smtClean="0"/>
          </a:p>
          <a:p>
            <a:pPr lvl="1"/>
            <a:r>
              <a:rPr lang="en-US" altLang="zh-CN" sz="1800" dirty="0" smtClean="0"/>
              <a:t>mount [-t </a:t>
            </a:r>
            <a:r>
              <a:rPr lang="en-US" altLang="zh-CN" sz="1800" dirty="0" err="1" smtClean="0"/>
              <a:t>vfstype</a:t>
            </a:r>
            <a:r>
              <a:rPr lang="en-US" altLang="zh-CN" sz="1800" dirty="0" smtClean="0"/>
              <a:t>] [-o options] device dir</a:t>
            </a:r>
            <a:endParaRPr lang="en-US" altLang="zh-CN" sz="1800" dirty="0" smtClean="0"/>
          </a:p>
          <a:p>
            <a:pPr lvl="1"/>
            <a:r>
              <a:rPr lang="zh-CN" altLang="zh-CN" sz="1800" dirty="0" smtClean="0"/>
              <a:t>例如命令：</a:t>
            </a:r>
            <a:r>
              <a:rPr lang="en-US" altLang="zh-CN" sz="1800" dirty="0" smtClean="0"/>
              <a:t>mount -t iso9660  /dev/</a:t>
            </a:r>
            <a:r>
              <a:rPr lang="en-US" altLang="zh-CN" sz="1800" dirty="0" err="1" smtClean="0"/>
              <a:t>hdc</a:t>
            </a:r>
            <a:r>
              <a:rPr lang="en-US" altLang="zh-CN" sz="1800" dirty="0" smtClean="0"/>
              <a:t>  /</a:t>
            </a:r>
            <a:r>
              <a:rPr lang="en-US" altLang="zh-CN" sz="1800" dirty="0" err="1" smtClean="0"/>
              <a:t>mnt</a:t>
            </a:r>
            <a:r>
              <a:rPr lang="en-US" altLang="zh-CN" sz="1800" dirty="0" smtClean="0"/>
              <a:t>/</a:t>
            </a:r>
            <a:r>
              <a:rPr lang="en-US" altLang="zh-CN" sz="1800" dirty="0" err="1" smtClean="0"/>
              <a:t>cdrom</a:t>
            </a:r>
            <a:endParaRPr lang="zh-CN" altLang="zh-CN" sz="1800" dirty="0" smtClean="0"/>
          </a:p>
          <a:p>
            <a:pPr lvl="1"/>
            <a:r>
              <a:rPr lang="zh-CN" altLang="zh-CN" sz="1800" dirty="0" smtClean="0"/>
              <a:t>其中</a:t>
            </a:r>
            <a:r>
              <a:rPr lang="en-US" altLang="zh-CN" sz="1800" dirty="0" smtClean="0"/>
              <a:t>iso9660</a:t>
            </a:r>
            <a:r>
              <a:rPr lang="zh-CN" altLang="zh-CN" sz="1800" dirty="0" smtClean="0"/>
              <a:t>是文件系统的类型名，</a:t>
            </a:r>
            <a:r>
              <a:rPr lang="en-US" altLang="zh-CN" sz="1800" dirty="0" smtClean="0"/>
              <a:t>/dev/</a:t>
            </a:r>
            <a:r>
              <a:rPr lang="en-US" altLang="zh-CN" sz="1800" dirty="0" err="1" smtClean="0"/>
              <a:t>hdc</a:t>
            </a:r>
            <a:r>
              <a:rPr lang="zh-CN" altLang="zh-CN" sz="1800" dirty="0" smtClean="0"/>
              <a:t>是包含待安装文件系统的物理设备，</a:t>
            </a:r>
            <a:r>
              <a:rPr lang="en-US" altLang="zh-CN" sz="1800" dirty="0" smtClean="0"/>
              <a:t>/</a:t>
            </a:r>
            <a:r>
              <a:rPr lang="en-US" altLang="zh-CN" sz="1800" dirty="0" err="1" smtClean="0"/>
              <a:t>mnt</a:t>
            </a:r>
            <a:r>
              <a:rPr lang="en-US" altLang="zh-CN" sz="1800" dirty="0" smtClean="0"/>
              <a:t>/</a:t>
            </a:r>
            <a:r>
              <a:rPr lang="en-US" altLang="zh-CN" sz="1800" dirty="0" err="1" smtClean="0"/>
              <a:t>cdrom</a:t>
            </a:r>
            <a:r>
              <a:rPr lang="zh-CN" altLang="zh-CN" sz="1800" dirty="0" smtClean="0"/>
              <a:t>是将要安装到的目录，即安装点。</a:t>
            </a:r>
            <a:endParaRPr lang="en-US" altLang="zh-CN" sz="1800" dirty="0" smtClean="0"/>
          </a:p>
          <a:p>
            <a:pPr lvl="1"/>
            <a:endParaRPr lang="en-US" altLang="zh-CN" sz="1800" dirty="0" smtClean="0">
              <a:solidFill>
                <a:srgbClr val="FF0066"/>
              </a:solidFill>
            </a:endParaRPr>
          </a:p>
          <a:p>
            <a:pPr lvl="1"/>
            <a:r>
              <a:rPr lang="zh-CN" altLang="zh-CN" sz="1800" dirty="0" smtClean="0">
                <a:solidFill>
                  <a:srgbClr val="FF0066"/>
                </a:solidFill>
              </a:rPr>
              <a:t>安装一个文件系统实际上是安装一个物理设备，即将不同分区中的单独的文件系统作为可装卸模块按一定方式形成整个树形目录结构中的一个分支。若指定的安装目录中原本就存在文件或下级子目录，则安装新的文件系统后，该目录下原有的文件和子目录将被掩盖，直到所安装的文件系统卸载后，安装目录中原来的文件会再次出现。</a:t>
            </a:r>
            <a:endParaRPr lang="en-US" altLang="zh-CN" sz="1800" dirty="0" smtClean="0">
              <a:solidFill>
                <a:srgbClr val="FF0066"/>
              </a:solidFill>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9358"/>
            <a:ext cx="9001156" cy="1126462"/>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6.7.3</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文件系统的注册、安装和卸载</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安装文件系统</a:t>
            </a:r>
            <a:r>
              <a:rPr lang="en-US" altLang="zh-CN" dirty="0" smtClean="0"/>
              <a:t>      </a:t>
            </a:r>
            <a:endParaRPr lang="en-US" altLang="zh-CN"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97985" name="Object 1"/>
          <p:cNvGraphicFramePr>
            <a:graphicFrameLocks noChangeAspect="1"/>
          </p:cNvGraphicFramePr>
          <p:nvPr/>
        </p:nvGraphicFramePr>
        <p:xfrm>
          <a:off x="1285852" y="1571612"/>
          <a:ext cx="6738985" cy="5054238"/>
        </p:xfrm>
        <a:graphic>
          <a:graphicData uri="http://schemas.openxmlformats.org/presentationml/2006/ole">
            <mc:AlternateContent xmlns:mc="http://schemas.openxmlformats.org/markup-compatibility/2006">
              <mc:Choice xmlns:v="urn:schemas-microsoft-com:vml" Requires="v">
                <p:oleObj spid="_x0000_s298031" name="Visio" r:id="rId1" imgW="7950200" imgH="5969000" progId="Visio.Drawing.11">
                  <p:embed/>
                </p:oleObj>
              </mc:Choice>
              <mc:Fallback>
                <p:oleObj name="Visio" r:id="rId1" imgW="7950200" imgH="5969000"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52" y="1571612"/>
                        <a:ext cx="6738985" cy="505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1142984"/>
            <a:ext cx="8572528" cy="365023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6.7.3</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文件系统的注册、安装和卸载</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卸载文件系统</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r>
              <a:rPr lang="zh-CN" altLang="zh-CN" dirty="0" smtClean="0"/>
              <a:t>卸载一个文件系统主要应完成如下工作：</a:t>
            </a:r>
            <a:endParaRPr lang="zh-CN" altLang="zh-CN" dirty="0" smtClean="0"/>
          </a:p>
          <a:p>
            <a:pPr lvl="1">
              <a:buFont typeface="Wingdings" panose="05000000000000000000" pitchFamily="2" charset="2"/>
              <a:buChar char="l"/>
            </a:pPr>
            <a:r>
              <a:rPr lang="en-US" altLang="zh-CN" dirty="0" smtClean="0"/>
              <a:t> </a:t>
            </a:r>
            <a:r>
              <a:rPr lang="zh-CN" altLang="zh-CN" dirty="0" smtClean="0"/>
              <a:t>如果文件系统中的文件当前正在使用，则卸载失败返回；</a:t>
            </a:r>
            <a:endParaRPr lang="zh-CN" altLang="zh-CN" dirty="0" smtClean="0"/>
          </a:p>
          <a:p>
            <a:pPr lvl="1">
              <a:buFont typeface="Wingdings" panose="05000000000000000000" pitchFamily="2" charset="2"/>
              <a:buChar char="l"/>
            </a:pPr>
            <a:r>
              <a:rPr lang="en-US" altLang="zh-CN" dirty="0" smtClean="0"/>
              <a:t> </a:t>
            </a:r>
            <a:r>
              <a:rPr lang="zh-CN" altLang="zh-CN" dirty="0" smtClean="0"/>
              <a:t>如果该文件系统的</a:t>
            </a:r>
            <a:r>
              <a:rPr lang="en-US" altLang="zh-CN" dirty="0" smtClean="0"/>
              <a:t> VFS </a:t>
            </a:r>
            <a:r>
              <a:rPr lang="zh-CN" altLang="zh-CN" dirty="0" smtClean="0"/>
              <a:t>超级块标志为“脏”，则必须将超级块信息写回磁盘； </a:t>
            </a:r>
            <a:endParaRPr lang="zh-CN" altLang="zh-CN" dirty="0" smtClean="0"/>
          </a:p>
          <a:p>
            <a:pPr lvl="1">
              <a:buFont typeface="Wingdings" panose="05000000000000000000" pitchFamily="2" charset="2"/>
              <a:buChar char="l"/>
            </a:pPr>
            <a:r>
              <a:rPr lang="en-US" altLang="zh-CN" dirty="0" smtClean="0"/>
              <a:t> </a:t>
            </a:r>
            <a:r>
              <a:rPr lang="zh-CN" altLang="zh-CN" dirty="0" smtClean="0"/>
              <a:t>释放该文件系统的</a:t>
            </a:r>
            <a:r>
              <a:rPr lang="en-US" altLang="zh-CN" dirty="0" smtClean="0"/>
              <a:t>VFS </a:t>
            </a:r>
            <a:r>
              <a:rPr lang="zh-CN" altLang="zh-CN" dirty="0" smtClean="0"/>
              <a:t>超级块；</a:t>
            </a:r>
            <a:endParaRPr lang="zh-CN" altLang="zh-CN" dirty="0" smtClean="0"/>
          </a:p>
          <a:p>
            <a:pPr lvl="1">
              <a:buFont typeface="Wingdings" panose="05000000000000000000" pitchFamily="2" charset="2"/>
              <a:buChar char="l"/>
            </a:pPr>
            <a:r>
              <a:rPr lang="en-US" altLang="zh-CN" dirty="0" smtClean="0"/>
              <a:t> </a:t>
            </a:r>
            <a:r>
              <a:rPr lang="zh-CN" altLang="zh-CN" dirty="0" smtClean="0"/>
              <a:t>从</a:t>
            </a:r>
            <a:r>
              <a:rPr lang="en-US" altLang="zh-CN" dirty="0" err="1" smtClean="0"/>
              <a:t>vfsmntlist</a:t>
            </a:r>
            <a:r>
              <a:rPr lang="en-US" altLang="zh-CN" dirty="0" smtClean="0"/>
              <a:t> </a:t>
            </a:r>
            <a:r>
              <a:rPr lang="zh-CN" altLang="zh-CN" dirty="0" smtClean="0"/>
              <a:t>链表中断开</a:t>
            </a:r>
            <a:r>
              <a:rPr lang="en-US" altLang="zh-CN" dirty="0" err="1" smtClean="0"/>
              <a:t>vfsmount</a:t>
            </a:r>
            <a:r>
              <a:rPr lang="en-US" altLang="zh-CN" dirty="0" smtClean="0"/>
              <a:t> </a:t>
            </a:r>
            <a:r>
              <a:rPr lang="zh-CN" altLang="zh-CN" dirty="0" smtClean="0"/>
              <a:t>数据结构，并将其释放。 </a:t>
            </a:r>
            <a:endParaRPr lang="zh-CN" altLang="zh-CN" dirty="0" smtClean="0"/>
          </a:p>
          <a:p>
            <a:pPr eaLnBrk="1" hangingPunct="1">
              <a:lnSpc>
                <a:spcPct val="120000"/>
              </a:lnSpc>
              <a:spcBef>
                <a:spcPct val="0"/>
              </a:spcBef>
              <a:defRPr/>
            </a:pPr>
            <a:endParaRPr lang="en-US" altLang="zh-CN"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1480"/>
            <a:ext cx="8572528" cy="6223242"/>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6.7.4</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1. open</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操作</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zh-CN" altLang="zh-CN" sz="1800" dirty="0" smtClean="0"/>
              <a:t>在</a:t>
            </a:r>
            <a:r>
              <a:rPr lang="en-US" altLang="zh-CN" sz="1800" dirty="0" err="1" smtClean="0"/>
              <a:t>linux</a:t>
            </a:r>
            <a:r>
              <a:rPr lang="zh-CN" altLang="zh-CN" sz="1800" dirty="0" smtClean="0"/>
              <a:t>中，</a:t>
            </a:r>
            <a:r>
              <a:rPr lang="en-US" altLang="zh-CN" sz="1800" dirty="0" smtClean="0"/>
              <a:t>open</a:t>
            </a:r>
            <a:r>
              <a:rPr lang="zh-CN" altLang="zh-CN" sz="1800" dirty="0" smtClean="0"/>
              <a:t>操作是由</a:t>
            </a:r>
            <a:r>
              <a:rPr lang="en-US" altLang="zh-CN" sz="1800" dirty="0" smtClean="0"/>
              <a:t>open</a:t>
            </a:r>
            <a:r>
              <a:rPr lang="zh-CN" altLang="zh-CN" sz="1800" dirty="0" smtClean="0"/>
              <a:t>系统调用完成的；而</a:t>
            </a:r>
            <a:r>
              <a:rPr lang="en-US" altLang="zh-CN" sz="1800" dirty="0" smtClean="0"/>
              <a:t>open</a:t>
            </a:r>
            <a:r>
              <a:rPr lang="zh-CN" altLang="zh-CN" sz="1800" dirty="0" smtClean="0"/>
              <a:t>系统调用的服务例程是</a:t>
            </a:r>
            <a:r>
              <a:rPr lang="en-US" altLang="zh-CN" sz="1800" dirty="0" err="1" smtClean="0"/>
              <a:t>sys_open</a:t>
            </a:r>
            <a:r>
              <a:rPr lang="en-US" altLang="zh-CN" sz="1800" dirty="0" smtClean="0"/>
              <a:t>()</a:t>
            </a:r>
            <a:r>
              <a:rPr lang="zh-CN" altLang="zh-CN" sz="1800" dirty="0" smtClean="0"/>
              <a:t>（在文件</a:t>
            </a:r>
            <a:r>
              <a:rPr lang="en-US" altLang="zh-CN" sz="1800" dirty="0" smtClean="0"/>
              <a:t>/</a:t>
            </a:r>
            <a:r>
              <a:rPr lang="en-US" altLang="zh-CN" sz="1800" dirty="0" err="1" smtClean="0"/>
              <a:t>fs</a:t>
            </a:r>
            <a:r>
              <a:rPr lang="en-US" altLang="zh-CN" sz="1800" dirty="0" smtClean="0"/>
              <a:t>/</a:t>
            </a:r>
            <a:r>
              <a:rPr lang="en-US" altLang="zh-CN" sz="1800" dirty="0" err="1" smtClean="0"/>
              <a:t>open.c</a:t>
            </a:r>
            <a:r>
              <a:rPr lang="zh-CN" altLang="zh-CN" sz="1800" dirty="0" smtClean="0"/>
              <a:t>中实现）。</a:t>
            </a:r>
            <a:endParaRPr lang="en-US" altLang="zh-CN" sz="1800" dirty="0" smtClean="0"/>
          </a:p>
          <a:p>
            <a:pPr lvl="1"/>
            <a:r>
              <a:rPr lang="en-US" altLang="zh-CN" sz="1200" dirty="0" smtClean="0"/>
              <a:t>long </a:t>
            </a:r>
            <a:r>
              <a:rPr lang="en-US" altLang="zh-CN" sz="1200" dirty="0" err="1" smtClean="0">
                <a:hlinkClick r:id="rId1"/>
              </a:rPr>
              <a:t>do_sys_open</a:t>
            </a:r>
            <a:r>
              <a:rPr lang="en-US" altLang="zh-CN" sz="1200" dirty="0" smtClean="0"/>
              <a:t>(</a:t>
            </a:r>
            <a:r>
              <a:rPr lang="en-US" altLang="zh-CN" sz="1200" dirty="0" err="1" smtClean="0"/>
              <a:t>int</a:t>
            </a:r>
            <a:r>
              <a:rPr lang="en-US" altLang="zh-CN" sz="1200" dirty="0" smtClean="0"/>
              <a:t> </a:t>
            </a:r>
            <a:r>
              <a:rPr lang="en-US" altLang="zh-CN" sz="1200" dirty="0" err="1" smtClean="0"/>
              <a:t>dfd</a:t>
            </a:r>
            <a:r>
              <a:rPr lang="en-US" altLang="zh-CN" sz="1200" dirty="0" smtClean="0"/>
              <a:t>, const char </a:t>
            </a:r>
            <a:r>
              <a:rPr lang="en-US" altLang="zh-CN" sz="1200" dirty="0" smtClean="0">
                <a:hlinkClick r:id="rId2"/>
              </a:rPr>
              <a:t>_ _user</a:t>
            </a:r>
            <a:r>
              <a:rPr lang="en-US" altLang="zh-CN" sz="1200" dirty="0" smtClean="0"/>
              <a:t> *</a:t>
            </a:r>
            <a:r>
              <a:rPr lang="en-US" altLang="zh-CN" sz="1200" dirty="0" smtClean="0">
                <a:hlinkClick r:id="rId3"/>
              </a:rPr>
              <a:t>filename</a:t>
            </a:r>
            <a:r>
              <a:rPr lang="en-US" altLang="zh-CN" sz="1200" dirty="0" smtClean="0"/>
              <a:t>, </a:t>
            </a:r>
            <a:r>
              <a:rPr lang="en-US" altLang="zh-CN" sz="1200" dirty="0" err="1" smtClean="0"/>
              <a:t>int</a:t>
            </a:r>
            <a:r>
              <a:rPr lang="en-US" altLang="zh-CN" sz="1200" dirty="0" smtClean="0"/>
              <a:t> flags, </a:t>
            </a:r>
            <a:r>
              <a:rPr lang="en-US" altLang="zh-CN" sz="1200" dirty="0" err="1" smtClean="0"/>
              <a:t>int</a:t>
            </a:r>
            <a:r>
              <a:rPr lang="en-US" altLang="zh-CN" sz="1200" dirty="0" smtClean="0"/>
              <a:t> mode)</a:t>
            </a:r>
            <a:endParaRPr lang="zh-CN" altLang="zh-CN" sz="1200" dirty="0" smtClean="0"/>
          </a:p>
          <a:p>
            <a:pPr lvl="1"/>
            <a:r>
              <a:rPr lang="en-US" altLang="zh-CN" sz="1200" dirty="0" smtClean="0"/>
              <a:t>{</a:t>
            </a:r>
            <a:endParaRPr lang="zh-CN" altLang="zh-CN" sz="1200" dirty="0" smtClean="0"/>
          </a:p>
          <a:p>
            <a:pPr lvl="1"/>
            <a:r>
              <a:rPr lang="en-US" altLang="zh-CN" sz="1200" dirty="0" smtClean="0"/>
              <a:t>	char *</a:t>
            </a:r>
            <a:r>
              <a:rPr lang="en-US" altLang="zh-CN" sz="1200" dirty="0" err="1" smtClean="0"/>
              <a:t>tmp</a:t>
            </a:r>
            <a:r>
              <a:rPr lang="en-US" altLang="zh-CN" sz="1200" dirty="0" smtClean="0"/>
              <a:t> = </a:t>
            </a:r>
            <a:r>
              <a:rPr lang="en-US" altLang="zh-CN" sz="1200" dirty="0" err="1" smtClean="0">
                <a:hlinkClick r:id="rId4"/>
              </a:rPr>
              <a:t>getname</a:t>
            </a:r>
            <a:r>
              <a:rPr lang="en-US" altLang="zh-CN" sz="1200" dirty="0" smtClean="0"/>
              <a:t>(</a:t>
            </a:r>
            <a:r>
              <a:rPr lang="en-US" altLang="zh-CN" sz="1200" dirty="0" smtClean="0">
                <a:hlinkClick r:id="rId3"/>
              </a:rPr>
              <a:t>filename</a:t>
            </a:r>
            <a:r>
              <a:rPr lang="en-US" altLang="zh-CN" sz="1200" dirty="0" smtClean="0"/>
              <a:t>);</a:t>
            </a:r>
            <a:endParaRPr lang="zh-CN" altLang="zh-CN" sz="1200" dirty="0" smtClean="0"/>
          </a:p>
          <a:p>
            <a:pPr lvl="1"/>
            <a:r>
              <a:rPr lang="en-US" altLang="zh-CN" sz="1200" dirty="0" smtClean="0"/>
              <a:t>	</a:t>
            </a:r>
            <a:r>
              <a:rPr lang="en-US" altLang="zh-CN" sz="1200" dirty="0" err="1" smtClean="0"/>
              <a:t>int</a:t>
            </a:r>
            <a:r>
              <a:rPr lang="en-US" altLang="zh-CN" sz="1200" dirty="0" smtClean="0"/>
              <a:t> </a:t>
            </a:r>
            <a:r>
              <a:rPr lang="en-US" altLang="zh-CN" sz="1200" dirty="0" err="1" smtClean="0">
                <a:hlinkClick r:id="rId5"/>
              </a:rPr>
              <a:t>fd</a:t>
            </a:r>
            <a:r>
              <a:rPr lang="en-US" altLang="zh-CN" sz="1200" dirty="0" smtClean="0"/>
              <a:t> = </a:t>
            </a:r>
            <a:r>
              <a:rPr lang="en-US" altLang="zh-CN" sz="1200" dirty="0" smtClean="0">
                <a:hlinkClick r:id="rId6"/>
              </a:rPr>
              <a:t>PTR_ERR</a:t>
            </a:r>
            <a:r>
              <a:rPr lang="en-US" altLang="zh-CN" sz="1200" dirty="0" smtClean="0"/>
              <a:t>(</a:t>
            </a:r>
            <a:r>
              <a:rPr lang="en-US" altLang="zh-CN" sz="1200" dirty="0" err="1" smtClean="0"/>
              <a:t>tmp</a:t>
            </a:r>
            <a:r>
              <a:rPr lang="en-US" altLang="zh-CN" sz="1200" dirty="0" smtClean="0"/>
              <a:t>);</a:t>
            </a:r>
            <a:endParaRPr lang="zh-CN" altLang="zh-CN" sz="1200" dirty="0" smtClean="0"/>
          </a:p>
          <a:p>
            <a:pPr lvl="1"/>
            <a:r>
              <a:rPr lang="en-US" altLang="zh-CN" sz="1200" dirty="0" smtClean="0"/>
              <a:t>	if (!</a:t>
            </a:r>
            <a:r>
              <a:rPr lang="en-US" altLang="zh-CN" sz="1200" dirty="0" smtClean="0">
                <a:hlinkClick r:id="rId7"/>
              </a:rPr>
              <a:t>IS_ERR</a:t>
            </a:r>
            <a:r>
              <a:rPr lang="en-US" altLang="zh-CN" sz="1200" dirty="0" smtClean="0"/>
              <a:t>(</a:t>
            </a:r>
            <a:r>
              <a:rPr lang="en-US" altLang="zh-CN" sz="1200" dirty="0" err="1" smtClean="0"/>
              <a:t>tmp</a:t>
            </a:r>
            <a:r>
              <a:rPr lang="en-US" altLang="zh-CN" sz="1200" dirty="0" smtClean="0"/>
              <a:t>)) {</a:t>
            </a:r>
            <a:endParaRPr lang="zh-CN" altLang="zh-CN" sz="1200" dirty="0" smtClean="0"/>
          </a:p>
          <a:p>
            <a:pPr lvl="1"/>
            <a:r>
              <a:rPr lang="en-US" altLang="zh-CN" sz="1200" dirty="0" smtClean="0"/>
              <a:t>		</a:t>
            </a:r>
            <a:r>
              <a:rPr lang="en-US" altLang="zh-CN" sz="1200" dirty="0" err="1" smtClean="0">
                <a:hlinkClick r:id="rId5"/>
              </a:rPr>
              <a:t>fd</a:t>
            </a:r>
            <a:r>
              <a:rPr lang="en-US" altLang="zh-CN" sz="1200" dirty="0" smtClean="0"/>
              <a:t> = </a:t>
            </a:r>
            <a:r>
              <a:rPr lang="en-US" altLang="zh-CN" sz="1200" dirty="0" err="1" smtClean="0">
                <a:hlinkClick r:id="rId8"/>
              </a:rPr>
              <a:t>get_unused_fd_flags</a:t>
            </a:r>
            <a:r>
              <a:rPr lang="en-US" altLang="zh-CN" sz="1200" dirty="0" smtClean="0"/>
              <a:t>(flags);</a:t>
            </a:r>
            <a:endParaRPr lang="zh-CN" altLang="zh-CN" sz="1200" dirty="0" smtClean="0"/>
          </a:p>
          <a:p>
            <a:pPr lvl="1"/>
            <a:r>
              <a:rPr lang="en-US" altLang="zh-CN" sz="1200" dirty="0" smtClean="0"/>
              <a:t>		if (</a:t>
            </a:r>
            <a:r>
              <a:rPr lang="en-US" altLang="zh-CN" sz="1200" dirty="0" err="1" smtClean="0">
                <a:hlinkClick r:id="rId5"/>
              </a:rPr>
              <a:t>fd</a:t>
            </a:r>
            <a:r>
              <a:rPr lang="en-US" altLang="zh-CN" sz="1200" dirty="0" smtClean="0"/>
              <a:t> &gt;= 0) {</a:t>
            </a:r>
            <a:endParaRPr lang="zh-CN" altLang="zh-CN" sz="1200" dirty="0" smtClean="0"/>
          </a:p>
          <a:p>
            <a:pPr lvl="1"/>
            <a:r>
              <a:rPr lang="en-US" altLang="zh-CN" sz="1200" dirty="0" smtClean="0"/>
              <a:t>			</a:t>
            </a:r>
            <a:r>
              <a:rPr lang="en-US" altLang="zh-CN" sz="1200" dirty="0" err="1" smtClean="0"/>
              <a:t>struct</a:t>
            </a:r>
            <a:r>
              <a:rPr lang="en-US" altLang="zh-CN" sz="1200" dirty="0" smtClean="0"/>
              <a:t> file *f = </a:t>
            </a:r>
            <a:r>
              <a:rPr lang="en-US" altLang="zh-CN" sz="1200" dirty="0" err="1" smtClean="0">
                <a:hlinkClick r:id="rId9"/>
              </a:rPr>
              <a:t>do_filp_open</a:t>
            </a:r>
            <a:r>
              <a:rPr lang="en-US" altLang="zh-CN" sz="1200" dirty="0" smtClean="0"/>
              <a:t>(</a:t>
            </a:r>
            <a:r>
              <a:rPr lang="en-US" altLang="zh-CN" sz="1200" dirty="0" err="1" smtClean="0"/>
              <a:t>dfd</a:t>
            </a:r>
            <a:r>
              <a:rPr lang="en-US" altLang="zh-CN" sz="1200" dirty="0" smtClean="0"/>
              <a:t>, </a:t>
            </a:r>
            <a:r>
              <a:rPr lang="en-US" altLang="zh-CN" sz="1200" dirty="0" err="1" smtClean="0"/>
              <a:t>tmp</a:t>
            </a:r>
            <a:r>
              <a:rPr lang="en-US" altLang="zh-CN" sz="1200" dirty="0" smtClean="0"/>
              <a:t>, flags, mode);</a:t>
            </a:r>
            <a:endParaRPr lang="zh-CN" altLang="zh-CN" sz="1200" dirty="0" smtClean="0"/>
          </a:p>
          <a:p>
            <a:pPr lvl="1"/>
            <a:r>
              <a:rPr lang="en-US" altLang="zh-CN" sz="1200" dirty="0" smtClean="0"/>
              <a:t>			if (</a:t>
            </a:r>
            <a:r>
              <a:rPr lang="en-US" altLang="zh-CN" sz="1200" dirty="0" smtClean="0">
                <a:hlinkClick r:id="rId7"/>
              </a:rPr>
              <a:t>IS_ERR</a:t>
            </a:r>
            <a:r>
              <a:rPr lang="en-US" altLang="zh-CN" sz="1200" dirty="0" smtClean="0"/>
              <a:t>(f)) {</a:t>
            </a:r>
            <a:endParaRPr lang="zh-CN" altLang="zh-CN" sz="1200" dirty="0" smtClean="0"/>
          </a:p>
          <a:p>
            <a:pPr lvl="1"/>
            <a:r>
              <a:rPr lang="en-US" altLang="zh-CN" sz="1200" dirty="0" smtClean="0"/>
              <a:t>				</a:t>
            </a:r>
            <a:r>
              <a:rPr lang="en-US" altLang="zh-CN" sz="1200" dirty="0" err="1" smtClean="0">
                <a:hlinkClick r:id="rId10"/>
              </a:rPr>
              <a:t>put_unused_fd</a:t>
            </a:r>
            <a:r>
              <a:rPr lang="en-US" altLang="zh-CN" sz="1200" dirty="0" smtClean="0"/>
              <a:t>(</a:t>
            </a:r>
            <a:r>
              <a:rPr lang="en-US" altLang="zh-CN" sz="1200" dirty="0" err="1" smtClean="0">
                <a:hlinkClick r:id="rId5"/>
              </a:rPr>
              <a:t>fd</a:t>
            </a:r>
            <a:r>
              <a:rPr lang="en-US" altLang="zh-CN" sz="1200" dirty="0" smtClean="0"/>
              <a:t>);</a:t>
            </a:r>
            <a:endParaRPr lang="zh-CN" altLang="zh-CN" sz="1200" dirty="0" smtClean="0"/>
          </a:p>
          <a:p>
            <a:pPr lvl="1"/>
            <a:r>
              <a:rPr lang="en-US" altLang="zh-CN" sz="1200" dirty="0" smtClean="0"/>
              <a:t>				</a:t>
            </a:r>
            <a:r>
              <a:rPr lang="en-US" altLang="zh-CN" sz="1200" dirty="0" err="1" smtClean="0">
                <a:hlinkClick r:id="rId5"/>
              </a:rPr>
              <a:t>fd</a:t>
            </a:r>
            <a:r>
              <a:rPr lang="en-US" altLang="zh-CN" sz="1200" dirty="0" smtClean="0"/>
              <a:t> = </a:t>
            </a:r>
            <a:r>
              <a:rPr lang="en-US" altLang="zh-CN" sz="1200" dirty="0" smtClean="0">
                <a:hlinkClick r:id="rId6"/>
              </a:rPr>
              <a:t>PTR_ERR</a:t>
            </a:r>
            <a:r>
              <a:rPr lang="en-US" altLang="zh-CN" sz="1200" dirty="0" smtClean="0"/>
              <a:t>(f);</a:t>
            </a:r>
            <a:endParaRPr lang="zh-CN" altLang="zh-CN" sz="1200" dirty="0" smtClean="0"/>
          </a:p>
          <a:p>
            <a:pPr lvl="1"/>
            <a:r>
              <a:rPr lang="en-US" altLang="zh-CN" sz="1200" dirty="0" smtClean="0"/>
              <a:t>			} else {</a:t>
            </a:r>
            <a:endParaRPr lang="zh-CN" altLang="zh-CN" sz="1200" dirty="0" smtClean="0"/>
          </a:p>
          <a:p>
            <a:pPr lvl="1"/>
            <a:r>
              <a:rPr lang="en-US" altLang="zh-CN" sz="1200" dirty="0" smtClean="0"/>
              <a:t>				</a:t>
            </a:r>
            <a:r>
              <a:rPr lang="en-US" altLang="zh-CN" sz="1200" dirty="0" err="1" smtClean="0">
                <a:hlinkClick r:id="rId11"/>
              </a:rPr>
              <a:t>fsnotify_open</a:t>
            </a:r>
            <a:r>
              <a:rPr lang="en-US" altLang="zh-CN" sz="1200" dirty="0" smtClean="0"/>
              <a:t>(f-&gt;</a:t>
            </a:r>
            <a:r>
              <a:rPr lang="en-US" altLang="zh-CN" sz="1200" dirty="0" err="1" smtClean="0"/>
              <a:t>f_path.dentry</a:t>
            </a:r>
            <a:r>
              <a:rPr lang="en-US" altLang="zh-CN" sz="1200" dirty="0" smtClean="0"/>
              <a:t>);</a:t>
            </a:r>
            <a:endParaRPr lang="zh-CN" altLang="zh-CN" sz="1200" dirty="0" smtClean="0"/>
          </a:p>
          <a:p>
            <a:pPr lvl="1"/>
            <a:r>
              <a:rPr lang="en-US" altLang="zh-CN" sz="1200" dirty="0" smtClean="0"/>
              <a:t>				</a:t>
            </a:r>
            <a:r>
              <a:rPr lang="en-US" altLang="zh-CN" sz="1200" dirty="0" err="1" smtClean="0">
                <a:hlinkClick r:id="rId12"/>
              </a:rPr>
              <a:t>fd_install</a:t>
            </a:r>
            <a:r>
              <a:rPr lang="en-US" altLang="zh-CN" sz="1200" dirty="0" smtClean="0"/>
              <a:t>(</a:t>
            </a:r>
            <a:r>
              <a:rPr lang="en-US" altLang="zh-CN" sz="1200" dirty="0" err="1" smtClean="0">
                <a:hlinkClick r:id="rId5"/>
              </a:rPr>
              <a:t>fd</a:t>
            </a:r>
            <a:r>
              <a:rPr lang="en-US" altLang="zh-CN" sz="1200" dirty="0" smtClean="0"/>
              <a:t>, f);</a:t>
            </a:r>
            <a:endParaRPr lang="zh-CN" altLang="zh-CN" sz="1200" dirty="0" smtClean="0"/>
          </a:p>
          <a:p>
            <a:pPr lvl="1"/>
            <a:r>
              <a:rPr lang="en-US" altLang="zh-CN" sz="1200" dirty="0" smtClean="0"/>
              <a:t>			}</a:t>
            </a:r>
            <a:endParaRPr lang="zh-CN" altLang="zh-CN" sz="1200" dirty="0" smtClean="0"/>
          </a:p>
          <a:p>
            <a:pPr lvl="1"/>
            <a:r>
              <a:rPr lang="en-US" altLang="zh-CN" sz="1200" dirty="0" smtClean="0"/>
              <a:t>		}</a:t>
            </a:r>
            <a:endParaRPr lang="zh-CN" altLang="zh-CN" sz="1200" dirty="0" smtClean="0"/>
          </a:p>
          <a:p>
            <a:pPr lvl="1"/>
            <a:r>
              <a:rPr lang="en-US" altLang="zh-CN" sz="1200" dirty="0" smtClean="0"/>
              <a:t>		</a:t>
            </a:r>
            <a:r>
              <a:rPr lang="en-US" altLang="zh-CN" sz="1200" dirty="0" err="1" smtClean="0">
                <a:hlinkClick r:id="rId13"/>
              </a:rPr>
              <a:t>putname</a:t>
            </a:r>
            <a:r>
              <a:rPr lang="en-US" altLang="zh-CN" sz="1200" dirty="0" smtClean="0"/>
              <a:t>(</a:t>
            </a:r>
            <a:r>
              <a:rPr lang="en-US" altLang="zh-CN" sz="1200" dirty="0" err="1" smtClean="0"/>
              <a:t>tmp</a:t>
            </a:r>
            <a:r>
              <a:rPr lang="en-US" altLang="zh-CN" sz="1200" dirty="0" smtClean="0"/>
              <a:t>);</a:t>
            </a:r>
            <a:endParaRPr lang="zh-CN" altLang="zh-CN" sz="1200" dirty="0" smtClean="0"/>
          </a:p>
          <a:p>
            <a:pPr lvl="1"/>
            <a:r>
              <a:rPr lang="en-US" altLang="zh-CN" sz="1200" dirty="0" smtClean="0"/>
              <a:t>	}</a:t>
            </a:r>
            <a:endParaRPr lang="zh-CN" altLang="zh-CN" sz="1200" dirty="0" smtClean="0"/>
          </a:p>
          <a:p>
            <a:pPr lvl="1"/>
            <a:r>
              <a:rPr lang="en-US" altLang="zh-CN" sz="1200" dirty="0" smtClean="0"/>
              <a:t>	return </a:t>
            </a:r>
            <a:r>
              <a:rPr lang="en-US" altLang="zh-CN" sz="1200" dirty="0" err="1" smtClean="0">
                <a:hlinkClick r:id="rId5"/>
              </a:rPr>
              <a:t>fd</a:t>
            </a:r>
            <a:r>
              <a:rPr lang="en-US" altLang="zh-CN" sz="1200" dirty="0" smtClean="0"/>
              <a:t>;</a:t>
            </a:r>
            <a:endParaRPr lang="zh-CN" altLang="zh-CN" sz="1200" dirty="0" smtClean="0"/>
          </a:p>
          <a:p>
            <a:pPr lvl="1"/>
            <a:r>
              <a:rPr lang="en-US" altLang="zh-CN" sz="1200" dirty="0" smtClean="0"/>
              <a:t>}      </a:t>
            </a:r>
            <a:endParaRPr lang="en-US" altLang="zh-CN" sz="1200"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1480"/>
            <a:ext cx="8572528" cy="608782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6.7.4</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1. open</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操作</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r>
              <a:rPr lang="en-US" altLang="zh-CN" sz="1400" dirty="0" err="1" smtClean="0">
                <a:hlinkClick r:id="rId1"/>
              </a:rPr>
              <a:t>asmlinkage</a:t>
            </a:r>
            <a:r>
              <a:rPr lang="en-US" altLang="zh-CN" sz="1400" dirty="0" smtClean="0"/>
              <a:t> long </a:t>
            </a:r>
            <a:r>
              <a:rPr lang="en-US" altLang="zh-CN" sz="1400" dirty="0" err="1" smtClean="0">
                <a:hlinkClick r:id="rId2"/>
              </a:rPr>
              <a:t>sys_open</a:t>
            </a:r>
            <a:r>
              <a:rPr lang="en-US" altLang="zh-CN" sz="1400" dirty="0" smtClean="0"/>
              <a:t>(const char </a:t>
            </a:r>
            <a:r>
              <a:rPr lang="en-US" altLang="zh-CN" sz="1400" dirty="0" smtClean="0">
                <a:hlinkClick r:id="rId3"/>
              </a:rPr>
              <a:t>__user</a:t>
            </a:r>
            <a:r>
              <a:rPr lang="en-US" altLang="zh-CN" sz="1400" dirty="0" smtClean="0"/>
              <a:t> *</a:t>
            </a:r>
            <a:r>
              <a:rPr lang="en-US" altLang="zh-CN" sz="1400" dirty="0" smtClean="0">
                <a:hlinkClick r:id="rId4"/>
              </a:rPr>
              <a:t>filename</a:t>
            </a:r>
            <a:r>
              <a:rPr lang="en-US" altLang="zh-CN" sz="1400" dirty="0" smtClean="0"/>
              <a:t>, </a:t>
            </a:r>
            <a:r>
              <a:rPr lang="en-US" altLang="zh-CN" sz="1400" dirty="0" err="1" smtClean="0"/>
              <a:t>int</a:t>
            </a:r>
            <a:r>
              <a:rPr lang="en-US" altLang="zh-CN" sz="1400" dirty="0" smtClean="0"/>
              <a:t> flags, </a:t>
            </a:r>
            <a:r>
              <a:rPr lang="en-US" altLang="zh-CN" sz="1400" dirty="0" err="1" smtClean="0"/>
              <a:t>int</a:t>
            </a:r>
            <a:r>
              <a:rPr lang="en-US" altLang="zh-CN" sz="1400" dirty="0" smtClean="0"/>
              <a:t> mode)</a:t>
            </a:r>
            <a:endParaRPr lang="zh-CN" altLang="zh-CN" sz="1400" dirty="0" smtClean="0"/>
          </a:p>
          <a:p>
            <a:pPr lvl="1"/>
            <a:r>
              <a:rPr lang="en-US" altLang="zh-CN" sz="1400" dirty="0" smtClean="0"/>
              <a:t>{</a:t>
            </a:r>
            <a:endParaRPr lang="zh-CN" altLang="zh-CN" sz="1400" dirty="0" smtClean="0"/>
          </a:p>
          <a:p>
            <a:pPr lvl="1"/>
            <a:r>
              <a:rPr lang="en-US" altLang="zh-CN" sz="1400" dirty="0" smtClean="0"/>
              <a:t>	long ret;</a:t>
            </a:r>
            <a:endParaRPr lang="zh-CN" altLang="zh-CN" sz="1400" dirty="0" smtClean="0"/>
          </a:p>
          <a:p>
            <a:pPr lvl="1"/>
            <a:r>
              <a:rPr lang="en-US" altLang="zh-CN" sz="1400" dirty="0" smtClean="0"/>
              <a:t>	if (</a:t>
            </a:r>
            <a:r>
              <a:rPr lang="en-US" altLang="zh-CN" sz="1400" dirty="0" err="1" smtClean="0">
                <a:hlinkClick r:id="rId5"/>
              </a:rPr>
              <a:t>force_o_largefile</a:t>
            </a:r>
            <a:r>
              <a:rPr lang="en-US" altLang="zh-CN" sz="1400" dirty="0" smtClean="0"/>
              <a:t>())</a:t>
            </a:r>
            <a:endParaRPr lang="zh-CN" altLang="zh-CN" sz="1400" dirty="0" smtClean="0"/>
          </a:p>
          <a:p>
            <a:pPr lvl="1"/>
            <a:r>
              <a:rPr lang="en-US" altLang="zh-CN" sz="1400" dirty="0" smtClean="0"/>
              <a:t>		    flags |= </a:t>
            </a:r>
            <a:r>
              <a:rPr lang="en-US" altLang="zh-CN" sz="1400" dirty="0" smtClean="0">
                <a:hlinkClick r:id="rId6"/>
              </a:rPr>
              <a:t>O_LARGEFILE</a:t>
            </a:r>
            <a:r>
              <a:rPr lang="en-US" altLang="zh-CN" sz="1400" dirty="0" smtClean="0"/>
              <a:t>;</a:t>
            </a:r>
            <a:endParaRPr lang="zh-CN" altLang="zh-CN" sz="1400" dirty="0" smtClean="0"/>
          </a:p>
          <a:p>
            <a:pPr lvl="1"/>
            <a:r>
              <a:rPr lang="en-US" altLang="zh-CN" sz="1400" dirty="0" smtClean="0"/>
              <a:t>	ret = </a:t>
            </a:r>
            <a:r>
              <a:rPr lang="en-US" altLang="zh-CN" sz="1400" dirty="0" err="1" smtClean="0">
                <a:hlinkClick r:id="rId7"/>
              </a:rPr>
              <a:t>do_sys_open</a:t>
            </a:r>
            <a:r>
              <a:rPr lang="en-US" altLang="zh-CN" sz="1400" dirty="0" smtClean="0"/>
              <a:t>(</a:t>
            </a:r>
            <a:r>
              <a:rPr lang="en-US" altLang="zh-CN" sz="1400" dirty="0" smtClean="0">
                <a:hlinkClick r:id="rId8"/>
              </a:rPr>
              <a:t>AT_FDCWD</a:t>
            </a:r>
            <a:r>
              <a:rPr lang="en-US" altLang="zh-CN" sz="1400" dirty="0" smtClean="0"/>
              <a:t>, </a:t>
            </a:r>
            <a:r>
              <a:rPr lang="en-US" altLang="zh-CN" sz="1400" dirty="0" smtClean="0">
                <a:hlinkClick r:id="rId4"/>
              </a:rPr>
              <a:t>filename</a:t>
            </a:r>
            <a:r>
              <a:rPr lang="en-US" altLang="zh-CN" sz="1400" dirty="0" smtClean="0"/>
              <a:t>, flags, mode);</a:t>
            </a:r>
            <a:endParaRPr lang="zh-CN" altLang="zh-CN" sz="1400" dirty="0" smtClean="0"/>
          </a:p>
          <a:p>
            <a:pPr lvl="1"/>
            <a:r>
              <a:rPr lang="en-US" altLang="zh-CN" sz="1400" dirty="0" smtClean="0"/>
              <a:t>	</a:t>
            </a:r>
            <a:r>
              <a:rPr lang="en-US" altLang="zh-CN" sz="1400" dirty="0" err="1" smtClean="0">
                <a:hlinkClick r:id="rId9"/>
              </a:rPr>
              <a:t>prevent_tail_call</a:t>
            </a:r>
            <a:r>
              <a:rPr lang="en-US" altLang="zh-CN" sz="1400" dirty="0" smtClean="0"/>
              <a:t>(ret);</a:t>
            </a:r>
            <a:endParaRPr lang="zh-CN" altLang="zh-CN" sz="1400" dirty="0" smtClean="0"/>
          </a:p>
          <a:p>
            <a:pPr lvl="1"/>
            <a:r>
              <a:rPr lang="en-US" altLang="zh-CN" sz="1400" dirty="0" smtClean="0"/>
              <a:t>	return ret;</a:t>
            </a:r>
            <a:endParaRPr lang="zh-CN" altLang="zh-CN" sz="1400" dirty="0" smtClean="0"/>
          </a:p>
          <a:p>
            <a:pPr lvl="1"/>
            <a:r>
              <a:rPr lang="en-US" altLang="zh-CN" sz="1400" dirty="0" smtClean="0"/>
              <a:t>}</a:t>
            </a:r>
            <a:endParaRPr lang="en-US" altLang="zh-CN" sz="1400" dirty="0" smtClean="0"/>
          </a:p>
          <a:p>
            <a:r>
              <a:rPr lang="zh-CN" altLang="zh-CN" dirty="0" smtClean="0">
                <a:solidFill>
                  <a:srgbClr val="FF0066"/>
                </a:solidFill>
              </a:rPr>
              <a:t> 主要算法步骤：</a:t>
            </a:r>
            <a:endParaRPr lang="en-US" altLang="zh-CN" dirty="0" smtClean="0">
              <a:solidFill>
                <a:srgbClr val="FF0066"/>
              </a:solidFill>
            </a:endParaRPr>
          </a:p>
          <a:p>
            <a:pPr marL="457200" lvl="2">
              <a:buFont typeface="Wingdings" panose="05000000000000000000" pitchFamily="2" charset="2"/>
              <a:buChar char="l"/>
            </a:pPr>
            <a:r>
              <a:rPr lang="en-US" altLang="zh-CN" sz="1600" dirty="0" smtClean="0"/>
              <a:t> </a:t>
            </a:r>
            <a:r>
              <a:rPr lang="en-US" altLang="zh-CN" sz="1600" dirty="0" err="1" smtClean="0"/>
              <a:t>getname</a:t>
            </a:r>
            <a:r>
              <a:rPr lang="en-US" altLang="zh-CN" sz="1600" dirty="0" smtClean="0"/>
              <a:t>()</a:t>
            </a:r>
            <a:r>
              <a:rPr lang="zh-CN" altLang="zh-CN" sz="1600" dirty="0" smtClean="0"/>
              <a:t>函数做路径名的合法性检测。</a:t>
            </a:r>
            <a:r>
              <a:rPr lang="en-US" altLang="zh-CN" sz="1600" dirty="0" err="1" smtClean="0"/>
              <a:t>getname</a:t>
            </a:r>
            <a:r>
              <a:rPr lang="en-US" altLang="zh-CN" sz="1600" dirty="0" smtClean="0"/>
              <a:t>()</a:t>
            </a:r>
            <a:r>
              <a:rPr lang="zh-CN" altLang="zh-CN" sz="1600" dirty="0" smtClean="0"/>
              <a:t>在检查名字合法性的同时要把</a:t>
            </a:r>
            <a:r>
              <a:rPr lang="en-US" altLang="zh-CN" sz="1600" dirty="0" smtClean="0"/>
              <a:t>filename</a:t>
            </a:r>
            <a:r>
              <a:rPr lang="zh-CN" altLang="zh-CN" sz="1600" dirty="0" smtClean="0"/>
              <a:t>从用户数据区拷贝到内核数据区。它会检验给出的地址是否在当前进程中的虚存段内；在内核空间中申请一页；并把</a:t>
            </a:r>
            <a:r>
              <a:rPr lang="en-US" altLang="zh-CN" sz="1600" dirty="0" smtClean="0"/>
              <a:t>filename</a:t>
            </a:r>
            <a:r>
              <a:rPr lang="zh-CN" altLang="zh-CN" sz="1600" dirty="0" smtClean="0"/>
              <a:t>字符的内容拷贝到该页中去。</a:t>
            </a:r>
            <a:endParaRPr lang="en-US" altLang="zh-CN" sz="1600" dirty="0" smtClean="0"/>
          </a:p>
          <a:p>
            <a:pPr marL="457200" lvl="2">
              <a:buFont typeface="Wingdings" panose="05000000000000000000" pitchFamily="2" charset="2"/>
              <a:buChar char="l"/>
            </a:pPr>
            <a:r>
              <a:rPr lang="en-US" altLang="zh-CN" sz="1600" dirty="0" smtClean="0"/>
              <a:t> </a:t>
            </a:r>
            <a:r>
              <a:rPr lang="en-US" altLang="zh-CN" sz="1600" dirty="0" err="1" smtClean="0"/>
              <a:t>get_unused_fd</a:t>
            </a:r>
            <a:r>
              <a:rPr lang="en-US" altLang="zh-CN" sz="1600" dirty="0" smtClean="0"/>
              <a:t>()</a:t>
            </a:r>
            <a:r>
              <a:rPr lang="zh-CN" altLang="zh-CN" sz="1600" dirty="0" smtClean="0"/>
              <a:t>得到空的文件描述符指针。</a:t>
            </a:r>
            <a:endParaRPr lang="en-US" altLang="zh-CN" sz="1600" dirty="0" smtClean="0"/>
          </a:p>
          <a:p>
            <a:pPr marL="457200" lvl="2">
              <a:buFont typeface="Wingdings" panose="05000000000000000000" pitchFamily="2" charset="2"/>
              <a:buChar char="l"/>
            </a:pPr>
            <a:r>
              <a:rPr lang="en-US" altLang="zh-CN" sz="1600" dirty="0" smtClean="0"/>
              <a:t> </a:t>
            </a:r>
            <a:r>
              <a:rPr lang="en-US" altLang="zh-CN" sz="1600" dirty="0" err="1" smtClean="0"/>
              <a:t>do_filp_open</a:t>
            </a:r>
            <a:r>
              <a:rPr lang="en-US" altLang="zh-CN" sz="1600" dirty="0" smtClean="0"/>
              <a:t>() </a:t>
            </a:r>
            <a:r>
              <a:rPr lang="zh-CN" altLang="zh-CN" sz="1600" dirty="0" smtClean="0"/>
              <a:t>按照指定的读写方式和用户权限打开文件，并返回文件描述符指针</a:t>
            </a:r>
            <a:r>
              <a:rPr lang="en-US" altLang="zh-CN" sz="1600" dirty="0" smtClean="0"/>
              <a:t>f</a:t>
            </a:r>
            <a:r>
              <a:rPr lang="zh-CN" altLang="zh-CN" sz="1600" dirty="0" smtClean="0"/>
              <a:t>。</a:t>
            </a:r>
            <a:endParaRPr lang="en-US" altLang="zh-CN" sz="1600" dirty="0" smtClean="0"/>
          </a:p>
          <a:p>
            <a:pPr marL="457200" lvl="2">
              <a:buFont typeface="Wingdings" panose="05000000000000000000" pitchFamily="2" charset="2"/>
              <a:buChar char="l"/>
            </a:pPr>
            <a:r>
              <a:rPr lang="en-US" altLang="zh-CN" sz="1600" dirty="0" smtClean="0"/>
              <a:t> </a:t>
            </a:r>
            <a:r>
              <a:rPr lang="zh-CN" altLang="zh-CN" sz="1600" dirty="0" smtClean="0"/>
              <a:t>如果所获</a:t>
            </a:r>
            <a:r>
              <a:rPr lang="en-US" altLang="zh-CN" sz="1600" dirty="0" smtClean="0"/>
              <a:t>file</a:t>
            </a:r>
            <a:r>
              <a:rPr lang="zh-CN" altLang="zh-CN" sz="1600" dirty="0" smtClean="0"/>
              <a:t>结构有错误，则释放文件描述符，设置</a:t>
            </a:r>
            <a:r>
              <a:rPr lang="en-US" altLang="zh-CN" sz="1600" dirty="0" err="1" smtClean="0"/>
              <a:t>fd</a:t>
            </a:r>
            <a:r>
              <a:rPr lang="zh-CN" altLang="zh-CN" sz="1600" dirty="0" smtClean="0"/>
              <a:t>为返回出错信息。</a:t>
            </a:r>
            <a:endParaRPr lang="en-US" altLang="zh-CN" sz="1600" dirty="0" smtClean="0"/>
          </a:p>
          <a:p>
            <a:pPr marL="457200" lvl="2">
              <a:buFont typeface="Wingdings" panose="05000000000000000000" pitchFamily="2" charset="2"/>
              <a:buChar char="l"/>
            </a:pPr>
            <a:r>
              <a:rPr lang="en-US" altLang="zh-CN" sz="1600" dirty="0" smtClean="0"/>
              <a:t> </a:t>
            </a:r>
            <a:r>
              <a:rPr lang="en-US" altLang="zh-CN" sz="1600" dirty="0" err="1" smtClean="0"/>
              <a:t>fd_install</a:t>
            </a:r>
            <a:r>
              <a:rPr lang="en-US" altLang="zh-CN" sz="1600" dirty="0" smtClean="0"/>
              <a:t>() </a:t>
            </a:r>
            <a:r>
              <a:rPr lang="zh-CN" altLang="zh-CN" sz="1600" dirty="0" smtClean="0"/>
              <a:t>将打开文件的文件描述符指针</a:t>
            </a:r>
            <a:r>
              <a:rPr lang="en-US" altLang="zh-CN" sz="1600" dirty="0" smtClean="0"/>
              <a:t>f</a:t>
            </a:r>
            <a:r>
              <a:rPr lang="zh-CN" altLang="zh-CN" sz="1600" dirty="0" smtClean="0"/>
              <a:t>装入当前进程打开文件表中。</a:t>
            </a:r>
            <a:endParaRPr lang="zh-CN" altLang="zh-CN" sz="1600" dirty="0" smtClean="0"/>
          </a:p>
          <a:p>
            <a:pPr marL="457200" lvl="2">
              <a:buFont typeface="Wingdings" panose="05000000000000000000" pitchFamily="2" charset="2"/>
              <a:buChar char="l"/>
            </a:pPr>
            <a:r>
              <a:rPr lang="en-US" altLang="zh-CN" sz="1600" dirty="0" smtClean="0"/>
              <a:t> </a:t>
            </a:r>
            <a:r>
              <a:rPr lang="zh-CN" altLang="zh-CN" sz="1600" dirty="0" smtClean="0"/>
              <a:t>返回打开的文件描述符。</a:t>
            </a:r>
            <a:endParaRPr lang="zh-CN" altLang="zh-CN" dirty="0" smtClean="0">
              <a:solidFill>
                <a:srgbClr val="FF0066"/>
              </a:solidFill>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71480"/>
            <a:ext cx="8572528" cy="6026265"/>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6.7.4</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1. open</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操作</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zh-CN" altLang="zh-CN" sz="1800" dirty="0" smtClean="0"/>
              <a:t>下面是</a:t>
            </a:r>
            <a:r>
              <a:rPr lang="en-US" altLang="zh-CN" sz="1800" dirty="0" err="1" smtClean="0"/>
              <a:t>sys_oepn</a:t>
            </a:r>
            <a:r>
              <a:rPr lang="en-US" altLang="zh-CN" sz="1800" dirty="0" smtClean="0"/>
              <a:t> </a:t>
            </a:r>
            <a:r>
              <a:rPr lang="zh-CN" altLang="zh-CN" sz="1800" dirty="0" smtClean="0"/>
              <a:t>流程中重要函数</a:t>
            </a:r>
            <a:r>
              <a:rPr lang="en-US" altLang="zh-CN" sz="1800" dirty="0" err="1" smtClean="0"/>
              <a:t>do_filp_open</a:t>
            </a:r>
            <a:r>
              <a:rPr lang="zh-CN" altLang="zh-CN" sz="1800" dirty="0" smtClean="0"/>
              <a:t>函数实现的分析</a:t>
            </a:r>
            <a:endParaRPr lang="en-US" altLang="zh-CN" sz="1800" dirty="0" smtClean="0"/>
          </a:p>
          <a:p>
            <a:pPr lvl="1"/>
            <a:r>
              <a:rPr lang="en-US" altLang="zh-CN" sz="1400" dirty="0" smtClean="0"/>
              <a:t>static </a:t>
            </a:r>
            <a:r>
              <a:rPr lang="en-US" altLang="zh-CN" sz="1400" dirty="0" err="1" smtClean="0"/>
              <a:t>struct</a:t>
            </a:r>
            <a:r>
              <a:rPr lang="en-US" altLang="zh-CN" sz="1400" dirty="0" smtClean="0"/>
              <a:t> file *</a:t>
            </a:r>
            <a:r>
              <a:rPr lang="en-US" altLang="zh-CN" sz="1400" dirty="0" err="1" smtClean="0">
                <a:hlinkClick r:id="rId1"/>
              </a:rPr>
              <a:t>do_filp_open</a:t>
            </a:r>
            <a:r>
              <a:rPr lang="en-US" altLang="zh-CN" sz="1400" dirty="0" smtClean="0"/>
              <a:t>(</a:t>
            </a:r>
            <a:r>
              <a:rPr lang="en-US" altLang="zh-CN" sz="1400" dirty="0" err="1" smtClean="0"/>
              <a:t>int</a:t>
            </a:r>
            <a:r>
              <a:rPr lang="en-US" altLang="zh-CN" sz="1400" dirty="0" smtClean="0"/>
              <a:t> </a:t>
            </a:r>
            <a:r>
              <a:rPr lang="en-US" altLang="zh-CN" sz="1400" dirty="0" err="1" smtClean="0"/>
              <a:t>dfd</a:t>
            </a:r>
            <a:r>
              <a:rPr lang="en-US" altLang="zh-CN" sz="1400" dirty="0" smtClean="0"/>
              <a:t>, const char *</a:t>
            </a:r>
            <a:r>
              <a:rPr lang="en-US" altLang="zh-CN" sz="1400" dirty="0" smtClean="0">
                <a:hlinkClick r:id="rId2"/>
              </a:rPr>
              <a:t>filename</a:t>
            </a:r>
            <a:r>
              <a:rPr lang="en-US" altLang="zh-CN" sz="1400" dirty="0" smtClean="0"/>
              <a:t>, </a:t>
            </a:r>
            <a:r>
              <a:rPr lang="en-US" altLang="zh-CN" sz="1400" dirty="0" err="1" smtClean="0"/>
              <a:t>int</a:t>
            </a:r>
            <a:r>
              <a:rPr lang="en-US" altLang="zh-CN" sz="1400" dirty="0" smtClean="0"/>
              <a:t> flags, </a:t>
            </a:r>
            <a:r>
              <a:rPr lang="en-US" altLang="zh-CN" sz="1400" dirty="0" err="1" smtClean="0"/>
              <a:t>int</a:t>
            </a:r>
            <a:r>
              <a:rPr lang="en-US" altLang="zh-CN" sz="1400" dirty="0" smtClean="0"/>
              <a:t> mode)</a:t>
            </a:r>
            <a:endParaRPr lang="zh-CN" altLang="zh-CN" sz="1400" dirty="0" smtClean="0"/>
          </a:p>
          <a:p>
            <a:pPr lvl="1"/>
            <a:r>
              <a:rPr lang="en-US" altLang="zh-CN" sz="1400" dirty="0" smtClean="0"/>
              <a:t>{</a:t>
            </a:r>
            <a:endParaRPr lang="zh-CN" altLang="zh-CN" sz="1400" dirty="0" smtClean="0"/>
          </a:p>
          <a:p>
            <a:pPr lvl="1"/>
            <a:r>
              <a:rPr lang="en-US" altLang="zh-CN" sz="1400" dirty="0" smtClean="0"/>
              <a:t>	</a:t>
            </a:r>
            <a:r>
              <a:rPr lang="en-US" altLang="zh-CN" sz="1400" dirty="0" err="1" smtClean="0"/>
              <a:t>int</a:t>
            </a:r>
            <a:r>
              <a:rPr lang="en-US" altLang="zh-CN" sz="1400" dirty="0" smtClean="0"/>
              <a:t> </a:t>
            </a:r>
            <a:r>
              <a:rPr lang="en-US" altLang="zh-CN" sz="1400" dirty="0" err="1" smtClean="0"/>
              <a:t>namei_flags</a:t>
            </a:r>
            <a:r>
              <a:rPr lang="en-US" altLang="zh-CN" sz="1400" dirty="0" smtClean="0"/>
              <a:t>, error;</a:t>
            </a:r>
            <a:endParaRPr lang="zh-CN" altLang="zh-CN" sz="1400" dirty="0" smtClean="0"/>
          </a:p>
          <a:p>
            <a:pPr lvl="1"/>
            <a:r>
              <a:rPr lang="en-US" altLang="zh-CN" sz="1400" dirty="0" smtClean="0"/>
              <a:t>	</a:t>
            </a:r>
            <a:r>
              <a:rPr lang="en-US" altLang="zh-CN" sz="1400" dirty="0" err="1" smtClean="0"/>
              <a:t>struct</a:t>
            </a:r>
            <a:r>
              <a:rPr lang="en-US" altLang="zh-CN" sz="1400" dirty="0" smtClean="0"/>
              <a:t> </a:t>
            </a:r>
            <a:r>
              <a:rPr lang="en-US" altLang="zh-CN" sz="1400" dirty="0" err="1" smtClean="0">
                <a:hlinkClick r:id="rId3"/>
              </a:rPr>
              <a:t>nameidata</a:t>
            </a:r>
            <a:r>
              <a:rPr lang="en-US" altLang="zh-CN" sz="1400" dirty="0" smtClean="0"/>
              <a:t> </a:t>
            </a:r>
            <a:r>
              <a:rPr lang="en-US" altLang="zh-CN" sz="1400" dirty="0" err="1" smtClean="0"/>
              <a:t>nd</a:t>
            </a:r>
            <a:r>
              <a:rPr lang="en-US" altLang="zh-CN" sz="1400" dirty="0" smtClean="0"/>
              <a:t>;</a:t>
            </a:r>
            <a:endParaRPr lang="zh-CN" altLang="zh-CN" sz="1400" dirty="0" smtClean="0"/>
          </a:p>
          <a:p>
            <a:pPr lvl="1"/>
            <a:r>
              <a:rPr lang="en-US" altLang="zh-CN" sz="1400" dirty="0" smtClean="0"/>
              <a:t>	</a:t>
            </a:r>
            <a:r>
              <a:rPr lang="en-US" altLang="zh-CN" sz="1400" dirty="0" err="1" smtClean="0"/>
              <a:t>namei_flags</a:t>
            </a:r>
            <a:r>
              <a:rPr lang="en-US" altLang="zh-CN" sz="1400" dirty="0" smtClean="0"/>
              <a:t> = flags;</a:t>
            </a:r>
            <a:endParaRPr lang="zh-CN" altLang="zh-CN" sz="1400" dirty="0" smtClean="0"/>
          </a:p>
          <a:p>
            <a:pPr lvl="1"/>
            <a:r>
              <a:rPr lang="en-US" altLang="zh-CN" sz="1400" dirty="0" smtClean="0"/>
              <a:t>	if ((namei_flags+1) &amp; </a:t>
            </a:r>
            <a:r>
              <a:rPr lang="en-US" altLang="zh-CN" sz="1400" dirty="0" smtClean="0">
                <a:hlinkClick r:id="rId4"/>
              </a:rPr>
              <a:t>O_ACCMODE</a:t>
            </a:r>
            <a:r>
              <a:rPr lang="en-US" altLang="zh-CN" sz="1400" dirty="0" smtClean="0"/>
              <a:t>)</a:t>
            </a:r>
            <a:endParaRPr lang="zh-CN" altLang="zh-CN" sz="1400" dirty="0" smtClean="0"/>
          </a:p>
          <a:p>
            <a:pPr lvl="1"/>
            <a:r>
              <a:rPr lang="en-US" altLang="zh-CN" sz="1400" dirty="0" smtClean="0"/>
              <a:t>		    </a:t>
            </a:r>
            <a:r>
              <a:rPr lang="en-US" altLang="zh-CN" sz="1400" dirty="0" err="1" smtClean="0"/>
              <a:t>namei_flags</a:t>
            </a:r>
            <a:r>
              <a:rPr lang="en-US" altLang="zh-CN" sz="1400" dirty="0" smtClean="0"/>
              <a:t>++;</a:t>
            </a:r>
            <a:endParaRPr lang="zh-CN" altLang="zh-CN" sz="1400" dirty="0" smtClean="0"/>
          </a:p>
          <a:p>
            <a:pPr lvl="1"/>
            <a:r>
              <a:rPr lang="en-US" altLang="zh-CN" sz="1400" dirty="0" smtClean="0"/>
              <a:t>	error = </a:t>
            </a:r>
            <a:r>
              <a:rPr lang="en-US" altLang="zh-CN" sz="1400" dirty="0" err="1" smtClean="0">
                <a:hlinkClick r:id="rId5"/>
              </a:rPr>
              <a:t>open_namei</a:t>
            </a:r>
            <a:r>
              <a:rPr lang="en-US" altLang="zh-CN" sz="1400" dirty="0" smtClean="0"/>
              <a:t>(</a:t>
            </a:r>
            <a:r>
              <a:rPr lang="en-US" altLang="zh-CN" sz="1400" dirty="0" err="1" smtClean="0"/>
              <a:t>dfd</a:t>
            </a:r>
            <a:r>
              <a:rPr lang="en-US" altLang="zh-CN" sz="1400" dirty="0" smtClean="0"/>
              <a:t>, </a:t>
            </a:r>
            <a:r>
              <a:rPr lang="en-US" altLang="zh-CN" sz="1400" dirty="0" smtClean="0">
                <a:hlinkClick r:id="rId2"/>
              </a:rPr>
              <a:t>filename</a:t>
            </a:r>
            <a:r>
              <a:rPr lang="en-US" altLang="zh-CN" sz="1400" dirty="0" smtClean="0"/>
              <a:t>, </a:t>
            </a:r>
            <a:r>
              <a:rPr lang="en-US" altLang="zh-CN" sz="1400" dirty="0" err="1" smtClean="0"/>
              <a:t>namei_flags</a:t>
            </a:r>
            <a:r>
              <a:rPr lang="en-US" altLang="zh-CN" sz="1400" dirty="0" smtClean="0"/>
              <a:t>, mode, &amp;</a:t>
            </a:r>
            <a:r>
              <a:rPr lang="en-US" altLang="zh-CN" sz="1400" dirty="0" err="1" smtClean="0"/>
              <a:t>nd</a:t>
            </a:r>
            <a:r>
              <a:rPr lang="en-US" altLang="zh-CN" sz="1400" dirty="0" smtClean="0"/>
              <a:t>);</a:t>
            </a:r>
            <a:endParaRPr lang="zh-CN" altLang="zh-CN" sz="1400" dirty="0" smtClean="0"/>
          </a:p>
          <a:p>
            <a:pPr lvl="1"/>
            <a:r>
              <a:rPr lang="en-US" altLang="zh-CN" sz="1400" dirty="0" smtClean="0"/>
              <a:t>	if (!error)</a:t>
            </a:r>
            <a:endParaRPr lang="zh-CN" altLang="zh-CN" sz="1400" dirty="0" smtClean="0"/>
          </a:p>
          <a:p>
            <a:pPr lvl="1"/>
            <a:r>
              <a:rPr lang="en-US" altLang="zh-CN" sz="1400" dirty="0" smtClean="0"/>
              <a:t>		    return </a:t>
            </a:r>
            <a:r>
              <a:rPr lang="en-US" altLang="zh-CN" sz="1400" dirty="0" err="1" smtClean="0">
                <a:hlinkClick r:id="rId6"/>
              </a:rPr>
              <a:t>nameidata_to_filp</a:t>
            </a:r>
            <a:r>
              <a:rPr lang="en-US" altLang="zh-CN" sz="1400" dirty="0" smtClean="0"/>
              <a:t>(&amp;</a:t>
            </a:r>
            <a:r>
              <a:rPr lang="en-US" altLang="zh-CN" sz="1400" dirty="0" err="1" smtClean="0"/>
              <a:t>nd</a:t>
            </a:r>
            <a:r>
              <a:rPr lang="en-US" altLang="zh-CN" sz="1400" dirty="0" smtClean="0"/>
              <a:t>, flags);</a:t>
            </a:r>
            <a:endParaRPr lang="zh-CN" altLang="zh-CN" sz="1400" dirty="0" smtClean="0"/>
          </a:p>
          <a:p>
            <a:pPr lvl="1"/>
            <a:r>
              <a:rPr lang="en-US" altLang="zh-CN" sz="1400" dirty="0" smtClean="0"/>
              <a:t>	return </a:t>
            </a:r>
            <a:r>
              <a:rPr lang="en-US" altLang="zh-CN" sz="1400" dirty="0" smtClean="0">
                <a:hlinkClick r:id="rId7"/>
              </a:rPr>
              <a:t>ERR_PTR</a:t>
            </a:r>
            <a:r>
              <a:rPr lang="en-US" altLang="zh-CN" sz="1400" dirty="0" smtClean="0"/>
              <a:t>(error);</a:t>
            </a:r>
            <a:endParaRPr lang="zh-CN" altLang="zh-CN" sz="1400" dirty="0" smtClean="0"/>
          </a:p>
          <a:p>
            <a:pPr lvl="1"/>
            <a:r>
              <a:rPr lang="en-US" altLang="zh-CN" sz="1400" dirty="0" smtClean="0"/>
              <a:t>}</a:t>
            </a:r>
            <a:endParaRPr lang="en-US" altLang="zh-CN" sz="1400" dirty="0" smtClean="0"/>
          </a:p>
          <a:p>
            <a:pPr lvl="1"/>
            <a:r>
              <a:rPr lang="zh-CN" altLang="zh-CN" sz="1800" dirty="0" smtClean="0"/>
              <a:t>主要算法步骤：</a:t>
            </a:r>
            <a:endParaRPr lang="zh-CN" altLang="zh-CN" sz="1800" dirty="0" smtClean="0"/>
          </a:p>
          <a:p>
            <a:pPr lvl="1">
              <a:buFont typeface="Wingdings" panose="05000000000000000000" pitchFamily="2" charset="2"/>
              <a:buChar char="l"/>
            </a:pPr>
            <a:r>
              <a:rPr lang="en-US" altLang="zh-CN" sz="1600" dirty="0" smtClean="0"/>
              <a:t>  </a:t>
            </a:r>
            <a:r>
              <a:rPr lang="zh-CN" altLang="zh-CN" sz="1600" dirty="0" smtClean="0"/>
              <a:t>根据参数</a:t>
            </a:r>
            <a:r>
              <a:rPr lang="en-US" altLang="zh-CN" sz="1600" dirty="0" smtClean="0"/>
              <a:t>flags</a:t>
            </a:r>
            <a:r>
              <a:rPr lang="zh-CN" altLang="zh-CN" sz="1600" dirty="0" smtClean="0"/>
              <a:t>计算</a:t>
            </a:r>
            <a:r>
              <a:rPr lang="en-US" altLang="zh-CN" sz="1600" dirty="0" err="1" smtClean="0"/>
              <a:t>namei_flags</a:t>
            </a:r>
            <a:endParaRPr lang="en-US" altLang="zh-CN" sz="1600" dirty="0" smtClean="0"/>
          </a:p>
          <a:p>
            <a:pPr lvl="1">
              <a:buFont typeface="Wingdings" panose="05000000000000000000" pitchFamily="2" charset="2"/>
              <a:buChar char="l"/>
            </a:pPr>
            <a:r>
              <a:rPr lang="en-US" altLang="zh-CN" sz="1600" dirty="0" smtClean="0"/>
              <a:t>  </a:t>
            </a:r>
            <a:r>
              <a:rPr lang="en-US" altLang="zh-CN" sz="1600" dirty="0" err="1" smtClean="0"/>
              <a:t>open_namei</a:t>
            </a:r>
            <a:r>
              <a:rPr lang="en-US" altLang="zh-CN" sz="1600" dirty="0" smtClean="0"/>
              <a:t>()</a:t>
            </a:r>
            <a:r>
              <a:rPr lang="zh-CN" altLang="zh-CN" sz="1600" dirty="0" smtClean="0"/>
              <a:t>通过路径名获取其相应的</a:t>
            </a:r>
            <a:r>
              <a:rPr lang="en-US" altLang="zh-CN" sz="1600" dirty="0" err="1" smtClean="0"/>
              <a:t>dentry</a:t>
            </a:r>
            <a:r>
              <a:rPr lang="zh-CN" altLang="zh-CN" sz="1600" dirty="0" smtClean="0"/>
              <a:t>和</a:t>
            </a:r>
            <a:r>
              <a:rPr lang="en-US" altLang="zh-CN" sz="1600" dirty="0" err="1" smtClean="0"/>
              <a:t>vfsmount</a:t>
            </a:r>
            <a:r>
              <a:rPr lang="zh-CN" altLang="zh-CN" sz="1600" dirty="0" smtClean="0"/>
              <a:t>结构。</a:t>
            </a:r>
            <a:endParaRPr lang="en-US" altLang="zh-CN" sz="1600" dirty="0" smtClean="0"/>
          </a:p>
          <a:p>
            <a:pPr lvl="1">
              <a:buFont typeface="Wingdings" panose="05000000000000000000" pitchFamily="2" charset="2"/>
              <a:buChar char="l"/>
            </a:pPr>
            <a:r>
              <a:rPr lang="en-US" altLang="zh-CN" sz="1600" dirty="0" smtClean="0"/>
              <a:t>  </a:t>
            </a:r>
            <a:r>
              <a:rPr lang="zh-CN" altLang="zh-CN" sz="1600" dirty="0" smtClean="0"/>
              <a:t>如果</a:t>
            </a:r>
            <a:r>
              <a:rPr lang="en-US" altLang="zh-CN" sz="1600" dirty="0" err="1" smtClean="0"/>
              <a:t>open_namei</a:t>
            </a:r>
            <a:r>
              <a:rPr lang="zh-CN" altLang="zh-CN" sz="1600" dirty="0" smtClean="0"/>
              <a:t>正常返回，则调用</a:t>
            </a:r>
            <a:r>
              <a:rPr lang="en-US" altLang="zh-CN" sz="1600" dirty="0" err="1" smtClean="0"/>
              <a:t>nameidata_to_filp</a:t>
            </a:r>
            <a:r>
              <a:rPr lang="en-US" altLang="zh-CN" sz="1600" dirty="0" smtClean="0"/>
              <a:t>(), </a:t>
            </a:r>
            <a:r>
              <a:rPr lang="zh-CN" altLang="zh-CN" sz="1600" dirty="0" smtClean="0"/>
              <a:t>通过</a:t>
            </a:r>
            <a:r>
              <a:rPr lang="en-US" altLang="zh-CN" sz="1600" dirty="0" err="1" smtClean="0"/>
              <a:t>open_namei</a:t>
            </a:r>
            <a:r>
              <a:rPr lang="en-US" altLang="zh-CN" sz="1600" dirty="0" smtClean="0"/>
              <a:t>()</a:t>
            </a:r>
            <a:r>
              <a:rPr lang="zh-CN" altLang="zh-CN" sz="1600" dirty="0" smtClean="0"/>
              <a:t>得到的</a:t>
            </a:r>
            <a:r>
              <a:rPr lang="en-US" altLang="zh-CN" sz="1600" dirty="0" err="1" smtClean="0"/>
              <a:t>dentry</a:t>
            </a:r>
            <a:r>
              <a:rPr lang="zh-CN" altLang="zh-CN" sz="1600" dirty="0" smtClean="0"/>
              <a:t>和</a:t>
            </a:r>
            <a:r>
              <a:rPr lang="en-US" altLang="zh-CN" sz="1600" dirty="0" err="1" smtClean="0"/>
              <a:t>vfsmount</a:t>
            </a:r>
            <a:r>
              <a:rPr lang="zh-CN" altLang="zh-CN" sz="1600" dirty="0" smtClean="0"/>
              <a:t>来得到</a:t>
            </a:r>
            <a:r>
              <a:rPr lang="en-US" altLang="zh-CN" sz="1600" dirty="0" smtClean="0"/>
              <a:t>file</a:t>
            </a:r>
            <a:r>
              <a:rPr lang="zh-CN" altLang="zh-CN" sz="1600" dirty="0" smtClean="0"/>
              <a:t>结构。否则返回错误信息。</a:t>
            </a:r>
            <a:endParaRPr kumimoji="1" lang="en-US" altLang="zh-CN" sz="1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428596" y="1500174"/>
            <a:ext cx="7605488" cy="341632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6.2.1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文件的逻辑结构</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514350" indent="-514350" eaLnBrk="1" hangingPunct="1">
              <a:lnSpc>
                <a:spcPct val="120000"/>
              </a:lnSpc>
              <a:spcBef>
                <a:spcPct val="0"/>
              </a:spcBef>
              <a:buAutoNum type="arabicPeriod"/>
              <a:defRPr/>
            </a:pP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设计原则</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971550" lvl="1" indent="-514350" eaLnBrk="1" hangingPunct="1">
              <a:lnSpc>
                <a:spcPct val="120000"/>
              </a:lnSpc>
              <a:spcBef>
                <a:spcPct val="0"/>
              </a:spcBef>
              <a:buFont typeface="Wingdings" panose="05000000000000000000" pitchFamily="2" charset="2"/>
              <a:buChar char="l"/>
              <a:defRPr/>
            </a:pPr>
            <a:r>
              <a:rPr lang="zh-CN" altLang="zh-CN" sz="2400" dirty="0" smtClean="0"/>
              <a:t>操作手段简单易用</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zh-CN" sz="2400" dirty="0" smtClean="0"/>
              <a:t>提高文件信息的检索速度</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zh-CN" sz="2400" dirty="0" smtClean="0"/>
              <a:t>方便文件内容的修改</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zh-CN" sz="2400" dirty="0" smtClean="0"/>
              <a:t>数据空间紧凑降低文件的存储费用</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zh-CN" sz="2400" dirty="0" smtClean="0"/>
              <a:t>系统灵活性</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1928794" y="357166"/>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6" name="Rectangle 5"/>
          <p:cNvSpPr>
            <a:spLocks noChangeArrowheads="1"/>
          </p:cNvSpPr>
          <p:nvPr/>
        </p:nvSpPr>
        <p:spPr bwMode="auto">
          <a:xfrm>
            <a:off x="285721" y="2071678"/>
            <a:ext cx="8286808" cy="1500198"/>
          </a:xfrm>
          <a:prstGeom prst="rect">
            <a:avLst/>
          </a:prstGeom>
          <a:noFill/>
          <a:ln w="9525">
            <a:noFill/>
            <a:miter lim="800000"/>
          </a:ln>
        </p:spPr>
        <p:txBody>
          <a:bodyPr/>
          <a:lstStyle/>
          <a:p>
            <a:pPr marL="71755" indent="-342900"/>
            <a:r>
              <a:rPr lang="en-US" altLang="zh-CN" sz="2400" dirty="0" smtClean="0">
                <a:ea typeface="仿宋" panose="02010609060101010101" charset="-122"/>
              </a:rPr>
              <a:t> </a:t>
            </a:r>
            <a:endParaRPr lang="zh-CN" altLang="en-US" sz="2400" dirty="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870">
                                            <p:txEl>
                                              <p:pRg st="2" end="2"/>
                                            </p:txEl>
                                          </p:spTgt>
                                        </p:tgtEl>
                                        <p:attrNameLst>
                                          <p:attrName>style.visibility</p:attrName>
                                        </p:attrNameLst>
                                      </p:cBhvr>
                                      <p:to>
                                        <p:strVal val="visible"/>
                                      </p:to>
                                    </p:set>
                                    <p:animEffect transition="in" filter="fade">
                                      <p:cBhvr>
                                        <p:cTn id="7" dur="1000"/>
                                        <p:tgtEl>
                                          <p:spTgt spid="36870">
                                            <p:txEl>
                                              <p:pRg st="2" end="2"/>
                                            </p:txEl>
                                          </p:spTgt>
                                        </p:tgtEl>
                                      </p:cBhvr>
                                    </p:animEffect>
                                    <p:anim calcmode="lin" valueType="num">
                                      <p:cBhvr>
                                        <p:cTn id="8" dur="1000" fill="hold"/>
                                        <p:tgtEl>
                                          <p:spTgt spid="3687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687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6870">
                                            <p:txEl>
                                              <p:pRg st="3" end="3"/>
                                            </p:txEl>
                                          </p:spTgt>
                                        </p:tgtEl>
                                        <p:attrNameLst>
                                          <p:attrName>style.visibility</p:attrName>
                                        </p:attrNameLst>
                                      </p:cBhvr>
                                      <p:to>
                                        <p:strVal val="visible"/>
                                      </p:to>
                                    </p:set>
                                    <p:animEffect transition="in" filter="fade">
                                      <p:cBhvr>
                                        <p:cTn id="14" dur="1000"/>
                                        <p:tgtEl>
                                          <p:spTgt spid="36870">
                                            <p:txEl>
                                              <p:pRg st="3" end="3"/>
                                            </p:txEl>
                                          </p:spTgt>
                                        </p:tgtEl>
                                      </p:cBhvr>
                                    </p:animEffect>
                                    <p:anim calcmode="lin" valueType="num">
                                      <p:cBhvr>
                                        <p:cTn id="15" dur="1000" fill="hold"/>
                                        <p:tgtEl>
                                          <p:spTgt spid="36870">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687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6870">
                                            <p:txEl>
                                              <p:pRg st="4" end="4"/>
                                            </p:txEl>
                                          </p:spTgt>
                                        </p:tgtEl>
                                        <p:attrNameLst>
                                          <p:attrName>style.visibility</p:attrName>
                                        </p:attrNameLst>
                                      </p:cBhvr>
                                      <p:to>
                                        <p:strVal val="visible"/>
                                      </p:to>
                                    </p:set>
                                    <p:animEffect transition="in" filter="fade">
                                      <p:cBhvr>
                                        <p:cTn id="21" dur="1000"/>
                                        <p:tgtEl>
                                          <p:spTgt spid="36870">
                                            <p:txEl>
                                              <p:pRg st="4" end="4"/>
                                            </p:txEl>
                                          </p:spTgt>
                                        </p:tgtEl>
                                      </p:cBhvr>
                                    </p:animEffect>
                                    <p:anim calcmode="lin" valueType="num">
                                      <p:cBhvr>
                                        <p:cTn id="22" dur="1000" fill="hold"/>
                                        <p:tgtEl>
                                          <p:spTgt spid="36870">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687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6870">
                                            <p:txEl>
                                              <p:pRg st="5" end="5"/>
                                            </p:txEl>
                                          </p:spTgt>
                                        </p:tgtEl>
                                        <p:attrNameLst>
                                          <p:attrName>style.visibility</p:attrName>
                                        </p:attrNameLst>
                                      </p:cBhvr>
                                      <p:to>
                                        <p:strVal val="visible"/>
                                      </p:to>
                                    </p:set>
                                    <p:animEffect transition="in" filter="fade">
                                      <p:cBhvr>
                                        <p:cTn id="28" dur="1000"/>
                                        <p:tgtEl>
                                          <p:spTgt spid="36870">
                                            <p:txEl>
                                              <p:pRg st="5" end="5"/>
                                            </p:txEl>
                                          </p:spTgt>
                                        </p:tgtEl>
                                      </p:cBhvr>
                                    </p:animEffect>
                                    <p:anim calcmode="lin" valueType="num">
                                      <p:cBhvr>
                                        <p:cTn id="29" dur="1000" fill="hold"/>
                                        <p:tgtEl>
                                          <p:spTgt spid="36870">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687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6870">
                                            <p:txEl>
                                              <p:pRg st="6" end="6"/>
                                            </p:txEl>
                                          </p:spTgt>
                                        </p:tgtEl>
                                        <p:attrNameLst>
                                          <p:attrName>style.visibility</p:attrName>
                                        </p:attrNameLst>
                                      </p:cBhvr>
                                      <p:to>
                                        <p:strVal val="visible"/>
                                      </p:to>
                                    </p:set>
                                    <p:animEffect transition="in" filter="fade">
                                      <p:cBhvr>
                                        <p:cTn id="35" dur="1000"/>
                                        <p:tgtEl>
                                          <p:spTgt spid="36870">
                                            <p:txEl>
                                              <p:pRg st="6" end="6"/>
                                            </p:txEl>
                                          </p:spTgt>
                                        </p:tgtEl>
                                      </p:cBhvr>
                                    </p:animEffect>
                                    <p:anim calcmode="lin" valueType="num">
                                      <p:cBhvr>
                                        <p:cTn id="36" dur="1000" fill="hold"/>
                                        <p:tgtEl>
                                          <p:spTgt spid="36870">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687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500042"/>
            <a:ext cx="9144000" cy="179126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6.7.4</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 close</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操作</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lvl="2" eaLnBrk="1" hangingPunct="1">
              <a:lnSpc>
                <a:spcPct val="120000"/>
              </a:lnSpc>
              <a:spcBef>
                <a:spcPct val="0"/>
              </a:spcBef>
              <a:defRPr/>
            </a:pPr>
            <a:r>
              <a:rPr lang="zh-CN" altLang="zh-CN" sz="1800" dirty="0" smtClean="0"/>
              <a:t>在</a:t>
            </a:r>
            <a:r>
              <a:rPr lang="en-US" altLang="zh-CN" sz="1800" dirty="0" smtClean="0"/>
              <a:t>Linux</a:t>
            </a:r>
            <a:r>
              <a:rPr lang="zh-CN" altLang="zh-CN" sz="1800" dirty="0" smtClean="0"/>
              <a:t>中，</a:t>
            </a:r>
            <a:r>
              <a:rPr lang="en-US" altLang="zh-CN" sz="1800" dirty="0" smtClean="0"/>
              <a:t>close</a:t>
            </a:r>
            <a:r>
              <a:rPr lang="zh-CN" altLang="zh-CN" sz="1800" dirty="0" smtClean="0"/>
              <a:t>操作是由</a:t>
            </a:r>
            <a:r>
              <a:rPr lang="en-US" altLang="zh-CN" sz="1800" dirty="0" smtClean="0"/>
              <a:t>close</a:t>
            </a:r>
            <a:r>
              <a:rPr lang="zh-CN" altLang="zh-CN" sz="1800" dirty="0" smtClean="0"/>
              <a:t>系统调用完成的。</a:t>
            </a:r>
            <a:r>
              <a:rPr lang="en-US" altLang="zh-CN" sz="1800" dirty="0" smtClean="0"/>
              <a:t>close</a:t>
            </a:r>
            <a:r>
              <a:rPr lang="zh-CN" altLang="zh-CN" sz="1800" dirty="0" smtClean="0"/>
              <a:t>系统调用的服务例程是</a:t>
            </a:r>
            <a:r>
              <a:rPr lang="en-US" altLang="zh-CN" sz="1800" dirty="0" err="1" smtClean="0"/>
              <a:t>sys_close</a:t>
            </a:r>
            <a:r>
              <a:rPr lang="en-US" altLang="zh-CN" sz="1800" dirty="0" smtClean="0"/>
              <a:t>()</a:t>
            </a:r>
            <a:r>
              <a:rPr lang="zh-CN" altLang="zh-CN" sz="1800" dirty="0" smtClean="0"/>
              <a:t>（在文件</a:t>
            </a:r>
            <a:r>
              <a:rPr lang="en-US" altLang="zh-CN" sz="1800" dirty="0" smtClean="0"/>
              <a:t>/</a:t>
            </a:r>
            <a:r>
              <a:rPr lang="en-US" altLang="zh-CN" sz="1800" dirty="0" err="1" smtClean="0"/>
              <a:t>fs</a:t>
            </a:r>
            <a:r>
              <a:rPr lang="en-US" altLang="zh-CN" sz="1800" dirty="0" smtClean="0"/>
              <a:t>/</a:t>
            </a:r>
            <a:r>
              <a:rPr lang="en-US" altLang="zh-CN" sz="1800" dirty="0" err="1" smtClean="0"/>
              <a:t>open.c</a:t>
            </a:r>
            <a:r>
              <a:rPr lang="zh-CN" altLang="zh-CN" sz="1800" dirty="0" smtClean="0"/>
              <a:t>中实现）。下面是对</a:t>
            </a:r>
            <a:r>
              <a:rPr lang="en-US" altLang="zh-CN" sz="1800" dirty="0" err="1" smtClean="0"/>
              <a:t>sys_close</a:t>
            </a:r>
            <a:r>
              <a:rPr lang="zh-CN" altLang="zh-CN" sz="1800" dirty="0" smtClean="0"/>
              <a:t>函数实现的分析。</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4000496" y="2214554"/>
            <a:ext cx="5286412" cy="4142673"/>
          </a:xfrm>
          <a:prstGeom prst="rect">
            <a:avLst/>
          </a:prstGeom>
        </p:spPr>
        <p:txBody>
          <a:bodyPr wrap="square">
            <a:spAutoFit/>
          </a:bodyPr>
          <a:lstStyle/>
          <a:p>
            <a:r>
              <a:rPr lang="en-US" altLang="zh-CN" sz="1400" dirty="0" err="1" smtClean="0">
                <a:hlinkClick r:id="rId1"/>
              </a:rPr>
              <a:t>rcu_assign_pointer</a:t>
            </a:r>
            <a:r>
              <a:rPr lang="en-US" altLang="zh-CN" sz="1400" dirty="0" smtClean="0"/>
              <a:t>(</a:t>
            </a:r>
            <a:r>
              <a:rPr lang="en-US" altLang="zh-CN" sz="1400" dirty="0" err="1" smtClean="0">
                <a:hlinkClick r:id="rId2"/>
              </a:rPr>
              <a:t>fdt</a:t>
            </a:r>
            <a:r>
              <a:rPr lang="en-US" altLang="zh-CN" sz="1400" dirty="0" smtClean="0"/>
              <a:t>-&gt;</a:t>
            </a:r>
            <a:r>
              <a:rPr lang="en-US" altLang="zh-CN" sz="1400" dirty="0" err="1" smtClean="0">
                <a:hlinkClick r:id="rId3"/>
              </a:rPr>
              <a:t>fd</a:t>
            </a:r>
            <a:r>
              <a:rPr lang="en-US" altLang="zh-CN" sz="1400" dirty="0" smtClean="0"/>
              <a:t>[</a:t>
            </a:r>
            <a:r>
              <a:rPr lang="en-US" altLang="zh-CN" sz="1400" dirty="0" err="1" smtClean="0">
                <a:hlinkClick r:id="rId3"/>
              </a:rPr>
              <a:t>fd</a:t>
            </a:r>
            <a:r>
              <a:rPr lang="en-US" altLang="zh-CN" sz="1400" dirty="0" smtClean="0"/>
              <a:t>], NULL);</a:t>
            </a:r>
            <a:endParaRPr lang="zh-CN" altLang="zh-CN" sz="1400" dirty="0" smtClean="0"/>
          </a:p>
          <a:p>
            <a:r>
              <a:rPr lang="en-US" altLang="zh-CN" sz="1400" dirty="0" smtClean="0"/>
              <a:t>	    </a:t>
            </a:r>
            <a:r>
              <a:rPr lang="en-US" altLang="zh-CN" sz="1400" dirty="0" smtClean="0">
                <a:hlinkClick r:id="rId4"/>
              </a:rPr>
              <a:t>FD_CLR</a:t>
            </a:r>
            <a:r>
              <a:rPr lang="en-US" altLang="zh-CN" sz="1400" dirty="0" smtClean="0"/>
              <a:t>(</a:t>
            </a:r>
            <a:r>
              <a:rPr lang="en-US" altLang="zh-CN" sz="1400" dirty="0" err="1" smtClean="0">
                <a:hlinkClick r:id="rId3"/>
              </a:rPr>
              <a:t>fd</a:t>
            </a:r>
            <a:r>
              <a:rPr lang="en-US" altLang="zh-CN" sz="1400" dirty="0" smtClean="0"/>
              <a:t>, </a:t>
            </a:r>
            <a:r>
              <a:rPr lang="en-US" altLang="zh-CN" sz="1400" dirty="0" err="1" smtClean="0">
                <a:hlinkClick r:id="rId2"/>
              </a:rPr>
              <a:t>fdt</a:t>
            </a:r>
            <a:r>
              <a:rPr lang="en-US" altLang="zh-CN" sz="1400" dirty="0" smtClean="0"/>
              <a:t>-&gt;</a:t>
            </a:r>
            <a:r>
              <a:rPr lang="en-US" altLang="zh-CN" sz="1400" dirty="0" err="1" smtClean="0">
                <a:hlinkClick r:id="rId5"/>
              </a:rPr>
              <a:t>close_on_exec</a:t>
            </a:r>
            <a:r>
              <a:rPr lang="en-US" altLang="zh-CN" sz="1400" dirty="0" smtClean="0"/>
              <a:t>);</a:t>
            </a:r>
            <a:endParaRPr lang="zh-CN" altLang="zh-CN" sz="1400" dirty="0" smtClean="0"/>
          </a:p>
          <a:p>
            <a:r>
              <a:rPr lang="en-US" altLang="zh-CN" sz="1400" dirty="0" smtClean="0"/>
              <a:t>	    </a:t>
            </a:r>
            <a:r>
              <a:rPr lang="en-US" altLang="zh-CN" sz="1400" dirty="0" smtClean="0">
                <a:hlinkClick r:id="rId6"/>
              </a:rPr>
              <a:t>_ _</a:t>
            </a:r>
            <a:r>
              <a:rPr lang="en-US" altLang="zh-CN" sz="1400" dirty="0" err="1" smtClean="0">
                <a:hlinkClick r:id="rId6"/>
              </a:rPr>
              <a:t>put_unused_fd</a:t>
            </a:r>
            <a:r>
              <a:rPr lang="en-US" altLang="zh-CN" sz="1400" dirty="0" smtClean="0"/>
              <a:t>(</a:t>
            </a:r>
            <a:r>
              <a:rPr lang="en-US" altLang="zh-CN" sz="1400" dirty="0" smtClean="0">
                <a:hlinkClick r:id="rId7"/>
              </a:rPr>
              <a:t>files</a:t>
            </a:r>
            <a:r>
              <a:rPr lang="en-US" altLang="zh-CN" sz="1400" dirty="0" smtClean="0"/>
              <a:t>, </a:t>
            </a:r>
            <a:r>
              <a:rPr lang="en-US" altLang="zh-CN" sz="1400" dirty="0" err="1" smtClean="0">
                <a:hlinkClick r:id="rId3"/>
              </a:rPr>
              <a:t>fd</a:t>
            </a:r>
            <a:r>
              <a:rPr lang="en-US" altLang="zh-CN" sz="1400" dirty="0" smtClean="0"/>
              <a:t>);</a:t>
            </a:r>
            <a:endParaRPr lang="zh-CN" altLang="zh-CN" sz="1400" dirty="0" smtClean="0"/>
          </a:p>
          <a:p>
            <a:r>
              <a:rPr lang="en-US" altLang="zh-CN" sz="1400" dirty="0" smtClean="0"/>
              <a:t>	</a:t>
            </a:r>
            <a:r>
              <a:rPr lang="en-US" altLang="zh-CN" sz="1400" dirty="0" err="1" smtClean="0">
                <a:hlinkClick r:id="rId8"/>
              </a:rPr>
              <a:t>spin_unlock</a:t>
            </a:r>
            <a:r>
              <a:rPr lang="en-US" altLang="zh-CN" sz="1400" dirty="0" smtClean="0"/>
              <a:t>(&amp;</a:t>
            </a:r>
            <a:r>
              <a:rPr lang="en-US" altLang="zh-CN" sz="1400" dirty="0" smtClean="0">
                <a:hlinkClick r:id="rId7"/>
              </a:rPr>
              <a:t>files</a:t>
            </a:r>
            <a:r>
              <a:rPr lang="en-US" altLang="zh-CN" sz="1400" dirty="0" smtClean="0"/>
              <a:t>-&gt;</a:t>
            </a:r>
            <a:r>
              <a:rPr lang="en-US" altLang="zh-CN" sz="1400" dirty="0" err="1" smtClean="0">
                <a:hlinkClick r:id="rId9"/>
              </a:rPr>
              <a:t>file_lock</a:t>
            </a:r>
            <a:r>
              <a:rPr lang="en-US" altLang="zh-CN" sz="1400" dirty="0" smtClean="0"/>
              <a:t>);</a:t>
            </a:r>
            <a:endParaRPr lang="zh-CN" altLang="zh-CN" sz="1400" dirty="0" smtClean="0"/>
          </a:p>
          <a:p>
            <a:r>
              <a:rPr lang="en-US" altLang="zh-CN" sz="1400" dirty="0" smtClean="0"/>
              <a:t>	</a:t>
            </a:r>
            <a:r>
              <a:rPr lang="en-US" altLang="zh-CN" sz="1400" dirty="0" err="1" smtClean="0"/>
              <a:t>retval</a:t>
            </a:r>
            <a:r>
              <a:rPr lang="en-US" altLang="zh-CN" sz="1400" dirty="0" smtClean="0"/>
              <a:t> = </a:t>
            </a:r>
            <a:r>
              <a:rPr lang="en-US" altLang="zh-CN" sz="1400" dirty="0" err="1" smtClean="0">
                <a:hlinkClick r:id="rId10"/>
              </a:rPr>
              <a:t>filp_close</a:t>
            </a:r>
            <a:r>
              <a:rPr lang="en-US" altLang="zh-CN" sz="1400" dirty="0" smtClean="0"/>
              <a:t>(</a:t>
            </a:r>
            <a:r>
              <a:rPr lang="en-US" altLang="zh-CN" sz="1400" dirty="0" err="1" smtClean="0"/>
              <a:t>filp</a:t>
            </a:r>
            <a:r>
              <a:rPr lang="en-US" altLang="zh-CN" sz="1400" dirty="0" smtClean="0"/>
              <a:t>, </a:t>
            </a:r>
            <a:r>
              <a:rPr lang="en-US" altLang="zh-CN" sz="1400" dirty="0" smtClean="0">
                <a:hlinkClick r:id="rId7"/>
              </a:rPr>
              <a:t>files</a:t>
            </a:r>
            <a:r>
              <a:rPr lang="en-US" altLang="zh-CN" sz="1400" dirty="0" smtClean="0"/>
              <a:t>);</a:t>
            </a:r>
            <a:endParaRPr lang="zh-CN" altLang="zh-CN" sz="1400" dirty="0" smtClean="0"/>
          </a:p>
          <a:p>
            <a:r>
              <a:rPr lang="en-US" altLang="zh-CN" sz="1400" dirty="0" smtClean="0"/>
              <a:t>	  	if (unlikely(</a:t>
            </a:r>
            <a:r>
              <a:rPr lang="en-US" altLang="zh-CN" sz="1400" dirty="0" err="1" smtClean="0"/>
              <a:t>retval</a:t>
            </a:r>
            <a:r>
              <a:rPr lang="en-US" altLang="zh-CN" sz="1400" dirty="0" smtClean="0"/>
              <a:t> == -</a:t>
            </a:r>
            <a:r>
              <a:rPr lang="en-US" altLang="zh-CN" sz="1400" dirty="0" smtClean="0">
                <a:hlinkClick r:id="rId11"/>
              </a:rPr>
              <a:t>ERESTARTSYS</a:t>
            </a:r>
            <a:r>
              <a:rPr lang="en-US" altLang="zh-CN" sz="1400" dirty="0" smtClean="0"/>
              <a:t> ||</a:t>
            </a:r>
            <a:endParaRPr lang="zh-CN" altLang="zh-CN" sz="1400" dirty="0" smtClean="0"/>
          </a:p>
          <a:p>
            <a:r>
              <a:rPr lang="en-US" altLang="zh-CN" sz="1400" dirty="0" smtClean="0"/>
              <a:t>		     </a:t>
            </a:r>
            <a:r>
              <a:rPr lang="en-US" altLang="zh-CN" sz="1400" dirty="0" err="1" smtClean="0"/>
              <a:t>retval</a:t>
            </a:r>
            <a:r>
              <a:rPr lang="en-US" altLang="zh-CN" sz="1400" dirty="0" smtClean="0"/>
              <a:t> == -</a:t>
            </a:r>
            <a:r>
              <a:rPr lang="en-US" altLang="zh-CN" sz="1400" dirty="0" smtClean="0">
                <a:hlinkClick r:id="rId12"/>
              </a:rPr>
              <a:t>ERESTARTNOINTR</a:t>
            </a:r>
            <a:r>
              <a:rPr lang="en-US" altLang="zh-CN" sz="1400" dirty="0" smtClean="0"/>
              <a:t> ||</a:t>
            </a:r>
            <a:endParaRPr lang="zh-CN" altLang="zh-CN" sz="1400" dirty="0" smtClean="0"/>
          </a:p>
          <a:p>
            <a:r>
              <a:rPr lang="en-US" altLang="zh-CN" sz="1400" dirty="0" smtClean="0"/>
              <a:t>		     </a:t>
            </a:r>
            <a:r>
              <a:rPr lang="en-US" altLang="zh-CN" sz="1400" dirty="0" err="1" smtClean="0"/>
              <a:t>retval</a:t>
            </a:r>
            <a:r>
              <a:rPr lang="en-US" altLang="zh-CN" sz="1400" dirty="0" smtClean="0"/>
              <a:t> == -</a:t>
            </a:r>
            <a:r>
              <a:rPr lang="en-US" altLang="zh-CN" sz="1400" dirty="0" smtClean="0">
                <a:hlinkClick r:id="rId13"/>
              </a:rPr>
              <a:t>ERESTARTNOHAND</a:t>
            </a:r>
            <a:r>
              <a:rPr lang="en-US" altLang="zh-CN" sz="1400" dirty="0" smtClean="0"/>
              <a:t> ||</a:t>
            </a:r>
            <a:endParaRPr lang="zh-CN" altLang="zh-CN" sz="1400" dirty="0" smtClean="0"/>
          </a:p>
          <a:p>
            <a:r>
              <a:rPr lang="en-US" altLang="zh-CN" sz="1400" dirty="0" smtClean="0"/>
              <a:t>		     </a:t>
            </a:r>
            <a:r>
              <a:rPr lang="en-US" altLang="zh-CN" sz="1400" dirty="0" err="1" smtClean="0"/>
              <a:t>retval</a:t>
            </a:r>
            <a:r>
              <a:rPr lang="en-US" altLang="zh-CN" sz="1400" dirty="0" smtClean="0"/>
              <a:t> == -</a:t>
            </a:r>
            <a:r>
              <a:rPr lang="en-US" altLang="zh-CN" sz="1400" dirty="0" smtClean="0">
                <a:hlinkClick r:id="rId14"/>
              </a:rPr>
              <a:t>ERESTART_RESTARTBLOCK</a:t>
            </a:r>
            <a:r>
              <a:rPr lang="en-US" altLang="zh-CN" sz="1400" dirty="0" smtClean="0"/>
              <a:t>))</a:t>
            </a:r>
            <a:endParaRPr lang="zh-CN" altLang="zh-CN" sz="1400" dirty="0" smtClean="0"/>
          </a:p>
          <a:p>
            <a:r>
              <a:rPr lang="en-US" altLang="zh-CN" sz="1400" dirty="0" smtClean="0"/>
              <a:t>		</a:t>
            </a:r>
            <a:r>
              <a:rPr lang="en-US" altLang="zh-CN" sz="1400" dirty="0" err="1" smtClean="0"/>
              <a:t>retval</a:t>
            </a:r>
            <a:r>
              <a:rPr lang="en-US" altLang="zh-CN" sz="1400" dirty="0" smtClean="0"/>
              <a:t> = -</a:t>
            </a:r>
            <a:r>
              <a:rPr lang="en-US" altLang="zh-CN" sz="1400" dirty="0" smtClean="0">
                <a:hlinkClick r:id="rId15"/>
              </a:rPr>
              <a:t>EINTR</a:t>
            </a:r>
            <a:r>
              <a:rPr lang="en-US" altLang="zh-CN" sz="1400" dirty="0" smtClean="0"/>
              <a:t>;</a:t>
            </a:r>
            <a:endParaRPr lang="zh-CN" altLang="zh-CN" sz="1400" dirty="0" smtClean="0"/>
          </a:p>
          <a:p>
            <a:r>
              <a:rPr lang="en-US" altLang="zh-CN" sz="1400" dirty="0" smtClean="0"/>
              <a:t>	return </a:t>
            </a:r>
            <a:r>
              <a:rPr lang="en-US" altLang="zh-CN" sz="1400" dirty="0" err="1" smtClean="0"/>
              <a:t>retval</a:t>
            </a:r>
            <a:r>
              <a:rPr lang="en-US" altLang="zh-CN" sz="1400" dirty="0" smtClean="0"/>
              <a:t>;</a:t>
            </a:r>
            <a:endParaRPr lang="zh-CN" altLang="zh-CN" sz="1400" dirty="0" smtClean="0"/>
          </a:p>
          <a:p>
            <a:r>
              <a:rPr lang="en-US" altLang="zh-CN" sz="1400" dirty="0" err="1" smtClean="0"/>
              <a:t>out_unlock</a:t>
            </a:r>
            <a:r>
              <a:rPr lang="en-US" altLang="zh-CN" sz="1400" dirty="0" smtClean="0"/>
              <a:t>:</a:t>
            </a:r>
            <a:endParaRPr lang="zh-CN" altLang="zh-CN" sz="1400" dirty="0" smtClean="0"/>
          </a:p>
          <a:p>
            <a:r>
              <a:rPr lang="en-US" altLang="zh-CN" sz="1400" dirty="0" smtClean="0"/>
              <a:t>	</a:t>
            </a:r>
            <a:r>
              <a:rPr lang="en-US" altLang="zh-CN" sz="1400" dirty="0" err="1" smtClean="0">
                <a:hlinkClick r:id="rId8"/>
              </a:rPr>
              <a:t>spin_unlock</a:t>
            </a:r>
            <a:r>
              <a:rPr lang="en-US" altLang="zh-CN" sz="1400" dirty="0" smtClean="0"/>
              <a:t>(&amp;</a:t>
            </a:r>
            <a:r>
              <a:rPr lang="en-US" altLang="zh-CN" sz="1400" dirty="0" smtClean="0">
                <a:hlinkClick r:id="rId7"/>
              </a:rPr>
              <a:t>files</a:t>
            </a:r>
            <a:r>
              <a:rPr lang="en-US" altLang="zh-CN" sz="1400" dirty="0" smtClean="0"/>
              <a:t>-&gt;</a:t>
            </a:r>
            <a:r>
              <a:rPr lang="en-US" altLang="zh-CN" sz="1400" dirty="0" err="1" smtClean="0">
                <a:hlinkClick r:id="rId9"/>
              </a:rPr>
              <a:t>file_lock</a:t>
            </a:r>
            <a:r>
              <a:rPr lang="en-US" altLang="zh-CN" sz="1400" dirty="0" smtClean="0"/>
              <a:t>);</a:t>
            </a:r>
            <a:endParaRPr lang="zh-CN" altLang="zh-CN" sz="1400" dirty="0" smtClean="0"/>
          </a:p>
          <a:p>
            <a:r>
              <a:rPr lang="en-US" altLang="zh-CN" sz="1400" dirty="0" smtClean="0"/>
              <a:t>	return -</a:t>
            </a:r>
            <a:r>
              <a:rPr lang="en-US" altLang="zh-CN" sz="1400" dirty="0" smtClean="0">
                <a:hlinkClick r:id="rId16"/>
              </a:rPr>
              <a:t>EBADF</a:t>
            </a:r>
            <a:r>
              <a:rPr lang="en-US" altLang="zh-CN" sz="1400" dirty="0" smtClean="0"/>
              <a:t>;</a:t>
            </a:r>
            <a:endParaRPr lang="zh-CN" altLang="zh-CN" sz="1400" dirty="0" smtClean="0"/>
          </a:p>
          <a:p>
            <a:r>
              <a:rPr lang="en-US" altLang="zh-CN" sz="1400" dirty="0" smtClean="0"/>
              <a:t>}</a:t>
            </a:r>
            <a:endParaRPr kumimoji="1" lang="en-US" altLang="zh-CN" sz="1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5" name="矩形 14"/>
          <p:cNvSpPr/>
          <p:nvPr/>
        </p:nvSpPr>
        <p:spPr>
          <a:xfrm>
            <a:off x="0" y="2285992"/>
            <a:ext cx="4572000" cy="3625608"/>
          </a:xfrm>
          <a:prstGeom prst="rect">
            <a:avLst/>
          </a:prstGeom>
        </p:spPr>
        <p:txBody>
          <a:bodyPr>
            <a:spAutoFit/>
          </a:bodyPr>
          <a:lstStyle/>
          <a:p>
            <a:r>
              <a:rPr lang="en-US" altLang="zh-CN" sz="1400" dirty="0" err="1" smtClean="0">
                <a:hlinkClick r:id="rId17"/>
              </a:rPr>
              <a:t>asmlinkage</a:t>
            </a:r>
            <a:r>
              <a:rPr lang="en-US" altLang="zh-CN" sz="1400" dirty="0" smtClean="0"/>
              <a:t> long </a:t>
            </a:r>
            <a:r>
              <a:rPr lang="en-US" altLang="zh-CN" sz="1400" dirty="0" err="1" smtClean="0">
                <a:hlinkClick r:id="rId18"/>
              </a:rPr>
              <a:t>sys_close</a:t>
            </a:r>
            <a:r>
              <a:rPr lang="en-US" altLang="zh-CN" sz="1400" dirty="0" smtClean="0"/>
              <a:t>(unsigned </a:t>
            </a:r>
            <a:r>
              <a:rPr lang="en-US" altLang="zh-CN" sz="1400" dirty="0" err="1" smtClean="0"/>
              <a:t>int</a:t>
            </a:r>
            <a:r>
              <a:rPr lang="en-US" altLang="zh-CN" sz="1400" dirty="0" smtClean="0"/>
              <a:t> </a:t>
            </a:r>
            <a:r>
              <a:rPr lang="en-US" altLang="zh-CN" sz="1400" dirty="0" err="1" smtClean="0">
                <a:hlinkClick r:id="rId3"/>
              </a:rPr>
              <a:t>fd</a:t>
            </a:r>
            <a:r>
              <a:rPr lang="en-US" altLang="zh-CN" sz="1400" dirty="0" smtClean="0"/>
              <a:t>)</a:t>
            </a:r>
            <a:endParaRPr lang="zh-CN" altLang="zh-CN" sz="1400" dirty="0" smtClean="0"/>
          </a:p>
          <a:p>
            <a:r>
              <a:rPr lang="en-US" altLang="zh-CN" sz="1400" dirty="0" smtClean="0"/>
              <a:t>{</a:t>
            </a:r>
            <a:endParaRPr lang="zh-CN" altLang="zh-CN" sz="1400" dirty="0" smtClean="0"/>
          </a:p>
          <a:p>
            <a:r>
              <a:rPr lang="en-US" altLang="zh-CN" sz="1400" dirty="0" smtClean="0"/>
              <a:t>	</a:t>
            </a:r>
            <a:r>
              <a:rPr lang="en-US" altLang="zh-CN" sz="1400" dirty="0" err="1" smtClean="0"/>
              <a:t>struct</a:t>
            </a:r>
            <a:r>
              <a:rPr lang="en-US" altLang="zh-CN" sz="1400" dirty="0" smtClean="0"/>
              <a:t> file * </a:t>
            </a:r>
            <a:r>
              <a:rPr lang="en-US" altLang="zh-CN" sz="1400" dirty="0" err="1" smtClean="0"/>
              <a:t>filp</a:t>
            </a:r>
            <a:r>
              <a:rPr lang="en-US" altLang="zh-CN" sz="1400" dirty="0" smtClean="0"/>
              <a:t>;</a:t>
            </a:r>
            <a:endParaRPr lang="zh-CN" altLang="zh-CN" sz="1400" dirty="0" smtClean="0"/>
          </a:p>
          <a:p>
            <a:r>
              <a:rPr lang="en-US" altLang="zh-CN" sz="1400" dirty="0" smtClean="0"/>
              <a:t>	    </a:t>
            </a:r>
            <a:r>
              <a:rPr lang="en-US" altLang="zh-CN" sz="1400" dirty="0" err="1" smtClean="0"/>
              <a:t>struct</a:t>
            </a:r>
            <a:r>
              <a:rPr lang="en-US" altLang="zh-CN" sz="1400" dirty="0" smtClean="0"/>
              <a:t> </a:t>
            </a:r>
            <a:r>
              <a:rPr lang="en-US" altLang="zh-CN" sz="1400" dirty="0" err="1" smtClean="0">
                <a:hlinkClick r:id="rId19"/>
              </a:rPr>
              <a:t>files_struct</a:t>
            </a:r>
            <a:r>
              <a:rPr lang="en-US" altLang="zh-CN" sz="1400" dirty="0" smtClean="0"/>
              <a:t> *</a:t>
            </a:r>
            <a:r>
              <a:rPr lang="en-US" altLang="zh-CN" sz="1400" dirty="0" smtClean="0">
                <a:hlinkClick r:id="rId7"/>
              </a:rPr>
              <a:t>files</a:t>
            </a:r>
            <a:r>
              <a:rPr lang="en-US" altLang="zh-CN" sz="1400" dirty="0" smtClean="0"/>
              <a:t> = </a:t>
            </a:r>
            <a:r>
              <a:rPr lang="en-US" altLang="zh-CN" sz="1400" dirty="0" smtClean="0">
                <a:hlinkClick r:id="rId20"/>
              </a:rPr>
              <a:t>current</a:t>
            </a:r>
            <a:r>
              <a:rPr lang="en-US" altLang="zh-CN" sz="1400" dirty="0" smtClean="0"/>
              <a:t>-&gt;</a:t>
            </a:r>
            <a:r>
              <a:rPr lang="en-US" altLang="zh-CN" sz="1400" dirty="0" smtClean="0">
                <a:hlinkClick r:id="rId7"/>
              </a:rPr>
              <a:t>files</a:t>
            </a:r>
            <a:r>
              <a:rPr lang="en-US" altLang="zh-CN" sz="1400" dirty="0" smtClean="0"/>
              <a:t>;</a:t>
            </a:r>
            <a:endParaRPr lang="zh-CN" altLang="zh-CN" sz="1400" dirty="0" smtClean="0"/>
          </a:p>
          <a:p>
            <a:r>
              <a:rPr lang="en-US" altLang="zh-CN" sz="1400" dirty="0" smtClean="0"/>
              <a:t>	</a:t>
            </a:r>
            <a:r>
              <a:rPr lang="en-US" altLang="zh-CN" sz="1400" dirty="0" err="1" smtClean="0"/>
              <a:t>struct</a:t>
            </a:r>
            <a:r>
              <a:rPr lang="en-US" altLang="zh-CN" sz="1400" dirty="0" smtClean="0"/>
              <a:t> </a:t>
            </a:r>
            <a:r>
              <a:rPr lang="en-US" altLang="zh-CN" sz="1400" dirty="0" err="1" smtClean="0">
                <a:hlinkClick r:id="rId21"/>
              </a:rPr>
              <a:t>fdtable</a:t>
            </a:r>
            <a:r>
              <a:rPr lang="en-US" altLang="zh-CN" sz="1400" dirty="0" smtClean="0"/>
              <a:t> *</a:t>
            </a:r>
            <a:r>
              <a:rPr lang="en-US" altLang="zh-CN" sz="1400" dirty="0" err="1" smtClean="0">
                <a:hlinkClick r:id="rId2"/>
              </a:rPr>
              <a:t>fdt</a:t>
            </a:r>
            <a:r>
              <a:rPr lang="en-US" altLang="zh-CN" sz="1400" dirty="0" smtClean="0"/>
              <a:t>;</a:t>
            </a:r>
            <a:endParaRPr lang="zh-CN" altLang="zh-CN" sz="1400" dirty="0" smtClean="0"/>
          </a:p>
          <a:p>
            <a:r>
              <a:rPr lang="en-US" altLang="zh-CN" sz="1400" dirty="0" smtClean="0"/>
              <a:t>	</a:t>
            </a:r>
            <a:r>
              <a:rPr lang="en-US" altLang="zh-CN" sz="1400" dirty="0" err="1" smtClean="0"/>
              <a:t>int</a:t>
            </a:r>
            <a:r>
              <a:rPr lang="en-US" altLang="zh-CN" sz="1400" dirty="0" smtClean="0"/>
              <a:t> </a:t>
            </a:r>
            <a:r>
              <a:rPr lang="en-US" altLang="zh-CN" sz="1400" dirty="0" err="1" smtClean="0"/>
              <a:t>retval</a:t>
            </a:r>
            <a:r>
              <a:rPr lang="en-US" altLang="zh-CN" sz="1400" dirty="0" smtClean="0"/>
              <a:t>;</a:t>
            </a:r>
            <a:endParaRPr lang="zh-CN" altLang="zh-CN" sz="1400" dirty="0" smtClean="0"/>
          </a:p>
          <a:p>
            <a:r>
              <a:rPr lang="en-US" altLang="zh-CN" sz="1400" dirty="0" smtClean="0"/>
              <a:t>	</a:t>
            </a:r>
            <a:r>
              <a:rPr lang="en-US" altLang="zh-CN" sz="1400" dirty="0" err="1" smtClean="0">
                <a:hlinkClick r:id="rId22"/>
              </a:rPr>
              <a:t>spin_lock</a:t>
            </a:r>
            <a:r>
              <a:rPr lang="en-US" altLang="zh-CN" sz="1400" dirty="0" smtClean="0"/>
              <a:t>(&amp;</a:t>
            </a:r>
            <a:r>
              <a:rPr lang="en-US" altLang="zh-CN" sz="1400" dirty="0" smtClean="0">
                <a:hlinkClick r:id="rId7"/>
              </a:rPr>
              <a:t>files</a:t>
            </a:r>
            <a:r>
              <a:rPr lang="en-US" altLang="zh-CN" sz="1400" dirty="0" smtClean="0"/>
              <a:t>-&gt;</a:t>
            </a:r>
            <a:r>
              <a:rPr lang="en-US" altLang="zh-CN" sz="1400" dirty="0" err="1" smtClean="0">
                <a:hlinkClick r:id="rId9"/>
              </a:rPr>
              <a:t>file_lock</a:t>
            </a:r>
            <a:r>
              <a:rPr lang="en-US" altLang="zh-CN" sz="1400" dirty="0" smtClean="0"/>
              <a:t>);</a:t>
            </a:r>
            <a:endParaRPr lang="zh-CN" altLang="zh-CN" sz="1400" dirty="0" smtClean="0"/>
          </a:p>
          <a:p>
            <a:r>
              <a:rPr lang="en-US" altLang="zh-CN" sz="1400" dirty="0" smtClean="0"/>
              <a:t>	</a:t>
            </a:r>
            <a:r>
              <a:rPr lang="en-US" altLang="zh-CN" sz="1400" dirty="0" err="1" smtClean="0">
                <a:hlinkClick r:id="rId2"/>
              </a:rPr>
              <a:t>fdt</a:t>
            </a:r>
            <a:r>
              <a:rPr lang="en-US" altLang="zh-CN" sz="1400" dirty="0" smtClean="0"/>
              <a:t> = </a:t>
            </a:r>
            <a:r>
              <a:rPr lang="en-US" altLang="zh-CN" sz="1400" dirty="0" err="1" smtClean="0">
                <a:hlinkClick r:id="rId23"/>
              </a:rPr>
              <a:t>files_fdtable</a:t>
            </a:r>
            <a:r>
              <a:rPr lang="en-US" altLang="zh-CN" sz="1400" dirty="0" smtClean="0"/>
              <a:t>(</a:t>
            </a:r>
            <a:r>
              <a:rPr lang="en-US" altLang="zh-CN" sz="1400" dirty="0" smtClean="0">
                <a:hlinkClick r:id="rId7"/>
              </a:rPr>
              <a:t>files</a:t>
            </a:r>
            <a:r>
              <a:rPr lang="en-US" altLang="zh-CN" sz="1400" dirty="0" smtClean="0"/>
              <a:t>);</a:t>
            </a:r>
            <a:endParaRPr lang="zh-CN" altLang="zh-CN" sz="1400" dirty="0" smtClean="0"/>
          </a:p>
          <a:p>
            <a:r>
              <a:rPr lang="en-US" altLang="zh-CN" sz="1400" dirty="0" smtClean="0"/>
              <a:t>	if (</a:t>
            </a:r>
            <a:r>
              <a:rPr lang="en-US" altLang="zh-CN" sz="1400" dirty="0" err="1" smtClean="0">
                <a:hlinkClick r:id="rId3"/>
              </a:rPr>
              <a:t>fd</a:t>
            </a:r>
            <a:r>
              <a:rPr lang="en-US" altLang="zh-CN" sz="1400" dirty="0" smtClean="0"/>
              <a:t> &gt;= </a:t>
            </a:r>
            <a:r>
              <a:rPr lang="en-US" altLang="zh-CN" sz="1400" dirty="0" err="1" smtClean="0">
                <a:hlinkClick r:id="rId2"/>
              </a:rPr>
              <a:t>fdt</a:t>
            </a:r>
            <a:r>
              <a:rPr lang="en-US" altLang="zh-CN" sz="1400" dirty="0" smtClean="0"/>
              <a:t>-&gt;</a:t>
            </a:r>
            <a:r>
              <a:rPr lang="en-US" altLang="zh-CN" sz="1400" dirty="0" err="1" smtClean="0"/>
              <a:t>max_fds</a:t>
            </a:r>
            <a:r>
              <a:rPr lang="en-US" altLang="zh-CN" sz="1400" dirty="0" smtClean="0"/>
              <a:t>)</a:t>
            </a:r>
            <a:endParaRPr lang="zh-CN" altLang="zh-CN" sz="1400" dirty="0" smtClean="0"/>
          </a:p>
          <a:p>
            <a:r>
              <a:rPr lang="en-US" altLang="zh-CN" sz="1400" dirty="0" smtClean="0"/>
              <a:t>		     </a:t>
            </a:r>
            <a:r>
              <a:rPr lang="en-US" altLang="zh-CN" sz="1400" dirty="0" err="1" smtClean="0"/>
              <a:t>goto</a:t>
            </a:r>
            <a:r>
              <a:rPr lang="en-US" altLang="zh-CN" sz="1400" dirty="0" smtClean="0"/>
              <a:t> </a:t>
            </a:r>
            <a:r>
              <a:rPr lang="en-US" altLang="zh-CN" sz="1400" dirty="0" err="1" smtClean="0"/>
              <a:t>out_unlock</a:t>
            </a:r>
            <a:r>
              <a:rPr lang="en-US" altLang="zh-CN" sz="1400" dirty="0" smtClean="0"/>
              <a:t>;</a:t>
            </a:r>
            <a:endParaRPr lang="zh-CN" altLang="zh-CN" sz="1400" dirty="0" smtClean="0"/>
          </a:p>
          <a:p>
            <a:r>
              <a:rPr lang="en-US" altLang="zh-CN" sz="1400" dirty="0" smtClean="0"/>
              <a:t>	</a:t>
            </a:r>
            <a:r>
              <a:rPr lang="en-US" altLang="zh-CN" sz="1400" dirty="0" err="1" smtClean="0"/>
              <a:t>filp</a:t>
            </a:r>
            <a:r>
              <a:rPr lang="en-US" altLang="zh-CN" sz="1400" dirty="0" smtClean="0"/>
              <a:t> = </a:t>
            </a:r>
            <a:r>
              <a:rPr lang="en-US" altLang="zh-CN" sz="1400" dirty="0" err="1" smtClean="0">
                <a:hlinkClick r:id="rId2"/>
              </a:rPr>
              <a:t>fdt</a:t>
            </a:r>
            <a:r>
              <a:rPr lang="en-US" altLang="zh-CN" sz="1400" dirty="0" smtClean="0"/>
              <a:t>-&gt;</a:t>
            </a:r>
            <a:r>
              <a:rPr lang="en-US" altLang="zh-CN" sz="1400" dirty="0" err="1" smtClean="0">
                <a:hlinkClick r:id="rId3"/>
              </a:rPr>
              <a:t>fd</a:t>
            </a:r>
            <a:r>
              <a:rPr lang="en-US" altLang="zh-CN" sz="1400" dirty="0" smtClean="0"/>
              <a:t>[</a:t>
            </a:r>
            <a:r>
              <a:rPr lang="en-US" altLang="zh-CN" sz="1400" dirty="0" err="1" smtClean="0">
                <a:hlinkClick r:id="rId3"/>
              </a:rPr>
              <a:t>fd</a:t>
            </a:r>
            <a:r>
              <a:rPr lang="en-US" altLang="zh-CN" sz="1400" dirty="0" smtClean="0"/>
              <a:t>];</a:t>
            </a:r>
            <a:endParaRPr lang="zh-CN" altLang="zh-CN" sz="1400" dirty="0" smtClean="0"/>
          </a:p>
          <a:p>
            <a:r>
              <a:rPr lang="en-US" altLang="zh-CN" sz="1400" dirty="0" smtClean="0"/>
              <a:t>	if (!</a:t>
            </a:r>
            <a:r>
              <a:rPr lang="en-US" altLang="zh-CN" sz="1400" dirty="0" err="1" smtClean="0"/>
              <a:t>filp</a:t>
            </a:r>
            <a:r>
              <a:rPr lang="en-US" altLang="zh-CN" sz="1400" dirty="0" smtClean="0"/>
              <a:t>)</a:t>
            </a:r>
            <a:endParaRPr lang="en-US" altLang="zh-CN" sz="1400" dirty="0" smtClean="0"/>
          </a:p>
          <a:p>
            <a:r>
              <a:rPr lang="en-US" altLang="zh-CN" sz="1400" dirty="0" smtClean="0"/>
              <a:t>                                     </a:t>
            </a:r>
            <a:r>
              <a:rPr lang="en-US" altLang="zh-CN" sz="1400" dirty="0" err="1" smtClean="0"/>
              <a:t>goto</a:t>
            </a:r>
            <a:r>
              <a:rPr lang="en-US" altLang="zh-CN" sz="1400" dirty="0" smtClean="0"/>
              <a:t> </a:t>
            </a:r>
            <a:r>
              <a:rPr lang="en-US" altLang="zh-CN" sz="1400" dirty="0" err="1" smtClean="0"/>
              <a:t>out_unlock</a:t>
            </a:r>
            <a:r>
              <a:rPr lang="en-US" altLang="zh-CN" sz="1400" dirty="0" smtClean="0"/>
              <a:t>;</a:t>
            </a:r>
            <a:endParaRPr lang="zh-CN" altLang="zh-CN" sz="1400" dirty="0" smtClean="0"/>
          </a:p>
        </p:txBody>
      </p:sp>
    </p:spTree>
  </p:cSld>
  <p:clrMapOvr>
    <a:masterClrMapping/>
  </p:clrMapOvr>
  <p:transition>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714356"/>
            <a:ext cx="8572528" cy="4093428"/>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6.7.4</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 close</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操作</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zh-CN" altLang="zh-CN" sz="1600" dirty="0" smtClean="0"/>
              <a:t>主要算法步骤：</a:t>
            </a:r>
            <a:endParaRPr lang="en-US" altLang="zh-CN" sz="1600" dirty="0" smtClean="0"/>
          </a:p>
          <a:p>
            <a:pPr lvl="1" eaLnBrk="1" hangingPunct="1">
              <a:lnSpc>
                <a:spcPct val="120000"/>
              </a:lnSpc>
              <a:spcBef>
                <a:spcPct val="0"/>
              </a:spcBef>
              <a:buFont typeface="Wingdings" panose="05000000000000000000" pitchFamily="2" charset="2"/>
              <a:buChar char="l"/>
              <a:defRPr/>
            </a:pPr>
            <a:r>
              <a:rPr lang="en-US" altLang="zh-CN" sz="1600" dirty="0" smtClean="0"/>
              <a:t>  </a:t>
            </a:r>
            <a:r>
              <a:rPr lang="zh-CN" altLang="zh-CN" sz="1600" dirty="0" smtClean="0"/>
              <a:t>检查所要关闭的</a:t>
            </a:r>
            <a:r>
              <a:rPr lang="en-US" altLang="zh-CN" sz="1600" dirty="0" err="1" smtClean="0"/>
              <a:t>fd</a:t>
            </a:r>
            <a:r>
              <a:rPr lang="zh-CN" altLang="zh-CN" sz="1600" dirty="0" smtClean="0"/>
              <a:t>的合法性，是否小于进程可使用最大文件</a:t>
            </a:r>
            <a:r>
              <a:rPr lang="en-US" altLang="zh-CN" sz="1600" dirty="0" err="1" smtClean="0"/>
              <a:t>max_fds</a:t>
            </a:r>
            <a:r>
              <a:rPr lang="zh-CN" altLang="zh-CN" sz="1600" dirty="0" smtClean="0"/>
              <a:t>。如果不合法，则跳转到</a:t>
            </a:r>
            <a:r>
              <a:rPr lang="en-US" altLang="zh-CN" sz="1600" dirty="0" err="1" smtClean="0"/>
              <a:t>out_unlock</a:t>
            </a:r>
            <a:r>
              <a:rPr lang="zh-CN" altLang="zh-CN" sz="1600" dirty="0" smtClean="0"/>
              <a:t>段释放</a:t>
            </a:r>
            <a:r>
              <a:rPr lang="en-US" altLang="zh-CN" sz="1600" dirty="0" err="1" smtClean="0"/>
              <a:t>file_lock</a:t>
            </a:r>
            <a:r>
              <a:rPr lang="zh-CN" altLang="zh-CN" sz="1600" dirty="0" smtClean="0"/>
              <a:t>并返回。</a:t>
            </a:r>
            <a:endParaRPr lang="zh-CN" altLang="zh-CN" sz="1600" dirty="0" smtClean="0"/>
          </a:p>
          <a:p>
            <a:pPr lvl="1">
              <a:buFont typeface="Wingdings" panose="05000000000000000000" pitchFamily="2" charset="2"/>
              <a:buChar char="l"/>
            </a:pPr>
            <a:r>
              <a:rPr lang="en-US" altLang="zh-CN" sz="1600" dirty="0" smtClean="0"/>
              <a:t>  </a:t>
            </a:r>
            <a:r>
              <a:rPr lang="zh-CN" altLang="zh-CN" sz="1600" dirty="0" smtClean="0"/>
              <a:t>根据</a:t>
            </a:r>
            <a:r>
              <a:rPr lang="en-US" altLang="zh-CN" sz="1600" dirty="0" err="1" smtClean="0"/>
              <a:t>fd</a:t>
            </a:r>
            <a:r>
              <a:rPr lang="zh-CN" altLang="zh-CN" sz="1600" dirty="0" smtClean="0"/>
              <a:t>获得文件描述符</a:t>
            </a:r>
            <a:r>
              <a:rPr lang="en-US" altLang="zh-CN" sz="1600" dirty="0" err="1" smtClean="0"/>
              <a:t>filp</a:t>
            </a:r>
            <a:r>
              <a:rPr lang="zh-CN" altLang="zh-CN" sz="1600" dirty="0" smtClean="0"/>
              <a:t>指针并对</a:t>
            </a:r>
            <a:r>
              <a:rPr lang="en-US" altLang="zh-CN" sz="1600" dirty="0" err="1" smtClean="0"/>
              <a:t>filp</a:t>
            </a:r>
            <a:r>
              <a:rPr lang="zh-CN" altLang="zh-CN" sz="1600" dirty="0" smtClean="0"/>
              <a:t>的合法性进行检查。如果不合法，同样跳转到</a:t>
            </a:r>
            <a:r>
              <a:rPr lang="en-US" altLang="zh-CN" sz="1600" dirty="0" err="1" smtClean="0"/>
              <a:t>out_unlock</a:t>
            </a:r>
            <a:r>
              <a:rPr lang="zh-CN" altLang="zh-CN" sz="1600" dirty="0" smtClean="0"/>
              <a:t>段释放</a:t>
            </a:r>
            <a:r>
              <a:rPr lang="en-US" altLang="zh-CN" sz="1600" dirty="0" err="1" smtClean="0"/>
              <a:t>file_lock</a:t>
            </a:r>
            <a:r>
              <a:rPr lang="zh-CN" altLang="zh-CN" sz="1600" dirty="0" smtClean="0"/>
              <a:t>并返回。</a:t>
            </a:r>
            <a:endParaRPr lang="zh-CN" altLang="zh-CN" sz="1600" dirty="0" smtClean="0"/>
          </a:p>
          <a:p>
            <a:pPr lvl="1">
              <a:buFont typeface="Wingdings" panose="05000000000000000000" pitchFamily="2" charset="2"/>
              <a:buChar char="l"/>
            </a:pPr>
            <a:r>
              <a:rPr lang="en-US" altLang="zh-CN" sz="1600" dirty="0" smtClean="0"/>
              <a:t>  </a:t>
            </a:r>
            <a:r>
              <a:rPr lang="zh-CN" altLang="zh-CN" sz="1600" dirty="0" smtClean="0"/>
              <a:t>将当前进程使用文件结构</a:t>
            </a:r>
            <a:r>
              <a:rPr lang="en-US" altLang="zh-CN" sz="1600" dirty="0" smtClean="0"/>
              <a:t>files</a:t>
            </a:r>
            <a:r>
              <a:rPr lang="zh-CN" altLang="zh-CN" sz="1600" dirty="0" smtClean="0"/>
              <a:t>中文件描述符指针数组</a:t>
            </a:r>
            <a:r>
              <a:rPr lang="en-US" altLang="zh-CN" sz="1600" dirty="0" err="1" smtClean="0"/>
              <a:t>fd</a:t>
            </a:r>
            <a:r>
              <a:rPr lang="zh-CN" altLang="zh-CN" sz="1600" dirty="0" smtClean="0"/>
              <a:t>的对应指针置为空，清除对应文件描述符的索引位。</a:t>
            </a:r>
            <a:endParaRPr lang="en-US" altLang="zh-CN" sz="1600" dirty="0" smtClean="0"/>
          </a:p>
          <a:p>
            <a:pPr lvl="1">
              <a:buFont typeface="Wingdings" panose="05000000000000000000" pitchFamily="2" charset="2"/>
              <a:buChar char="l"/>
            </a:pPr>
            <a:r>
              <a:rPr lang="en-US" altLang="zh-CN" sz="1600" dirty="0" smtClean="0"/>
              <a:t>  </a:t>
            </a:r>
            <a:r>
              <a:rPr lang="en-US" altLang="zh-CN" sz="1600" dirty="0" err="1" smtClean="0"/>
              <a:t>put_unused_fd</a:t>
            </a:r>
            <a:r>
              <a:rPr lang="zh-CN" altLang="zh-CN" sz="1600" dirty="0" smtClean="0"/>
              <a:t>将对应的文件描述符的索引位重新置为可用。</a:t>
            </a:r>
            <a:endParaRPr lang="en-US" altLang="zh-CN" sz="1600" dirty="0" smtClean="0"/>
          </a:p>
          <a:p>
            <a:pPr lvl="1">
              <a:buFont typeface="Wingdings" panose="05000000000000000000" pitchFamily="2" charset="2"/>
              <a:buChar char="l"/>
            </a:pPr>
            <a:r>
              <a:rPr lang="en-US" altLang="zh-CN" sz="1600" dirty="0" smtClean="0"/>
              <a:t>  </a:t>
            </a:r>
            <a:r>
              <a:rPr lang="en-US" altLang="zh-CN" sz="1600" dirty="0" err="1" smtClean="0"/>
              <a:t>filp_close</a:t>
            </a:r>
            <a:r>
              <a:rPr lang="zh-CN" altLang="zh-CN" sz="1600" dirty="0" smtClean="0"/>
              <a:t>释放文件描述符，关闭文件。</a:t>
            </a:r>
            <a:endParaRPr kumimoji="1" lang="en-US" altLang="zh-CN" sz="16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endParaRPr kumimoji="1" lang="en-US" altLang="zh-CN" sz="1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714356"/>
            <a:ext cx="8572528" cy="5336846"/>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6.7.4</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 read</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操作</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zh-CN" altLang="zh-CN" sz="1600" dirty="0" smtClean="0"/>
              <a:t>在</a:t>
            </a:r>
            <a:r>
              <a:rPr lang="en-US" altLang="zh-CN" sz="1600" dirty="0" err="1" smtClean="0"/>
              <a:t>linux</a:t>
            </a:r>
            <a:r>
              <a:rPr lang="zh-CN" altLang="zh-CN" sz="1600" dirty="0" smtClean="0"/>
              <a:t>中，</a:t>
            </a:r>
            <a:r>
              <a:rPr lang="en-US" altLang="zh-CN" sz="1600" dirty="0" smtClean="0"/>
              <a:t>read</a:t>
            </a:r>
            <a:r>
              <a:rPr lang="zh-CN" altLang="zh-CN" sz="1600" dirty="0" smtClean="0"/>
              <a:t>操作是通过</a:t>
            </a:r>
            <a:r>
              <a:rPr lang="en-US" altLang="zh-CN" sz="1600" dirty="0" err="1" smtClean="0"/>
              <a:t>sys_read</a:t>
            </a:r>
            <a:r>
              <a:rPr lang="zh-CN" altLang="zh-CN" sz="1600" dirty="0" smtClean="0"/>
              <a:t>系统调用实现的（在文件</a:t>
            </a:r>
            <a:r>
              <a:rPr lang="en-US" altLang="zh-CN" sz="1600" dirty="0" smtClean="0"/>
              <a:t>/</a:t>
            </a:r>
            <a:r>
              <a:rPr lang="en-US" altLang="zh-CN" sz="1600" dirty="0" err="1" smtClean="0"/>
              <a:t>fs</a:t>
            </a:r>
            <a:r>
              <a:rPr lang="en-US" altLang="zh-CN" sz="1600" dirty="0" smtClean="0"/>
              <a:t>/</a:t>
            </a:r>
            <a:r>
              <a:rPr lang="en-US" altLang="zh-CN" sz="1600" dirty="0" err="1" smtClean="0"/>
              <a:t>read_write.c</a:t>
            </a:r>
            <a:r>
              <a:rPr lang="zh-CN" altLang="zh-CN" sz="1600" dirty="0" smtClean="0"/>
              <a:t>中实现）。下面是</a:t>
            </a:r>
            <a:r>
              <a:rPr lang="en-US" altLang="zh-CN" sz="1600" dirty="0" err="1" smtClean="0"/>
              <a:t>sys_read</a:t>
            </a:r>
            <a:r>
              <a:rPr lang="zh-CN" altLang="zh-CN" sz="1600" dirty="0" smtClean="0"/>
              <a:t>函数</a:t>
            </a:r>
            <a:endParaRPr lang="en-US" altLang="zh-CN" sz="1600" dirty="0" smtClean="0"/>
          </a:p>
          <a:p>
            <a:pPr lvl="1"/>
            <a:r>
              <a:rPr lang="en-US" altLang="zh-CN" sz="1400" dirty="0" err="1" smtClean="0">
                <a:hlinkClick r:id="rId1"/>
              </a:rPr>
              <a:t>asmlinkage</a:t>
            </a:r>
            <a:r>
              <a:rPr lang="en-US" altLang="zh-CN" sz="1400" dirty="0" smtClean="0"/>
              <a:t> </a:t>
            </a:r>
            <a:r>
              <a:rPr lang="en-US" altLang="zh-CN" sz="1400" dirty="0" err="1" smtClean="0">
                <a:hlinkClick r:id="rId2"/>
              </a:rPr>
              <a:t>ssize_t</a:t>
            </a:r>
            <a:r>
              <a:rPr lang="en-US" altLang="zh-CN" sz="1400" dirty="0" smtClean="0"/>
              <a:t> </a:t>
            </a:r>
            <a:r>
              <a:rPr lang="en-US" altLang="zh-CN" sz="1400" dirty="0" err="1" smtClean="0">
                <a:hlinkClick r:id="rId3"/>
              </a:rPr>
              <a:t>sys_read</a:t>
            </a:r>
            <a:r>
              <a:rPr lang="en-US" altLang="zh-CN" sz="1400" dirty="0" smtClean="0"/>
              <a:t>(unsigned </a:t>
            </a:r>
            <a:r>
              <a:rPr lang="en-US" altLang="zh-CN" sz="1400" dirty="0" err="1" smtClean="0"/>
              <a:t>int</a:t>
            </a:r>
            <a:r>
              <a:rPr lang="en-US" altLang="zh-CN" sz="1400" dirty="0" smtClean="0"/>
              <a:t> </a:t>
            </a:r>
            <a:r>
              <a:rPr lang="en-US" altLang="zh-CN" sz="1400" dirty="0" err="1" smtClean="0">
                <a:hlinkClick r:id="rId4"/>
              </a:rPr>
              <a:t>fd</a:t>
            </a:r>
            <a:r>
              <a:rPr lang="en-US" altLang="zh-CN" sz="1400" dirty="0" smtClean="0"/>
              <a:t>, char </a:t>
            </a:r>
            <a:r>
              <a:rPr lang="en-US" altLang="zh-CN" sz="1400" dirty="0" smtClean="0">
                <a:hlinkClick r:id="rId5"/>
              </a:rPr>
              <a:t>__user</a:t>
            </a:r>
            <a:r>
              <a:rPr lang="en-US" altLang="zh-CN" sz="1400" dirty="0" smtClean="0"/>
              <a:t> * </a:t>
            </a:r>
            <a:r>
              <a:rPr lang="en-US" altLang="zh-CN" sz="1400" dirty="0" err="1" smtClean="0"/>
              <a:t>buf</a:t>
            </a:r>
            <a:r>
              <a:rPr lang="en-US" altLang="zh-CN" sz="1400" dirty="0" smtClean="0"/>
              <a:t>, </a:t>
            </a:r>
            <a:r>
              <a:rPr lang="en-US" altLang="zh-CN" sz="1400" dirty="0" err="1" smtClean="0">
                <a:hlinkClick r:id="rId6"/>
              </a:rPr>
              <a:t>size_t</a:t>
            </a:r>
            <a:r>
              <a:rPr lang="en-US" altLang="zh-CN" sz="1400" dirty="0" smtClean="0"/>
              <a:t> count)</a:t>
            </a:r>
            <a:endParaRPr lang="zh-CN" altLang="zh-CN" sz="1400" dirty="0" smtClean="0"/>
          </a:p>
          <a:p>
            <a:pPr lvl="1"/>
            <a:r>
              <a:rPr lang="en-US" altLang="zh-CN" sz="1400" dirty="0" smtClean="0"/>
              <a:t>{</a:t>
            </a:r>
            <a:endParaRPr lang="zh-CN" altLang="zh-CN" sz="1400" dirty="0" smtClean="0"/>
          </a:p>
          <a:p>
            <a:pPr lvl="1"/>
            <a:r>
              <a:rPr lang="en-US" altLang="zh-CN" sz="1400" dirty="0" smtClean="0"/>
              <a:t>	</a:t>
            </a:r>
            <a:r>
              <a:rPr lang="en-US" altLang="zh-CN" sz="1400" dirty="0" err="1" smtClean="0"/>
              <a:t>struct</a:t>
            </a:r>
            <a:r>
              <a:rPr lang="en-US" altLang="zh-CN" sz="1400" dirty="0" smtClean="0"/>
              <a:t> file *file;</a:t>
            </a:r>
            <a:endParaRPr lang="zh-CN" altLang="zh-CN" sz="1400" dirty="0" smtClean="0"/>
          </a:p>
          <a:p>
            <a:pPr lvl="1"/>
            <a:r>
              <a:rPr lang="en-US" altLang="zh-CN" sz="1400" dirty="0" smtClean="0"/>
              <a:t>	</a:t>
            </a:r>
            <a:r>
              <a:rPr lang="en-US" altLang="zh-CN" sz="1400" dirty="0" err="1" smtClean="0">
                <a:hlinkClick r:id="rId2"/>
              </a:rPr>
              <a:t>ssize_t</a:t>
            </a:r>
            <a:r>
              <a:rPr lang="en-US" altLang="zh-CN" sz="1400" dirty="0" smtClean="0"/>
              <a:t> ret = -</a:t>
            </a:r>
            <a:r>
              <a:rPr lang="en-US" altLang="zh-CN" sz="1400" dirty="0" smtClean="0">
                <a:hlinkClick r:id="rId7"/>
              </a:rPr>
              <a:t>EBADF</a:t>
            </a:r>
            <a:r>
              <a:rPr lang="en-US" altLang="zh-CN" sz="1400" dirty="0" smtClean="0"/>
              <a:t>;</a:t>
            </a:r>
            <a:endParaRPr lang="zh-CN" altLang="zh-CN" sz="1400" dirty="0" smtClean="0"/>
          </a:p>
          <a:p>
            <a:pPr lvl="1"/>
            <a:r>
              <a:rPr lang="en-US" altLang="zh-CN" sz="1400" dirty="0" smtClean="0"/>
              <a:t>	</a:t>
            </a:r>
            <a:r>
              <a:rPr lang="en-US" altLang="zh-CN" sz="1400" dirty="0" err="1" smtClean="0"/>
              <a:t>int</a:t>
            </a:r>
            <a:r>
              <a:rPr lang="en-US" altLang="zh-CN" sz="1400" dirty="0" smtClean="0"/>
              <a:t> </a:t>
            </a:r>
            <a:r>
              <a:rPr lang="en-US" altLang="zh-CN" sz="1400" dirty="0" err="1" smtClean="0"/>
              <a:t>fput_needed</a:t>
            </a:r>
            <a:r>
              <a:rPr lang="en-US" altLang="zh-CN" sz="1400" dirty="0" smtClean="0"/>
              <a:t>;</a:t>
            </a:r>
            <a:endParaRPr lang="zh-CN" altLang="zh-CN" sz="1400" dirty="0" smtClean="0"/>
          </a:p>
          <a:p>
            <a:pPr lvl="1"/>
            <a:r>
              <a:rPr lang="en-US" altLang="zh-CN" sz="1400" dirty="0" smtClean="0"/>
              <a:t>	file = </a:t>
            </a:r>
            <a:r>
              <a:rPr lang="en-US" altLang="zh-CN" sz="1400" dirty="0" err="1" smtClean="0">
                <a:hlinkClick r:id="rId8"/>
              </a:rPr>
              <a:t>fget_light</a:t>
            </a:r>
            <a:r>
              <a:rPr lang="en-US" altLang="zh-CN" sz="1400" dirty="0" smtClean="0"/>
              <a:t>(</a:t>
            </a:r>
            <a:r>
              <a:rPr lang="en-US" altLang="zh-CN" sz="1400" dirty="0" err="1" smtClean="0">
                <a:hlinkClick r:id="rId4"/>
              </a:rPr>
              <a:t>fd</a:t>
            </a:r>
            <a:r>
              <a:rPr lang="en-US" altLang="zh-CN" sz="1400" dirty="0" smtClean="0"/>
              <a:t>, &amp;</a:t>
            </a:r>
            <a:r>
              <a:rPr lang="en-US" altLang="zh-CN" sz="1400" dirty="0" err="1" smtClean="0"/>
              <a:t>fput_needed</a:t>
            </a:r>
            <a:r>
              <a:rPr lang="en-US" altLang="zh-CN" sz="1400" dirty="0" smtClean="0"/>
              <a:t>);</a:t>
            </a:r>
            <a:endParaRPr lang="zh-CN" altLang="zh-CN" sz="1400" dirty="0" smtClean="0"/>
          </a:p>
          <a:p>
            <a:pPr lvl="1"/>
            <a:r>
              <a:rPr lang="en-US" altLang="zh-CN" sz="1400" dirty="0" smtClean="0"/>
              <a:t>	if (file) {</a:t>
            </a:r>
            <a:endParaRPr lang="zh-CN" altLang="zh-CN" sz="1400" dirty="0" smtClean="0"/>
          </a:p>
          <a:p>
            <a:pPr lvl="1"/>
            <a:r>
              <a:rPr lang="en-US" altLang="zh-CN" sz="1400" dirty="0" smtClean="0"/>
              <a:t>		    </a:t>
            </a:r>
            <a:r>
              <a:rPr lang="en-US" altLang="zh-CN" sz="1400" dirty="0" err="1" smtClean="0">
                <a:hlinkClick r:id="rId9"/>
              </a:rPr>
              <a:t>loff_t</a:t>
            </a:r>
            <a:r>
              <a:rPr lang="en-US" altLang="zh-CN" sz="1400" dirty="0" smtClean="0"/>
              <a:t> </a:t>
            </a:r>
            <a:r>
              <a:rPr lang="en-US" altLang="zh-CN" sz="1400" dirty="0" smtClean="0">
                <a:hlinkClick r:id="rId10"/>
              </a:rPr>
              <a:t>pos</a:t>
            </a:r>
            <a:r>
              <a:rPr lang="en-US" altLang="zh-CN" sz="1400" dirty="0" smtClean="0"/>
              <a:t> = </a:t>
            </a:r>
            <a:r>
              <a:rPr lang="en-US" altLang="zh-CN" sz="1400" dirty="0" err="1" smtClean="0">
                <a:hlinkClick r:id="rId11"/>
              </a:rPr>
              <a:t>file_pos_read</a:t>
            </a:r>
            <a:r>
              <a:rPr lang="en-US" altLang="zh-CN" sz="1400" dirty="0" smtClean="0"/>
              <a:t>(file);</a:t>
            </a:r>
            <a:endParaRPr lang="zh-CN" altLang="zh-CN" sz="1400" dirty="0" smtClean="0"/>
          </a:p>
          <a:p>
            <a:pPr lvl="1"/>
            <a:r>
              <a:rPr lang="en-US" altLang="zh-CN" sz="1400" dirty="0" smtClean="0"/>
              <a:t>		    ret = </a:t>
            </a:r>
            <a:r>
              <a:rPr lang="en-US" altLang="zh-CN" sz="1400" dirty="0" err="1" smtClean="0">
                <a:hlinkClick r:id="rId12"/>
              </a:rPr>
              <a:t>vfs_read</a:t>
            </a:r>
            <a:r>
              <a:rPr lang="en-US" altLang="zh-CN" sz="1400" dirty="0" smtClean="0"/>
              <a:t>(file, </a:t>
            </a:r>
            <a:r>
              <a:rPr lang="en-US" altLang="zh-CN" sz="1400" dirty="0" err="1" smtClean="0"/>
              <a:t>buf</a:t>
            </a:r>
            <a:r>
              <a:rPr lang="en-US" altLang="zh-CN" sz="1400" dirty="0" smtClean="0"/>
              <a:t>, count, &amp;</a:t>
            </a:r>
            <a:r>
              <a:rPr lang="en-US" altLang="zh-CN" sz="1400" dirty="0" smtClean="0">
                <a:hlinkClick r:id="rId10"/>
              </a:rPr>
              <a:t>pos</a:t>
            </a:r>
            <a:r>
              <a:rPr lang="en-US" altLang="zh-CN" sz="1400" dirty="0" smtClean="0"/>
              <a:t>);</a:t>
            </a:r>
            <a:endParaRPr lang="zh-CN" altLang="zh-CN" sz="1400" dirty="0" smtClean="0"/>
          </a:p>
          <a:p>
            <a:pPr lvl="1"/>
            <a:r>
              <a:rPr lang="en-US" altLang="zh-CN" sz="1400" dirty="0" smtClean="0"/>
              <a:t>		    </a:t>
            </a:r>
            <a:r>
              <a:rPr lang="en-US" altLang="zh-CN" sz="1400" dirty="0" err="1" smtClean="0">
                <a:hlinkClick r:id="rId13"/>
              </a:rPr>
              <a:t>file_pos_write</a:t>
            </a:r>
            <a:r>
              <a:rPr lang="en-US" altLang="zh-CN" sz="1400" dirty="0" smtClean="0"/>
              <a:t>(file, </a:t>
            </a:r>
            <a:r>
              <a:rPr lang="en-US" altLang="zh-CN" sz="1400" dirty="0" smtClean="0">
                <a:hlinkClick r:id="rId10"/>
              </a:rPr>
              <a:t>pos</a:t>
            </a:r>
            <a:r>
              <a:rPr lang="en-US" altLang="zh-CN" sz="1400" dirty="0" smtClean="0"/>
              <a:t>);</a:t>
            </a:r>
            <a:endParaRPr lang="zh-CN" altLang="zh-CN" sz="1400" dirty="0" smtClean="0"/>
          </a:p>
          <a:p>
            <a:pPr lvl="1"/>
            <a:r>
              <a:rPr lang="en-US" altLang="zh-CN" sz="1400" dirty="0" smtClean="0"/>
              <a:t>		    </a:t>
            </a:r>
            <a:r>
              <a:rPr lang="en-US" altLang="zh-CN" sz="1400" dirty="0" err="1" smtClean="0">
                <a:hlinkClick r:id="rId14"/>
              </a:rPr>
              <a:t>fput_light</a:t>
            </a:r>
            <a:r>
              <a:rPr lang="en-US" altLang="zh-CN" sz="1400" dirty="0" smtClean="0"/>
              <a:t>(file, </a:t>
            </a:r>
            <a:r>
              <a:rPr lang="en-US" altLang="zh-CN" sz="1400" dirty="0" err="1" smtClean="0"/>
              <a:t>fput_needed</a:t>
            </a:r>
            <a:r>
              <a:rPr lang="en-US" altLang="zh-CN" sz="1400" dirty="0" smtClean="0"/>
              <a:t>);</a:t>
            </a:r>
            <a:endParaRPr lang="zh-CN" altLang="zh-CN" sz="1400" dirty="0" smtClean="0"/>
          </a:p>
          <a:p>
            <a:pPr lvl="1"/>
            <a:r>
              <a:rPr lang="en-US" altLang="zh-CN" sz="1400" dirty="0" smtClean="0"/>
              <a:t>	}</a:t>
            </a:r>
            <a:endParaRPr lang="zh-CN" altLang="zh-CN" sz="1400" dirty="0" smtClean="0"/>
          </a:p>
          <a:p>
            <a:pPr lvl="1"/>
            <a:r>
              <a:rPr lang="en-US" altLang="zh-CN" sz="1400" dirty="0" smtClean="0"/>
              <a:t>	return ret;</a:t>
            </a:r>
            <a:endParaRPr lang="zh-CN" altLang="zh-CN" sz="1400" dirty="0" smtClean="0"/>
          </a:p>
          <a:p>
            <a:pPr lvl="1"/>
            <a:r>
              <a:rPr lang="en-US" altLang="zh-CN" sz="1400" dirty="0" smtClean="0"/>
              <a:t>}</a:t>
            </a:r>
            <a:endParaRPr kumimoji="1" lang="en-US" altLang="zh-CN" sz="1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428604"/>
            <a:ext cx="8572528" cy="6814173"/>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6.7.4</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 read</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操作</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r>
              <a:rPr lang="en-US" altLang="zh-CN" sz="1050" dirty="0" err="1" smtClean="0">
                <a:hlinkClick r:id="rId1"/>
              </a:rPr>
              <a:t>ssize_t</a:t>
            </a:r>
            <a:r>
              <a:rPr lang="en-US" altLang="zh-CN" sz="1050" dirty="0" smtClean="0"/>
              <a:t> </a:t>
            </a:r>
            <a:r>
              <a:rPr lang="en-US" altLang="zh-CN" sz="1050" dirty="0" err="1" smtClean="0">
                <a:hlinkClick r:id="rId2"/>
              </a:rPr>
              <a:t>vfs_read</a:t>
            </a:r>
            <a:r>
              <a:rPr lang="en-US" altLang="zh-CN" sz="1050" dirty="0" smtClean="0"/>
              <a:t>(</a:t>
            </a:r>
            <a:r>
              <a:rPr lang="en-US" altLang="zh-CN" sz="1050" dirty="0" err="1" smtClean="0"/>
              <a:t>struct</a:t>
            </a:r>
            <a:r>
              <a:rPr lang="en-US" altLang="zh-CN" sz="1050" dirty="0" smtClean="0"/>
              <a:t> file *file, char </a:t>
            </a:r>
            <a:r>
              <a:rPr lang="en-US" altLang="zh-CN" sz="1050" dirty="0" smtClean="0">
                <a:hlinkClick r:id="rId3"/>
              </a:rPr>
              <a:t>__user</a:t>
            </a:r>
            <a:r>
              <a:rPr lang="en-US" altLang="zh-CN" sz="1050" dirty="0" smtClean="0"/>
              <a:t> *</a:t>
            </a:r>
            <a:r>
              <a:rPr lang="en-US" altLang="zh-CN" sz="1050" dirty="0" err="1" smtClean="0"/>
              <a:t>buf</a:t>
            </a:r>
            <a:r>
              <a:rPr lang="en-US" altLang="zh-CN" sz="1050" dirty="0" smtClean="0"/>
              <a:t>, </a:t>
            </a:r>
            <a:r>
              <a:rPr lang="en-US" altLang="zh-CN" sz="1050" dirty="0" err="1" smtClean="0">
                <a:hlinkClick r:id="rId4"/>
              </a:rPr>
              <a:t>size_t</a:t>
            </a:r>
            <a:r>
              <a:rPr lang="en-US" altLang="zh-CN" sz="1050" dirty="0" smtClean="0"/>
              <a:t> count, </a:t>
            </a:r>
            <a:r>
              <a:rPr lang="en-US" altLang="zh-CN" sz="1050" dirty="0" err="1" smtClean="0">
                <a:hlinkClick r:id="rId5"/>
              </a:rPr>
              <a:t>loff_t</a:t>
            </a:r>
            <a:r>
              <a:rPr lang="en-US" altLang="zh-CN" sz="1050" dirty="0" smtClean="0"/>
              <a:t> *</a:t>
            </a:r>
            <a:r>
              <a:rPr lang="en-US" altLang="zh-CN" sz="1050" dirty="0" smtClean="0">
                <a:hlinkClick r:id="rId6"/>
              </a:rPr>
              <a:t>pos</a:t>
            </a:r>
            <a:r>
              <a:rPr lang="en-US" altLang="zh-CN" sz="1050" dirty="0" smtClean="0"/>
              <a:t>)</a:t>
            </a:r>
            <a:endParaRPr lang="zh-CN" altLang="zh-CN" sz="1050" dirty="0" smtClean="0"/>
          </a:p>
          <a:p>
            <a:pPr lvl="1"/>
            <a:r>
              <a:rPr lang="en-US" altLang="zh-CN" sz="1050" dirty="0" smtClean="0"/>
              <a:t>{</a:t>
            </a:r>
            <a:endParaRPr lang="zh-CN" altLang="zh-CN" sz="1050" dirty="0" smtClean="0"/>
          </a:p>
          <a:p>
            <a:pPr lvl="1"/>
            <a:r>
              <a:rPr lang="en-US" altLang="zh-CN" sz="1050" dirty="0" smtClean="0"/>
              <a:t>	    </a:t>
            </a:r>
            <a:r>
              <a:rPr lang="en-US" altLang="zh-CN" sz="1050" dirty="0" err="1" smtClean="0">
                <a:hlinkClick r:id="rId1"/>
              </a:rPr>
              <a:t>ssize_t</a:t>
            </a:r>
            <a:r>
              <a:rPr lang="en-US" altLang="zh-CN" sz="1050" dirty="0" smtClean="0"/>
              <a:t> ret;</a:t>
            </a:r>
            <a:endParaRPr lang="zh-CN" altLang="zh-CN" sz="1050" dirty="0" smtClean="0"/>
          </a:p>
          <a:p>
            <a:pPr lvl="1"/>
            <a:r>
              <a:rPr lang="en-US" altLang="zh-CN" sz="1050" dirty="0" smtClean="0"/>
              <a:t> </a:t>
            </a:r>
            <a:endParaRPr lang="zh-CN" altLang="zh-CN" sz="1050" dirty="0" smtClean="0"/>
          </a:p>
          <a:p>
            <a:pPr lvl="1"/>
            <a:r>
              <a:rPr lang="en-US" altLang="zh-CN" sz="1050" dirty="0" smtClean="0"/>
              <a:t>	if (!(file-&gt;</a:t>
            </a:r>
            <a:r>
              <a:rPr lang="en-US" altLang="zh-CN" sz="1050" dirty="0" err="1" smtClean="0"/>
              <a:t>f_mode</a:t>
            </a:r>
            <a:r>
              <a:rPr lang="en-US" altLang="zh-CN" sz="1050" dirty="0" smtClean="0"/>
              <a:t> &amp; </a:t>
            </a:r>
            <a:r>
              <a:rPr lang="en-US" altLang="zh-CN" sz="1050" dirty="0" smtClean="0">
                <a:hlinkClick r:id="rId7"/>
              </a:rPr>
              <a:t>FMODE_READ</a:t>
            </a:r>
            <a:r>
              <a:rPr lang="en-US" altLang="zh-CN" sz="1050" dirty="0" smtClean="0"/>
              <a:t>))</a:t>
            </a:r>
            <a:endParaRPr lang="zh-CN" altLang="zh-CN" sz="1050" dirty="0" smtClean="0"/>
          </a:p>
          <a:p>
            <a:pPr lvl="1"/>
            <a:r>
              <a:rPr lang="en-US" altLang="zh-CN" sz="1050" dirty="0" smtClean="0"/>
              <a:t>		    return -</a:t>
            </a:r>
            <a:r>
              <a:rPr lang="en-US" altLang="zh-CN" sz="1050" dirty="0" smtClean="0">
                <a:hlinkClick r:id="rId8"/>
              </a:rPr>
              <a:t>EBADF</a:t>
            </a:r>
            <a:r>
              <a:rPr lang="en-US" altLang="zh-CN" sz="1050" dirty="0" smtClean="0"/>
              <a:t>;</a:t>
            </a:r>
            <a:endParaRPr lang="zh-CN" altLang="zh-CN" sz="1050" dirty="0" smtClean="0"/>
          </a:p>
          <a:p>
            <a:pPr lvl="1"/>
            <a:r>
              <a:rPr lang="en-US" altLang="zh-CN" sz="1050" dirty="0" smtClean="0"/>
              <a:t>	if (!file-&gt;</a:t>
            </a:r>
            <a:r>
              <a:rPr lang="en-US" altLang="zh-CN" sz="1050" dirty="0" err="1" smtClean="0"/>
              <a:t>f_op</a:t>
            </a:r>
            <a:r>
              <a:rPr lang="en-US" altLang="zh-CN" sz="1050" dirty="0" smtClean="0"/>
              <a:t> || (!file-&gt;</a:t>
            </a:r>
            <a:r>
              <a:rPr lang="en-US" altLang="zh-CN" sz="1050" dirty="0" err="1" smtClean="0"/>
              <a:t>f_op</a:t>
            </a:r>
            <a:r>
              <a:rPr lang="en-US" altLang="zh-CN" sz="1050" dirty="0" smtClean="0"/>
              <a:t>-&gt;</a:t>
            </a:r>
            <a:r>
              <a:rPr lang="en-US" altLang="zh-CN" sz="1050" dirty="0" smtClean="0">
                <a:hlinkClick r:id="rId9"/>
              </a:rPr>
              <a:t>read</a:t>
            </a:r>
            <a:r>
              <a:rPr lang="en-US" altLang="zh-CN" sz="1050" dirty="0" smtClean="0"/>
              <a:t> &amp;&amp; !file-&gt;</a:t>
            </a:r>
            <a:r>
              <a:rPr lang="en-US" altLang="zh-CN" sz="1050" dirty="0" err="1" smtClean="0"/>
              <a:t>f_op</a:t>
            </a:r>
            <a:r>
              <a:rPr lang="en-US" altLang="zh-CN" sz="1050" dirty="0" smtClean="0"/>
              <a:t>-&gt;</a:t>
            </a:r>
            <a:r>
              <a:rPr lang="en-US" altLang="zh-CN" sz="1050" dirty="0" err="1" smtClean="0">
                <a:hlinkClick r:id="rId10"/>
              </a:rPr>
              <a:t>aio_read</a:t>
            </a:r>
            <a:r>
              <a:rPr lang="en-US" altLang="zh-CN" sz="1050" dirty="0" smtClean="0"/>
              <a:t>))</a:t>
            </a:r>
            <a:endParaRPr lang="zh-CN" altLang="zh-CN" sz="1050" dirty="0" smtClean="0"/>
          </a:p>
          <a:p>
            <a:pPr lvl="1"/>
            <a:r>
              <a:rPr lang="en-US" altLang="zh-CN" sz="1050" dirty="0" smtClean="0"/>
              <a:t>		    return -</a:t>
            </a:r>
            <a:r>
              <a:rPr lang="en-US" altLang="zh-CN" sz="1050" dirty="0" smtClean="0">
                <a:hlinkClick r:id="rId11"/>
              </a:rPr>
              <a:t>EINVAL</a:t>
            </a:r>
            <a:r>
              <a:rPr lang="en-US" altLang="zh-CN" sz="1050" dirty="0" smtClean="0"/>
              <a:t>;</a:t>
            </a:r>
            <a:endParaRPr lang="zh-CN" altLang="zh-CN" sz="1050" dirty="0" smtClean="0"/>
          </a:p>
          <a:p>
            <a:pPr lvl="1"/>
            <a:r>
              <a:rPr lang="en-US" altLang="zh-CN" sz="1050" dirty="0" smtClean="0"/>
              <a:t>	if (unlikely(!</a:t>
            </a:r>
            <a:r>
              <a:rPr lang="en-US" altLang="zh-CN" sz="1050" dirty="0" err="1" smtClean="0">
                <a:hlinkClick r:id="rId12"/>
              </a:rPr>
              <a:t>access_ok</a:t>
            </a:r>
            <a:r>
              <a:rPr lang="en-US" altLang="zh-CN" sz="1050" dirty="0" smtClean="0"/>
              <a:t>(</a:t>
            </a:r>
            <a:r>
              <a:rPr lang="en-US" altLang="zh-CN" sz="1050" dirty="0" smtClean="0">
                <a:hlinkClick r:id="rId13"/>
              </a:rPr>
              <a:t>VERIFY_WRITE</a:t>
            </a:r>
            <a:r>
              <a:rPr lang="en-US" altLang="zh-CN" sz="1050" dirty="0" smtClean="0"/>
              <a:t>, </a:t>
            </a:r>
            <a:r>
              <a:rPr lang="en-US" altLang="zh-CN" sz="1050" dirty="0" err="1" smtClean="0"/>
              <a:t>buf</a:t>
            </a:r>
            <a:r>
              <a:rPr lang="en-US" altLang="zh-CN" sz="1050" dirty="0" smtClean="0"/>
              <a:t>, count)))</a:t>
            </a:r>
            <a:endParaRPr lang="zh-CN" altLang="zh-CN" sz="1050" dirty="0" smtClean="0"/>
          </a:p>
          <a:p>
            <a:pPr lvl="1"/>
            <a:r>
              <a:rPr lang="en-US" altLang="zh-CN" sz="1050" dirty="0" smtClean="0"/>
              <a:t>		    return -</a:t>
            </a:r>
            <a:r>
              <a:rPr lang="en-US" altLang="zh-CN" sz="1050" dirty="0" smtClean="0">
                <a:hlinkClick r:id="rId14"/>
              </a:rPr>
              <a:t>EFAULT</a:t>
            </a:r>
            <a:r>
              <a:rPr lang="en-US" altLang="zh-CN" sz="1050" dirty="0" smtClean="0"/>
              <a:t>;</a:t>
            </a:r>
            <a:endParaRPr lang="zh-CN" altLang="zh-CN" sz="1050" dirty="0" smtClean="0"/>
          </a:p>
          <a:p>
            <a:pPr lvl="1"/>
            <a:r>
              <a:rPr lang="en-US" altLang="zh-CN" sz="1050" dirty="0" smtClean="0"/>
              <a:t>	ret = </a:t>
            </a:r>
            <a:r>
              <a:rPr lang="en-US" altLang="zh-CN" sz="1050" dirty="0" err="1" smtClean="0">
                <a:hlinkClick r:id="rId15"/>
              </a:rPr>
              <a:t>rw_verify_area</a:t>
            </a:r>
            <a:r>
              <a:rPr lang="en-US" altLang="zh-CN" sz="1050" dirty="0" smtClean="0"/>
              <a:t>(</a:t>
            </a:r>
            <a:r>
              <a:rPr lang="en-US" altLang="zh-CN" sz="1050" dirty="0" smtClean="0">
                <a:hlinkClick r:id="rId16"/>
              </a:rPr>
              <a:t>READ</a:t>
            </a:r>
            <a:r>
              <a:rPr lang="en-US" altLang="zh-CN" sz="1050" dirty="0" smtClean="0"/>
              <a:t>, file, </a:t>
            </a:r>
            <a:r>
              <a:rPr lang="en-US" altLang="zh-CN" sz="1050" dirty="0" smtClean="0">
                <a:hlinkClick r:id="rId6"/>
              </a:rPr>
              <a:t>pos</a:t>
            </a:r>
            <a:r>
              <a:rPr lang="en-US" altLang="zh-CN" sz="1050" dirty="0" smtClean="0"/>
              <a:t>, count);</a:t>
            </a:r>
            <a:endParaRPr lang="zh-CN" altLang="zh-CN" sz="1050" dirty="0" smtClean="0"/>
          </a:p>
          <a:p>
            <a:pPr lvl="1"/>
            <a:r>
              <a:rPr lang="en-US" altLang="zh-CN" sz="1050" dirty="0" smtClean="0"/>
              <a:t>	if (ret &gt;= 0) {</a:t>
            </a:r>
            <a:endParaRPr lang="zh-CN" altLang="zh-CN" sz="1050" dirty="0" smtClean="0"/>
          </a:p>
          <a:p>
            <a:pPr lvl="1"/>
            <a:r>
              <a:rPr lang="en-US" altLang="zh-CN" sz="1050" dirty="0" smtClean="0"/>
              <a:t>		    count = ret;</a:t>
            </a:r>
            <a:endParaRPr lang="zh-CN" altLang="zh-CN" sz="1050" dirty="0" smtClean="0"/>
          </a:p>
          <a:p>
            <a:pPr lvl="1"/>
            <a:r>
              <a:rPr lang="en-US" altLang="zh-CN" sz="1050" dirty="0" smtClean="0"/>
              <a:t>		    ret = </a:t>
            </a:r>
            <a:r>
              <a:rPr lang="en-US" altLang="zh-CN" sz="1050" dirty="0" err="1" smtClean="0">
                <a:hlinkClick r:id="rId17"/>
              </a:rPr>
              <a:t>security_file_permission</a:t>
            </a:r>
            <a:r>
              <a:rPr lang="en-US" altLang="zh-CN" sz="1050" dirty="0" smtClean="0"/>
              <a:t> (file, </a:t>
            </a:r>
            <a:r>
              <a:rPr lang="en-US" altLang="zh-CN" sz="1050" dirty="0" smtClean="0">
                <a:hlinkClick r:id="rId18"/>
              </a:rPr>
              <a:t>MAY_READ</a:t>
            </a:r>
            <a:r>
              <a:rPr lang="en-US" altLang="zh-CN" sz="1050" dirty="0" smtClean="0"/>
              <a:t>);</a:t>
            </a:r>
            <a:endParaRPr lang="zh-CN" altLang="zh-CN" sz="1050" dirty="0" smtClean="0"/>
          </a:p>
          <a:p>
            <a:pPr lvl="1"/>
            <a:r>
              <a:rPr lang="en-US" altLang="zh-CN" sz="1050" dirty="0" smtClean="0"/>
              <a:t>		    if (!ret) {</a:t>
            </a:r>
            <a:endParaRPr lang="zh-CN" altLang="zh-CN" sz="1050" dirty="0" smtClean="0"/>
          </a:p>
          <a:p>
            <a:pPr lvl="1"/>
            <a:r>
              <a:rPr lang="en-US" altLang="zh-CN" sz="1050" dirty="0" smtClean="0"/>
              <a:t>			    if (file-&gt;</a:t>
            </a:r>
            <a:r>
              <a:rPr lang="en-US" altLang="zh-CN" sz="1050" dirty="0" err="1" smtClean="0"/>
              <a:t>f_op</a:t>
            </a:r>
            <a:r>
              <a:rPr lang="en-US" altLang="zh-CN" sz="1050" dirty="0" smtClean="0"/>
              <a:t>-&gt;</a:t>
            </a:r>
            <a:r>
              <a:rPr lang="en-US" altLang="zh-CN" sz="1050" dirty="0" smtClean="0">
                <a:hlinkClick r:id="rId9"/>
              </a:rPr>
              <a:t>read</a:t>
            </a:r>
            <a:r>
              <a:rPr lang="en-US" altLang="zh-CN" sz="1050" dirty="0" smtClean="0"/>
              <a:t>)</a:t>
            </a:r>
            <a:endParaRPr lang="zh-CN" altLang="zh-CN" sz="1050" dirty="0" smtClean="0"/>
          </a:p>
          <a:p>
            <a:pPr lvl="1"/>
            <a:r>
              <a:rPr lang="en-US" altLang="zh-CN" sz="1050" dirty="0" smtClean="0"/>
              <a:t>				    ret = file-&gt;</a:t>
            </a:r>
            <a:r>
              <a:rPr lang="en-US" altLang="zh-CN" sz="1050" dirty="0" err="1" smtClean="0"/>
              <a:t>f_op</a:t>
            </a:r>
            <a:r>
              <a:rPr lang="en-US" altLang="zh-CN" sz="1050" dirty="0" smtClean="0"/>
              <a:t>-&gt;</a:t>
            </a:r>
            <a:r>
              <a:rPr lang="en-US" altLang="zh-CN" sz="1050" dirty="0" smtClean="0">
                <a:hlinkClick r:id="rId9"/>
              </a:rPr>
              <a:t>read</a:t>
            </a:r>
            <a:r>
              <a:rPr lang="en-US" altLang="zh-CN" sz="1050" dirty="0" smtClean="0"/>
              <a:t>(file, </a:t>
            </a:r>
            <a:r>
              <a:rPr lang="en-US" altLang="zh-CN" sz="1050" dirty="0" err="1" smtClean="0"/>
              <a:t>buf</a:t>
            </a:r>
            <a:r>
              <a:rPr lang="en-US" altLang="zh-CN" sz="1050" dirty="0" smtClean="0"/>
              <a:t>, count, </a:t>
            </a:r>
            <a:r>
              <a:rPr lang="en-US" altLang="zh-CN" sz="1050" dirty="0" smtClean="0">
                <a:hlinkClick r:id="rId6"/>
              </a:rPr>
              <a:t>pos</a:t>
            </a:r>
            <a:r>
              <a:rPr lang="en-US" altLang="zh-CN" sz="1050" dirty="0" smtClean="0"/>
              <a:t>);</a:t>
            </a:r>
            <a:endParaRPr lang="zh-CN" altLang="zh-CN" sz="1050" dirty="0" smtClean="0"/>
          </a:p>
          <a:p>
            <a:pPr lvl="1"/>
            <a:r>
              <a:rPr lang="en-US" altLang="zh-CN" sz="1050" dirty="0" smtClean="0"/>
              <a:t>			    else</a:t>
            </a:r>
            <a:endParaRPr lang="zh-CN" altLang="zh-CN" sz="1050" dirty="0" smtClean="0"/>
          </a:p>
          <a:p>
            <a:pPr lvl="1"/>
            <a:r>
              <a:rPr lang="en-US" altLang="zh-CN" sz="1050" dirty="0" smtClean="0"/>
              <a:t>				    ret = </a:t>
            </a:r>
            <a:r>
              <a:rPr lang="en-US" altLang="zh-CN" sz="1050" dirty="0" err="1" smtClean="0">
                <a:hlinkClick r:id="rId19"/>
              </a:rPr>
              <a:t>do_sync_read</a:t>
            </a:r>
            <a:r>
              <a:rPr lang="en-US" altLang="zh-CN" sz="1050" dirty="0" smtClean="0"/>
              <a:t>(file, </a:t>
            </a:r>
            <a:r>
              <a:rPr lang="en-US" altLang="zh-CN" sz="1050" dirty="0" err="1" smtClean="0"/>
              <a:t>buf</a:t>
            </a:r>
            <a:r>
              <a:rPr lang="en-US" altLang="zh-CN" sz="1050" dirty="0" smtClean="0"/>
              <a:t>, count, </a:t>
            </a:r>
            <a:r>
              <a:rPr lang="en-US" altLang="zh-CN" sz="1050" dirty="0" smtClean="0">
                <a:hlinkClick r:id="rId6"/>
              </a:rPr>
              <a:t>pos</a:t>
            </a:r>
            <a:r>
              <a:rPr lang="en-US" altLang="zh-CN" sz="1050" dirty="0" smtClean="0"/>
              <a:t>);</a:t>
            </a:r>
            <a:endParaRPr lang="zh-CN" altLang="zh-CN" sz="1050" dirty="0" smtClean="0"/>
          </a:p>
          <a:p>
            <a:pPr lvl="1"/>
            <a:r>
              <a:rPr lang="en-US" altLang="zh-CN" sz="1050" dirty="0" smtClean="0"/>
              <a:t>			    if (ret &gt; 0) {</a:t>
            </a:r>
            <a:endParaRPr lang="zh-CN" altLang="zh-CN" sz="1050" dirty="0" smtClean="0"/>
          </a:p>
          <a:p>
            <a:pPr lvl="1"/>
            <a:r>
              <a:rPr lang="en-US" altLang="zh-CN" sz="1050" dirty="0" smtClean="0"/>
              <a:t>				    </a:t>
            </a:r>
            <a:r>
              <a:rPr lang="en-US" altLang="zh-CN" sz="1050" dirty="0" err="1" smtClean="0">
                <a:hlinkClick r:id="rId20"/>
              </a:rPr>
              <a:t>fsnotify_access</a:t>
            </a:r>
            <a:r>
              <a:rPr lang="en-US" altLang="zh-CN" sz="1050" dirty="0" smtClean="0"/>
              <a:t>(file-&gt;</a:t>
            </a:r>
            <a:r>
              <a:rPr lang="en-US" altLang="zh-CN" sz="1050" dirty="0" err="1" smtClean="0"/>
              <a:t>f_path.dentry</a:t>
            </a:r>
            <a:r>
              <a:rPr lang="en-US" altLang="zh-CN" sz="1050" dirty="0" smtClean="0"/>
              <a:t>);</a:t>
            </a:r>
            <a:endParaRPr lang="zh-CN" altLang="zh-CN" sz="1050" dirty="0" smtClean="0"/>
          </a:p>
          <a:p>
            <a:pPr lvl="1"/>
            <a:r>
              <a:rPr lang="en-US" altLang="zh-CN" sz="1050" dirty="0" smtClean="0"/>
              <a:t>				    </a:t>
            </a:r>
            <a:r>
              <a:rPr lang="en-US" altLang="zh-CN" sz="1050" dirty="0" err="1" smtClean="0">
                <a:hlinkClick r:id="rId21"/>
              </a:rPr>
              <a:t>add_rchar</a:t>
            </a:r>
            <a:r>
              <a:rPr lang="en-US" altLang="zh-CN" sz="1050" dirty="0" smtClean="0"/>
              <a:t>(</a:t>
            </a:r>
            <a:r>
              <a:rPr lang="en-US" altLang="zh-CN" sz="1050" dirty="0" smtClean="0">
                <a:hlinkClick r:id="rId22"/>
              </a:rPr>
              <a:t>current</a:t>
            </a:r>
            <a:r>
              <a:rPr lang="en-US" altLang="zh-CN" sz="1050" dirty="0" smtClean="0"/>
              <a:t>, ret);</a:t>
            </a:r>
            <a:endParaRPr lang="zh-CN" altLang="zh-CN" sz="1050" dirty="0" smtClean="0"/>
          </a:p>
          <a:p>
            <a:pPr lvl="1"/>
            <a:r>
              <a:rPr lang="en-US" altLang="zh-CN" sz="1050" dirty="0" smtClean="0"/>
              <a:t>			    }</a:t>
            </a:r>
            <a:endParaRPr lang="zh-CN" altLang="zh-CN" sz="1050" dirty="0" smtClean="0"/>
          </a:p>
          <a:p>
            <a:pPr lvl="1"/>
            <a:r>
              <a:rPr lang="en-US" altLang="zh-CN" sz="1050" dirty="0" smtClean="0"/>
              <a:t>		        </a:t>
            </a:r>
            <a:r>
              <a:rPr lang="en-US" altLang="zh-CN" sz="1050" dirty="0" err="1" smtClean="0">
                <a:hlinkClick r:id="rId23"/>
              </a:rPr>
              <a:t>inc_syscr</a:t>
            </a:r>
            <a:r>
              <a:rPr lang="en-US" altLang="zh-CN" sz="1050" dirty="0" smtClean="0"/>
              <a:t>(</a:t>
            </a:r>
            <a:r>
              <a:rPr lang="en-US" altLang="zh-CN" sz="1050" dirty="0" smtClean="0">
                <a:hlinkClick r:id="rId22"/>
              </a:rPr>
              <a:t>current</a:t>
            </a:r>
            <a:r>
              <a:rPr lang="en-US" altLang="zh-CN" sz="1050" dirty="0" smtClean="0"/>
              <a:t>);</a:t>
            </a:r>
            <a:endParaRPr lang="zh-CN" altLang="zh-CN" sz="1050" dirty="0" smtClean="0"/>
          </a:p>
          <a:p>
            <a:pPr lvl="1"/>
            <a:r>
              <a:rPr lang="en-US" altLang="zh-CN" sz="1050" dirty="0" smtClean="0"/>
              <a:t>		    }</a:t>
            </a:r>
            <a:endParaRPr lang="zh-CN" altLang="zh-CN" sz="1050" dirty="0" smtClean="0"/>
          </a:p>
          <a:p>
            <a:pPr lvl="1"/>
            <a:r>
              <a:rPr lang="en-US" altLang="zh-CN" sz="1050" dirty="0" smtClean="0"/>
              <a:t>	}</a:t>
            </a:r>
            <a:endParaRPr lang="zh-CN" altLang="zh-CN" sz="1050" dirty="0" smtClean="0"/>
          </a:p>
          <a:p>
            <a:pPr lvl="1"/>
            <a:r>
              <a:rPr lang="en-US" altLang="zh-CN" sz="1050" dirty="0" smtClean="0"/>
              <a:t>	    return ret;</a:t>
            </a:r>
            <a:endParaRPr lang="zh-CN" altLang="zh-CN" sz="1050" dirty="0" smtClean="0"/>
          </a:p>
          <a:p>
            <a:pPr lvl="1"/>
            <a:r>
              <a:rPr lang="en-US" altLang="zh-CN" sz="1050" dirty="0" smtClean="0"/>
              <a:t>}</a:t>
            </a:r>
            <a:endParaRPr kumimoji="1" lang="en-US" altLang="zh-CN" sz="105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428604"/>
            <a:ext cx="8572528" cy="6223242"/>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6.7.4</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 read</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操作</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r>
              <a:rPr lang="zh-CN" altLang="zh-CN" sz="2400" dirty="0" smtClean="0"/>
              <a:t>主要算法步骤：</a:t>
            </a:r>
            <a:endParaRPr lang="zh-CN" altLang="zh-CN" sz="2400" dirty="0" smtClean="0"/>
          </a:p>
          <a:p>
            <a:pPr lvl="1">
              <a:buFont typeface="Wingdings" panose="05000000000000000000" pitchFamily="2" charset="2"/>
              <a:buChar char="l"/>
            </a:pPr>
            <a:r>
              <a:rPr lang="zh-CN" altLang="zh-CN" sz="1800" dirty="0" smtClean="0"/>
              <a:t>根据文件描述符</a:t>
            </a:r>
            <a:r>
              <a:rPr lang="en-US" altLang="zh-CN" sz="1800" dirty="0" err="1" smtClean="0"/>
              <a:t>fd</a:t>
            </a:r>
            <a:r>
              <a:rPr lang="zh-CN" altLang="zh-CN" sz="1800" dirty="0" smtClean="0"/>
              <a:t>调用</a:t>
            </a:r>
            <a:r>
              <a:rPr lang="en-US" altLang="zh-CN" sz="1800" dirty="0" err="1" smtClean="0"/>
              <a:t>fget_light</a:t>
            </a:r>
            <a:r>
              <a:rPr lang="en-US" altLang="zh-CN" sz="1800" dirty="0" smtClean="0"/>
              <a:t>() </a:t>
            </a:r>
            <a:r>
              <a:rPr lang="zh-CN" altLang="zh-CN" sz="1800" dirty="0" smtClean="0"/>
              <a:t>函数获得要读取文件的</a:t>
            </a:r>
            <a:r>
              <a:rPr lang="en-US" altLang="zh-CN" sz="1800" dirty="0" smtClean="0"/>
              <a:t>file</a:t>
            </a:r>
            <a:r>
              <a:rPr lang="zh-CN" altLang="zh-CN" sz="1800" dirty="0" smtClean="0"/>
              <a:t>结构变量指针。</a:t>
            </a:r>
            <a:r>
              <a:rPr lang="en-US" altLang="zh-CN" sz="1800" dirty="0" err="1" smtClean="0"/>
              <a:t>fget_light</a:t>
            </a:r>
            <a:r>
              <a:rPr lang="en-US" altLang="zh-CN" sz="1800" dirty="0" smtClean="0"/>
              <a:t>()</a:t>
            </a:r>
            <a:r>
              <a:rPr lang="zh-CN" altLang="zh-CN" sz="1800" dirty="0" smtClean="0"/>
              <a:t>会判断打开文件表是否多个进程共享，如果不是的话，没有必要增加对应</a:t>
            </a:r>
            <a:r>
              <a:rPr lang="en-US" altLang="zh-CN" sz="1800" dirty="0" smtClean="0"/>
              <a:t>file</a:t>
            </a:r>
            <a:r>
              <a:rPr lang="zh-CN" altLang="zh-CN" sz="1800" dirty="0" smtClean="0"/>
              <a:t>结构的引用计数。</a:t>
            </a:r>
            <a:endParaRPr lang="zh-CN" altLang="zh-CN" sz="1800" dirty="0" smtClean="0"/>
          </a:p>
          <a:p>
            <a:pPr lvl="1">
              <a:buFont typeface="Wingdings" panose="05000000000000000000" pitchFamily="2" charset="2"/>
              <a:buChar char="l"/>
            </a:pPr>
            <a:r>
              <a:rPr lang="zh-CN" altLang="zh-CN" sz="1800" dirty="0" smtClean="0"/>
              <a:t>得到读文件开始时候的文件偏移量。</a:t>
            </a:r>
            <a:endParaRPr lang="zh-CN" altLang="zh-CN" sz="1800" dirty="0" smtClean="0"/>
          </a:p>
          <a:p>
            <a:pPr lvl="1">
              <a:buFont typeface="Wingdings" panose="05000000000000000000" pitchFamily="2" charset="2"/>
              <a:buChar char="l"/>
            </a:pPr>
            <a:r>
              <a:rPr lang="zh-CN" altLang="zh-CN" sz="1800" dirty="0" smtClean="0"/>
              <a:t>调用</a:t>
            </a:r>
            <a:r>
              <a:rPr lang="en-US" altLang="zh-CN" sz="1800" dirty="0" err="1" smtClean="0"/>
              <a:t>vfs_read</a:t>
            </a:r>
            <a:r>
              <a:rPr lang="en-US" altLang="zh-CN" sz="1800" dirty="0" smtClean="0"/>
              <a:t>()</a:t>
            </a:r>
            <a:r>
              <a:rPr lang="zh-CN" altLang="zh-CN" sz="1800" dirty="0" smtClean="0"/>
              <a:t>函数</a:t>
            </a:r>
            <a:endParaRPr lang="zh-CN" altLang="zh-CN" sz="1800" dirty="0" smtClean="0"/>
          </a:p>
          <a:p>
            <a:pPr lvl="2">
              <a:buFont typeface="Wingdings" panose="05000000000000000000" pitchFamily="2" charset="2"/>
              <a:buChar char="Ø"/>
            </a:pPr>
            <a:r>
              <a:rPr lang="zh-CN" altLang="zh-CN" sz="1800" dirty="0" smtClean="0"/>
              <a:t>判断访问模式是否为读模式</a:t>
            </a:r>
            <a:endParaRPr lang="zh-CN" altLang="zh-CN" sz="1800" dirty="0" smtClean="0"/>
          </a:p>
          <a:p>
            <a:pPr lvl="2">
              <a:buFont typeface="Wingdings" panose="05000000000000000000" pitchFamily="2" charset="2"/>
              <a:buChar char="Ø"/>
            </a:pPr>
            <a:r>
              <a:rPr lang="zh-CN" altLang="zh-CN" sz="1800" dirty="0" smtClean="0"/>
              <a:t>在</a:t>
            </a:r>
            <a:r>
              <a:rPr lang="en-US" altLang="zh-CN" sz="1800" dirty="0" err="1" smtClean="0"/>
              <a:t>vfs_read</a:t>
            </a:r>
            <a:r>
              <a:rPr lang="en-US" altLang="zh-CN" sz="1800" dirty="0" smtClean="0"/>
              <a:t>()</a:t>
            </a:r>
            <a:r>
              <a:rPr lang="zh-CN" altLang="zh-CN" sz="1800" dirty="0" smtClean="0"/>
              <a:t>函数中，</a:t>
            </a:r>
            <a:r>
              <a:rPr lang="en-US" altLang="zh-CN" sz="1800" dirty="0" err="1" smtClean="0"/>
              <a:t>rw_verify_area</a:t>
            </a:r>
            <a:r>
              <a:rPr lang="en-US" altLang="zh-CN" sz="1800" dirty="0" smtClean="0"/>
              <a:t>() </a:t>
            </a:r>
            <a:r>
              <a:rPr lang="zh-CN" altLang="zh-CN" sz="1800" dirty="0" smtClean="0"/>
              <a:t>以读模式</a:t>
            </a:r>
            <a:r>
              <a:rPr lang="en-US" altLang="zh-CN" sz="1800" dirty="0" smtClean="0"/>
              <a:t>READ</a:t>
            </a:r>
            <a:r>
              <a:rPr lang="zh-CN" altLang="zh-CN" sz="1800" dirty="0" smtClean="0"/>
              <a:t>访问区域，返回负数表示不能访问。</a:t>
            </a:r>
            <a:endParaRPr lang="zh-CN" altLang="zh-CN" sz="1800" dirty="0" smtClean="0"/>
          </a:p>
          <a:p>
            <a:pPr lvl="2">
              <a:buFont typeface="Wingdings" panose="05000000000000000000" pitchFamily="2" charset="2"/>
              <a:buChar char="Ø"/>
            </a:pPr>
            <a:r>
              <a:rPr lang="zh-CN" altLang="zh-CN" sz="1800" dirty="0" smtClean="0"/>
              <a:t>如果</a:t>
            </a:r>
            <a:r>
              <a:rPr lang="en-US" altLang="zh-CN" sz="1800" dirty="0" smtClean="0"/>
              <a:t>file-&gt;</a:t>
            </a:r>
            <a:r>
              <a:rPr lang="en-US" altLang="zh-CN" sz="1800" dirty="0" err="1" smtClean="0"/>
              <a:t>f_op</a:t>
            </a:r>
            <a:r>
              <a:rPr lang="en-US" altLang="zh-CN" sz="1800" dirty="0" smtClean="0"/>
              <a:t>-&gt;read</a:t>
            </a:r>
            <a:r>
              <a:rPr lang="zh-CN" altLang="zh-CN" sz="1800" dirty="0" smtClean="0"/>
              <a:t>函数不为空，则调用</a:t>
            </a:r>
            <a:r>
              <a:rPr lang="en-US" altLang="zh-CN" sz="1800" dirty="0" smtClean="0"/>
              <a:t>read</a:t>
            </a:r>
            <a:r>
              <a:rPr lang="zh-CN" altLang="zh-CN" sz="1800" dirty="0" smtClean="0"/>
              <a:t>，从文件位置指针</a:t>
            </a:r>
            <a:r>
              <a:rPr lang="en-US" altLang="zh-CN" sz="1800" dirty="0" smtClean="0"/>
              <a:t>file</a:t>
            </a:r>
            <a:r>
              <a:rPr lang="zh-CN" altLang="zh-CN" sz="1800" dirty="0" smtClean="0"/>
              <a:t>开始读取</a:t>
            </a:r>
            <a:r>
              <a:rPr lang="en-US" altLang="zh-CN" sz="1800" dirty="0" smtClean="0"/>
              <a:t>count</a:t>
            </a:r>
            <a:r>
              <a:rPr lang="zh-CN" altLang="zh-CN" sz="1800" dirty="0" smtClean="0"/>
              <a:t>个字节的内容到用户缓冲区</a:t>
            </a:r>
            <a:r>
              <a:rPr lang="en-US" altLang="zh-CN" sz="1800" dirty="0" err="1" smtClean="0"/>
              <a:t>buf</a:t>
            </a:r>
            <a:r>
              <a:rPr lang="zh-CN" altLang="zh-CN" sz="1800" dirty="0" smtClean="0"/>
              <a:t>。</a:t>
            </a:r>
            <a:r>
              <a:rPr lang="en-US" altLang="zh-CN" sz="1800" dirty="0" smtClean="0"/>
              <a:t>File-&gt;</a:t>
            </a:r>
            <a:r>
              <a:rPr lang="en-US" altLang="zh-CN" sz="1800" dirty="0" err="1" smtClean="0"/>
              <a:t>f_op</a:t>
            </a:r>
            <a:r>
              <a:rPr lang="en-US" altLang="zh-CN" sz="1800" dirty="0" smtClean="0"/>
              <a:t>-&gt;read</a:t>
            </a:r>
            <a:r>
              <a:rPr lang="zh-CN" altLang="zh-CN" sz="1800" dirty="0" smtClean="0"/>
              <a:t>就是具体文件系统的</a:t>
            </a:r>
            <a:r>
              <a:rPr lang="en-US" altLang="zh-CN" sz="1800" dirty="0" smtClean="0"/>
              <a:t>read</a:t>
            </a:r>
            <a:r>
              <a:rPr lang="zh-CN" altLang="zh-CN" sz="1800" dirty="0" smtClean="0"/>
              <a:t>函数的实现。</a:t>
            </a:r>
            <a:endParaRPr lang="zh-CN" altLang="zh-CN" sz="1800" dirty="0" smtClean="0"/>
          </a:p>
          <a:p>
            <a:pPr lvl="2">
              <a:buFont typeface="Wingdings" panose="05000000000000000000" pitchFamily="2" charset="2"/>
              <a:buChar char="Ø"/>
            </a:pPr>
            <a:r>
              <a:rPr lang="zh-CN" altLang="zh-CN" sz="1800" dirty="0" smtClean="0"/>
              <a:t>调用</a:t>
            </a:r>
            <a:r>
              <a:rPr lang="en-US" altLang="zh-CN" sz="1800" dirty="0" smtClean="0"/>
              <a:t> </a:t>
            </a:r>
            <a:r>
              <a:rPr lang="en-US" altLang="zh-CN" sz="1800" dirty="0" err="1" smtClean="0"/>
              <a:t>fsnotify_access</a:t>
            </a:r>
            <a:r>
              <a:rPr lang="en-US" altLang="zh-CN" sz="1800" dirty="0" smtClean="0"/>
              <a:t>()</a:t>
            </a:r>
            <a:r>
              <a:rPr lang="zh-CN" altLang="zh-CN" sz="1800" dirty="0" smtClean="0"/>
              <a:t>通知感兴趣的进程，该文件已经被访问过。</a:t>
            </a:r>
            <a:r>
              <a:rPr lang="en-US" altLang="zh-CN" sz="1800" dirty="0" err="1" smtClean="0"/>
              <a:t>vfs_read</a:t>
            </a:r>
            <a:r>
              <a:rPr lang="en-US" altLang="zh-CN" sz="1800" dirty="0" smtClean="0"/>
              <a:t>()</a:t>
            </a:r>
            <a:r>
              <a:rPr lang="zh-CN" altLang="zh-CN" sz="1800" dirty="0" smtClean="0"/>
              <a:t>函数结束返回。</a:t>
            </a:r>
            <a:endParaRPr lang="zh-CN" altLang="zh-CN" sz="1800" dirty="0" smtClean="0"/>
          </a:p>
          <a:p>
            <a:pPr lvl="1">
              <a:buFont typeface="Wingdings" panose="05000000000000000000" pitchFamily="2" charset="2"/>
              <a:buChar char="l"/>
            </a:pPr>
            <a:r>
              <a:rPr lang="zh-CN" altLang="zh-CN" sz="1800" dirty="0" smtClean="0"/>
              <a:t>重新写文件偏移量。</a:t>
            </a:r>
            <a:endParaRPr lang="zh-CN" altLang="zh-CN" sz="1800" dirty="0" smtClean="0"/>
          </a:p>
          <a:p>
            <a:pPr lvl="1">
              <a:buFont typeface="Wingdings" panose="05000000000000000000" pitchFamily="2" charset="2"/>
              <a:buChar char="l"/>
            </a:pPr>
            <a:r>
              <a:rPr lang="zh-CN" altLang="zh-CN" sz="1800" dirty="0" smtClean="0"/>
              <a:t>执行</a:t>
            </a:r>
            <a:r>
              <a:rPr lang="en-US" altLang="zh-CN" sz="1800" dirty="0" err="1" smtClean="0"/>
              <a:t>fput_light</a:t>
            </a:r>
            <a:r>
              <a:rPr lang="en-US" altLang="zh-CN" sz="1800" dirty="0" smtClean="0"/>
              <a:t>(), </a:t>
            </a:r>
            <a:r>
              <a:rPr lang="zh-CN" altLang="zh-CN" sz="1800" dirty="0" smtClean="0"/>
              <a:t>如果需要会释放</a:t>
            </a:r>
            <a:r>
              <a:rPr lang="en-US" altLang="zh-CN" sz="1800" dirty="0" smtClean="0"/>
              <a:t>file</a:t>
            </a:r>
            <a:r>
              <a:rPr lang="zh-CN" altLang="zh-CN" sz="1800" dirty="0" smtClean="0"/>
              <a:t>结构的引用计数。</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428604"/>
            <a:ext cx="8572528" cy="6186309"/>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6.7.4</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4. write</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操作</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r>
              <a:rPr lang="zh-CN" altLang="zh-CN" dirty="0" smtClean="0"/>
              <a:t>在</a:t>
            </a:r>
            <a:r>
              <a:rPr lang="en-US" altLang="zh-CN" dirty="0" err="1" smtClean="0"/>
              <a:t>linux</a:t>
            </a:r>
            <a:r>
              <a:rPr lang="zh-CN" altLang="zh-CN" dirty="0" smtClean="0"/>
              <a:t>中，</a:t>
            </a:r>
            <a:r>
              <a:rPr lang="en-US" altLang="zh-CN" dirty="0" smtClean="0"/>
              <a:t>write</a:t>
            </a:r>
            <a:r>
              <a:rPr lang="zh-CN" altLang="zh-CN" dirty="0" smtClean="0"/>
              <a:t>操作是通过</a:t>
            </a:r>
            <a:r>
              <a:rPr lang="en-US" altLang="zh-CN" dirty="0" err="1" smtClean="0"/>
              <a:t>sys_write</a:t>
            </a:r>
            <a:r>
              <a:rPr lang="zh-CN" altLang="zh-CN" dirty="0" smtClean="0"/>
              <a:t>系统调用实现（在文件</a:t>
            </a:r>
            <a:r>
              <a:rPr lang="en-US" altLang="zh-CN" dirty="0" smtClean="0"/>
              <a:t>/</a:t>
            </a:r>
            <a:r>
              <a:rPr lang="en-US" altLang="zh-CN" dirty="0" err="1" smtClean="0"/>
              <a:t>fs</a:t>
            </a:r>
            <a:r>
              <a:rPr lang="en-US" altLang="zh-CN" dirty="0" smtClean="0"/>
              <a:t>/</a:t>
            </a:r>
            <a:r>
              <a:rPr lang="en-US" altLang="zh-CN" dirty="0" err="1" smtClean="0"/>
              <a:t>read_write.c</a:t>
            </a:r>
            <a:r>
              <a:rPr lang="zh-CN" altLang="zh-CN" dirty="0" smtClean="0"/>
              <a:t>中实现）。下面是对</a:t>
            </a:r>
            <a:r>
              <a:rPr lang="en-US" altLang="zh-CN" dirty="0" err="1" smtClean="0"/>
              <a:t>sys_write</a:t>
            </a:r>
            <a:r>
              <a:rPr lang="zh-CN" altLang="zh-CN" dirty="0" smtClean="0"/>
              <a:t>函数实现的分析。</a:t>
            </a:r>
            <a:endParaRPr lang="en-US" altLang="zh-CN" dirty="0" smtClean="0"/>
          </a:p>
          <a:p>
            <a:pPr lvl="1"/>
            <a:r>
              <a:rPr lang="en-US" altLang="zh-CN" sz="1600" dirty="0" err="1" smtClean="0">
                <a:hlinkClick r:id="rId1"/>
              </a:rPr>
              <a:t>asmlinkage</a:t>
            </a:r>
            <a:r>
              <a:rPr lang="en-US" altLang="zh-CN" sz="1600" dirty="0" smtClean="0"/>
              <a:t> </a:t>
            </a:r>
            <a:r>
              <a:rPr lang="en-US" altLang="zh-CN" sz="1600" dirty="0" err="1" smtClean="0">
                <a:hlinkClick r:id="rId2"/>
              </a:rPr>
              <a:t>ssize_t</a:t>
            </a:r>
            <a:r>
              <a:rPr lang="en-US" altLang="zh-CN" sz="1600" dirty="0" smtClean="0"/>
              <a:t> </a:t>
            </a:r>
            <a:r>
              <a:rPr lang="en-US" altLang="zh-CN" sz="1600" dirty="0" err="1" smtClean="0">
                <a:hlinkClick r:id="rId3"/>
              </a:rPr>
              <a:t>sys_write</a:t>
            </a:r>
            <a:r>
              <a:rPr lang="en-US" altLang="zh-CN" sz="1600" dirty="0" smtClean="0"/>
              <a:t>(unsigned </a:t>
            </a:r>
            <a:r>
              <a:rPr lang="en-US" altLang="zh-CN" sz="1600" dirty="0" err="1" smtClean="0"/>
              <a:t>int</a:t>
            </a:r>
            <a:r>
              <a:rPr lang="en-US" altLang="zh-CN" sz="1600" dirty="0" smtClean="0"/>
              <a:t> </a:t>
            </a:r>
            <a:r>
              <a:rPr lang="en-US" altLang="zh-CN" sz="1600" dirty="0" err="1" smtClean="0">
                <a:hlinkClick r:id="rId4"/>
              </a:rPr>
              <a:t>fd</a:t>
            </a:r>
            <a:r>
              <a:rPr lang="en-US" altLang="zh-CN" sz="1600" dirty="0" smtClean="0"/>
              <a:t>, const char </a:t>
            </a:r>
            <a:r>
              <a:rPr lang="en-US" altLang="zh-CN" sz="1600" dirty="0" smtClean="0">
                <a:hlinkClick r:id="rId5"/>
              </a:rPr>
              <a:t>__user</a:t>
            </a:r>
            <a:r>
              <a:rPr lang="en-US" altLang="zh-CN" sz="1600" dirty="0" smtClean="0"/>
              <a:t> * </a:t>
            </a:r>
            <a:r>
              <a:rPr lang="en-US" altLang="zh-CN" sz="1600" dirty="0" err="1" smtClean="0"/>
              <a:t>buf</a:t>
            </a:r>
            <a:r>
              <a:rPr lang="en-US" altLang="zh-CN" sz="1600" dirty="0" smtClean="0"/>
              <a:t>, </a:t>
            </a:r>
            <a:r>
              <a:rPr lang="en-US" altLang="zh-CN" sz="1600" dirty="0" err="1" smtClean="0">
                <a:hlinkClick r:id="rId6"/>
              </a:rPr>
              <a:t>size_t</a:t>
            </a:r>
            <a:r>
              <a:rPr lang="en-US" altLang="zh-CN" sz="1600" dirty="0" smtClean="0"/>
              <a:t> count)</a:t>
            </a:r>
            <a:endParaRPr lang="zh-CN" altLang="zh-CN" sz="1600" dirty="0" smtClean="0"/>
          </a:p>
          <a:p>
            <a:pPr lvl="1"/>
            <a:r>
              <a:rPr lang="en-US" altLang="zh-CN" sz="1600" dirty="0" smtClean="0"/>
              <a:t>{</a:t>
            </a:r>
            <a:endParaRPr lang="zh-CN" altLang="zh-CN" sz="1600" dirty="0" smtClean="0"/>
          </a:p>
          <a:p>
            <a:pPr lvl="1"/>
            <a:r>
              <a:rPr lang="en-US" altLang="zh-CN" sz="1600" dirty="0" smtClean="0"/>
              <a:t>	</a:t>
            </a:r>
            <a:r>
              <a:rPr lang="en-US" altLang="zh-CN" sz="1600" dirty="0" err="1" smtClean="0"/>
              <a:t>struct</a:t>
            </a:r>
            <a:r>
              <a:rPr lang="en-US" altLang="zh-CN" sz="1600" dirty="0" smtClean="0"/>
              <a:t> file *file;</a:t>
            </a:r>
            <a:endParaRPr lang="zh-CN" altLang="zh-CN" sz="1600" dirty="0" smtClean="0"/>
          </a:p>
          <a:p>
            <a:pPr lvl="1"/>
            <a:r>
              <a:rPr lang="en-US" altLang="zh-CN" sz="1600" dirty="0" smtClean="0"/>
              <a:t>	</a:t>
            </a:r>
            <a:r>
              <a:rPr lang="en-US" altLang="zh-CN" sz="1600" dirty="0" err="1" smtClean="0">
                <a:hlinkClick r:id="rId2"/>
              </a:rPr>
              <a:t>ssize_t</a:t>
            </a:r>
            <a:r>
              <a:rPr lang="en-US" altLang="zh-CN" sz="1600" dirty="0" smtClean="0"/>
              <a:t> ret = -</a:t>
            </a:r>
            <a:r>
              <a:rPr lang="en-US" altLang="zh-CN" sz="1600" dirty="0" smtClean="0">
                <a:hlinkClick r:id="rId7"/>
              </a:rPr>
              <a:t>EBADF</a:t>
            </a:r>
            <a:r>
              <a:rPr lang="en-US" altLang="zh-CN" sz="1600" dirty="0" smtClean="0"/>
              <a:t>;</a:t>
            </a:r>
            <a:endParaRPr lang="zh-CN" altLang="zh-CN" sz="1600" dirty="0" smtClean="0"/>
          </a:p>
          <a:p>
            <a:pPr lvl="1"/>
            <a:r>
              <a:rPr lang="en-US" altLang="zh-CN" sz="1600" dirty="0" smtClean="0"/>
              <a:t>	</a:t>
            </a:r>
            <a:r>
              <a:rPr lang="en-US" altLang="zh-CN" sz="1600" dirty="0" err="1" smtClean="0"/>
              <a:t>int</a:t>
            </a:r>
            <a:r>
              <a:rPr lang="en-US" altLang="zh-CN" sz="1600" dirty="0" smtClean="0"/>
              <a:t> </a:t>
            </a:r>
            <a:r>
              <a:rPr lang="en-US" altLang="zh-CN" sz="1600" dirty="0" err="1" smtClean="0"/>
              <a:t>fput_needed</a:t>
            </a:r>
            <a:r>
              <a:rPr lang="en-US" altLang="zh-CN" sz="1600" dirty="0" smtClean="0"/>
              <a:t>;</a:t>
            </a:r>
            <a:endParaRPr lang="zh-CN" altLang="zh-CN" sz="1600" dirty="0" smtClean="0"/>
          </a:p>
          <a:p>
            <a:pPr lvl="1"/>
            <a:r>
              <a:rPr lang="en-US" altLang="zh-CN" sz="1600" dirty="0" smtClean="0"/>
              <a:t>	file = </a:t>
            </a:r>
            <a:r>
              <a:rPr lang="en-US" altLang="zh-CN" sz="1600" dirty="0" err="1" smtClean="0">
                <a:hlinkClick r:id="rId8"/>
              </a:rPr>
              <a:t>fget_light</a:t>
            </a:r>
            <a:r>
              <a:rPr lang="en-US" altLang="zh-CN" sz="1600" dirty="0" smtClean="0"/>
              <a:t>(</a:t>
            </a:r>
            <a:r>
              <a:rPr lang="en-US" altLang="zh-CN" sz="1600" dirty="0" err="1" smtClean="0">
                <a:hlinkClick r:id="rId4"/>
              </a:rPr>
              <a:t>fd</a:t>
            </a:r>
            <a:r>
              <a:rPr lang="en-US" altLang="zh-CN" sz="1600" dirty="0" smtClean="0"/>
              <a:t>, &amp;</a:t>
            </a:r>
            <a:r>
              <a:rPr lang="en-US" altLang="zh-CN" sz="1600" dirty="0" err="1" smtClean="0"/>
              <a:t>fput_needed</a:t>
            </a:r>
            <a:r>
              <a:rPr lang="en-US" altLang="zh-CN" sz="1600" dirty="0" smtClean="0"/>
              <a:t>);</a:t>
            </a:r>
            <a:endParaRPr lang="zh-CN" altLang="zh-CN" sz="1600" dirty="0" smtClean="0"/>
          </a:p>
          <a:p>
            <a:pPr lvl="1"/>
            <a:r>
              <a:rPr lang="en-US" altLang="zh-CN" sz="1600" dirty="0" smtClean="0"/>
              <a:t>	if (file) {</a:t>
            </a:r>
            <a:endParaRPr lang="zh-CN" altLang="zh-CN" sz="1600" dirty="0" smtClean="0"/>
          </a:p>
          <a:p>
            <a:pPr lvl="1"/>
            <a:r>
              <a:rPr lang="en-US" altLang="zh-CN" sz="1600" dirty="0" smtClean="0"/>
              <a:t>		    </a:t>
            </a:r>
            <a:r>
              <a:rPr lang="en-US" altLang="zh-CN" sz="1600" dirty="0" err="1" smtClean="0">
                <a:hlinkClick r:id="rId9"/>
              </a:rPr>
              <a:t>loff_t</a:t>
            </a:r>
            <a:r>
              <a:rPr lang="en-US" altLang="zh-CN" sz="1600" dirty="0" smtClean="0"/>
              <a:t> </a:t>
            </a:r>
            <a:r>
              <a:rPr lang="en-US" altLang="zh-CN" sz="1600" dirty="0" smtClean="0">
                <a:hlinkClick r:id="rId10"/>
              </a:rPr>
              <a:t>pos</a:t>
            </a:r>
            <a:r>
              <a:rPr lang="en-US" altLang="zh-CN" sz="1600" dirty="0" smtClean="0"/>
              <a:t> = </a:t>
            </a:r>
            <a:r>
              <a:rPr lang="en-US" altLang="zh-CN" sz="1600" dirty="0" err="1" smtClean="0">
                <a:hlinkClick r:id="rId11"/>
              </a:rPr>
              <a:t>file_pos_read</a:t>
            </a:r>
            <a:r>
              <a:rPr lang="en-US" altLang="zh-CN" sz="1600" dirty="0" smtClean="0"/>
              <a:t>(file);</a:t>
            </a:r>
            <a:endParaRPr lang="zh-CN" altLang="zh-CN" sz="1600" dirty="0" smtClean="0"/>
          </a:p>
          <a:p>
            <a:pPr lvl="1"/>
            <a:r>
              <a:rPr lang="en-US" altLang="zh-CN" sz="1600" dirty="0" smtClean="0"/>
              <a:t>		    ret = </a:t>
            </a:r>
            <a:r>
              <a:rPr lang="en-US" altLang="zh-CN" sz="1600" dirty="0" err="1" smtClean="0">
                <a:hlinkClick r:id="rId12"/>
              </a:rPr>
              <a:t>vfs_write</a:t>
            </a:r>
            <a:r>
              <a:rPr lang="en-US" altLang="zh-CN" sz="1600" dirty="0" smtClean="0"/>
              <a:t>(file, </a:t>
            </a:r>
            <a:r>
              <a:rPr lang="en-US" altLang="zh-CN" sz="1600" dirty="0" err="1" smtClean="0"/>
              <a:t>buf</a:t>
            </a:r>
            <a:r>
              <a:rPr lang="en-US" altLang="zh-CN" sz="1600" dirty="0" smtClean="0"/>
              <a:t>, count, &amp;</a:t>
            </a:r>
            <a:r>
              <a:rPr lang="en-US" altLang="zh-CN" sz="1600" dirty="0" smtClean="0">
                <a:hlinkClick r:id="rId10"/>
              </a:rPr>
              <a:t>pos</a:t>
            </a:r>
            <a:r>
              <a:rPr lang="en-US" altLang="zh-CN" sz="1600" dirty="0" smtClean="0"/>
              <a:t>);</a:t>
            </a:r>
            <a:endParaRPr lang="zh-CN" altLang="zh-CN" sz="1600" dirty="0" smtClean="0"/>
          </a:p>
          <a:p>
            <a:pPr lvl="1"/>
            <a:r>
              <a:rPr lang="en-US" altLang="zh-CN" sz="1600" dirty="0" smtClean="0"/>
              <a:t>		    </a:t>
            </a:r>
            <a:r>
              <a:rPr lang="en-US" altLang="zh-CN" sz="1600" dirty="0" err="1" smtClean="0">
                <a:hlinkClick r:id="rId13"/>
              </a:rPr>
              <a:t>file_pos_write</a:t>
            </a:r>
            <a:r>
              <a:rPr lang="en-US" altLang="zh-CN" sz="1600" dirty="0" smtClean="0"/>
              <a:t>(file, </a:t>
            </a:r>
            <a:r>
              <a:rPr lang="en-US" altLang="zh-CN" sz="1600" dirty="0" smtClean="0">
                <a:hlinkClick r:id="rId10"/>
              </a:rPr>
              <a:t>pos</a:t>
            </a:r>
            <a:r>
              <a:rPr lang="en-US" altLang="zh-CN" sz="1600" dirty="0" smtClean="0"/>
              <a:t>);</a:t>
            </a:r>
            <a:endParaRPr lang="zh-CN" altLang="zh-CN" sz="1600" dirty="0" smtClean="0"/>
          </a:p>
          <a:p>
            <a:pPr lvl="1"/>
            <a:r>
              <a:rPr lang="en-US" altLang="zh-CN" sz="1600" dirty="0" smtClean="0"/>
              <a:t>		    </a:t>
            </a:r>
            <a:r>
              <a:rPr lang="en-US" altLang="zh-CN" sz="1600" dirty="0" err="1" smtClean="0">
                <a:hlinkClick r:id="rId14"/>
              </a:rPr>
              <a:t>fput_light</a:t>
            </a:r>
            <a:r>
              <a:rPr lang="en-US" altLang="zh-CN" sz="1600" dirty="0" smtClean="0"/>
              <a:t>(file, </a:t>
            </a:r>
            <a:r>
              <a:rPr lang="en-US" altLang="zh-CN" sz="1600" dirty="0" err="1" smtClean="0"/>
              <a:t>fput_needed</a:t>
            </a:r>
            <a:r>
              <a:rPr lang="en-US" altLang="zh-CN" sz="1600" dirty="0" smtClean="0"/>
              <a:t>);</a:t>
            </a:r>
            <a:endParaRPr lang="zh-CN" altLang="zh-CN" sz="1600" dirty="0" smtClean="0"/>
          </a:p>
          <a:p>
            <a:pPr lvl="1"/>
            <a:r>
              <a:rPr lang="en-US" altLang="zh-CN" sz="1600" dirty="0" smtClean="0"/>
              <a:t>	}</a:t>
            </a:r>
            <a:endParaRPr lang="zh-CN" altLang="zh-CN" sz="1600" dirty="0" smtClean="0"/>
          </a:p>
          <a:p>
            <a:pPr lvl="1"/>
            <a:r>
              <a:rPr lang="en-US" altLang="zh-CN" sz="1600" dirty="0" smtClean="0"/>
              <a:t>	    return ret;</a:t>
            </a:r>
            <a:endParaRPr lang="zh-CN" altLang="zh-CN" sz="1600" dirty="0" smtClean="0"/>
          </a:p>
          <a:p>
            <a:pPr lvl="1"/>
            <a:r>
              <a:rPr lang="en-US" altLang="zh-CN" sz="1600" dirty="0" smtClean="0"/>
              <a:t>}</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428604"/>
            <a:ext cx="8572528" cy="1126462"/>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6.7.4</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4. write</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操作</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4" name="矩形 13"/>
          <p:cNvSpPr/>
          <p:nvPr/>
        </p:nvSpPr>
        <p:spPr>
          <a:xfrm>
            <a:off x="0" y="1428736"/>
            <a:ext cx="9215502" cy="5543056"/>
          </a:xfrm>
          <a:prstGeom prst="rect">
            <a:avLst/>
          </a:prstGeom>
        </p:spPr>
        <p:txBody>
          <a:bodyPr wrap="square">
            <a:spAutoFit/>
          </a:bodyPr>
          <a:lstStyle/>
          <a:p>
            <a:pPr lvl="1"/>
            <a:r>
              <a:rPr lang="en-US" altLang="zh-CN" sz="1100" dirty="0" err="1" smtClean="0">
                <a:hlinkClick r:id="rId1"/>
              </a:rPr>
              <a:t>ssize_t</a:t>
            </a:r>
            <a:r>
              <a:rPr lang="en-US" altLang="zh-CN" sz="1100" dirty="0" smtClean="0"/>
              <a:t> </a:t>
            </a:r>
            <a:r>
              <a:rPr lang="en-US" altLang="zh-CN" sz="1100" dirty="0" err="1" smtClean="0">
                <a:hlinkClick r:id="rId2"/>
              </a:rPr>
              <a:t>vfs_write</a:t>
            </a:r>
            <a:r>
              <a:rPr lang="en-US" altLang="zh-CN" sz="1100" dirty="0" smtClean="0"/>
              <a:t>(</a:t>
            </a:r>
            <a:r>
              <a:rPr lang="en-US" altLang="zh-CN" sz="1100" dirty="0" err="1" smtClean="0"/>
              <a:t>struct</a:t>
            </a:r>
            <a:r>
              <a:rPr lang="en-US" altLang="zh-CN" sz="1100" dirty="0" smtClean="0"/>
              <a:t> file *file, const char </a:t>
            </a:r>
            <a:r>
              <a:rPr lang="en-US" altLang="zh-CN" sz="1100" dirty="0" smtClean="0">
                <a:hlinkClick r:id="rId3"/>
              </a:rPr>
              <a:t>__user</a:t>
            </a:r>
            <a:r>
              <a:rPr lang="en-US" altLang="zh-CN" sz="1100" dirty="0" smtClean="0"/>
              <a:t> *</a:t>
            </a:r>
            <a:r>
              <a:rPr lang="en-US" altLang="zh-CN" sz="1100" dirty="0" err="1" smtClean="0"/>
              <a:t>buf</a:t>
            </a:r>
            <a:r>
              <a:rPr lang="en-US" altLang="zh-CN" sz="1100" dirty="0" smtClean="0"/>
              <a:t>, </a:t>
            </a:r>
            <a:r>
              <a:rPr lang="en-US" altLang="zh-CN" sz="1100" dirty="0" err="1" smtClean="0">
                <a:hlinkClick r:id="rId4"/>
              </a:rPr>
              <a:t>size_t</a:t>
            </a:r>
            <a:r>
              <a:rPr lang="en-US" altLang="zh-CN" sz="1100" dirty="0" smtClean="0"/>
              <a:t> count, </a:t>
            </a:r>
            <a:r>
              <a:rPr lang="en-US" altLang="zh-CN" sz="1100" dirty="0" err="1" smtClean="0">
                <a:hlinkClick r:id="rId5"/>
              </a:rPr>
              <a:t>loff_t</a:t>
            </a:r>
            <a:r>
              <a:rPr lang="en-US" altLang="zh-CN" sz="1100" dirty="0" smtClean="0"/>
              <a:t> *</a:t>
            </a:r>
            <a:r>
              <a:rPr lang="en-US" altLang="zh-CN" sz="1100" dirty="0" smtClean="0">
                <a:hlinkClick r:id="rId6"/>
              </a:rPr>
              <a:t>pos</a:t>
            </a:r>
            <a:r>
              <a:rPr lang="en-US" altLang="zh-CN" sz="1100" dirty="0" smtClean="0"/>
              <a:t>)</a:t>
            </a:r>
            <a:endParaRPr lang="zh-CN" altLang="zh-CN" sz="1100" dirty="0" smtClean="0"/>
          </a:p>
          <a:p>
            <a:pPr lvl="1"/>
            <a:r>
              <a:rPr lang="en-US" altLang="zh-CN" sz="1100" dirty="0" smtClean="0"/>
              <a:t>{</a:t>
            </a:r>
            <a:endParaRPr lang="zh-CN" altLang="zh-CN" sz="1100" dirty="0" smtClean="0"/>
          </a:p>
          <a:p>
            <a:pPr lvl="1"/>
            <a:r>
              <a:rPr lang="en-US" altLang="zh-CN" sz="1100" dirty="0" smtClean="0"/>
              <a:t>	</a:t>
            </a:r>
            <a:r>
              <a:rPr lang="en-US" altLang="zh-CN" sz="1100" dirty="0" err="1" smtClean="0">
                <a:hlinkClick r:id="rId1"/>
              </a:rPr>
              <a:t>ssize_t</a:t>
            </a:r>
            <a:r>
              <a:rPr lang="en-US" altLang="zh-CN" sz="1100" dirty="0" smtClean="0"/>
              <a:t> ret;</a:t>
            </a:r>
            <a:endParaRPr lang="zh-CN" altLang="zh-CN" sz="1100" dirty="0" smtClean="0"/>
          </a:p>
          <a:p>
            <a:pPr lvl="1"/>
            <a:r>
              <a:rPr lang="en-US" altLang="zh-CN" sz="1100" dirty="0" smtClean="0"/>
              <a:t>	if (!(file-&gt;</a:t>
            </a:r>
            <a:r>
              <a:rPr lang="en-US" altLang="zh-CN" sz="1100" dirty="0" err="1" smtClean="0"/>
              <a:t>f_mode</a:t>
            </a:r>
            <a:r>
              <a:rPr lang="en-US" altLang="zh-CN" sz="1100" dirty="0" smtClean="0"/>
              <a:t> &amp; </a:t>
            </a:r>
            <a:r>
              <a:rPr lang="en-US" altLang="zh-CN" sz="1100" dirty="0" smtClean="0">
                <a:hlinkClick r:id="rId7"/>
              </a:rPr>
              <a:t>FMODE_WRITE</a:t>
            </a:r>
            <a:r>
              <a:rPr lang="en-US" altLang="zh-CN" sz="1100" dirty="0" smtClean="0"/>
              <a:t>))</a:t>
            </a:r>
            <a:endParaRPr lang="zh-CN" altLang="zh-CN" sz="1100" dirty="0" smtClean="0"/>
          </a:p>
          <a:p>
            <a:pPr lvl="1"/>
            <a:r>
              <a:rPr lang="en-US" altLang="zh-CN" sz="1100" dirty="0" smtClean="0"/>
              <a:t>		    return -</a:t>
            </a:r>
            <a:r>
              <a:rPr lang="en-US" altLang="zh-CN" sz="1100" dirty="0" smtClean="0">
                <a:hlinkClick r:id="rId8"/>
              </a:rPr>
              <a:t>EBADF</a:t>
            </a:r>
            <a:r>
              <a:rPr lang="en-US" altLang="zh-CN" sz="1100" dirty="0" smtClean="0"/>
              <a:t>;</a:t>
            </a:r>
            <a:endParaRPr lang="zh-CN" altLang="zh-CN" sz="1100" dirty="0" smtClean="0"/>
          </a:p>
          <a:p>
            <a:pPr lvl="1"/>
            <a:r>
              <a:rPr lang="en-US" altLang="zh-CN" sz="1100" dirty="0" smtClean="0"/>
              <a:t>	    if (!file-&gt;</a:t>
            </a:r>
            <a:r>
              <a:rPr lang="en-US" altLang="zh-CN" sz="1100" dirty="0" err="1" smtClean="0"/>
              <a:t>f_op</a:t>
            </a:r>
            <a:r>
              <a:rPr lang="en-US" altLang="zh-CN" sz="1100" dirty="0" smtClean="0"/>
              <a:t> || (!file-&gt;</a:t>
            </a:r>
            <a:r>
              <a:rPr lang="en-US" altLang="zh-CN" sz="1100" dirty="0" err="1" smtClean="0"/>
              <a:t>f_op</a:t>
            </a:r>
            <a:r>
              <a:rPr lang="en-US" altLang="zh-CN" sz="1100" dirty="0" smtClean="0"/>
              <a:t>-&gt;</a:t>
            </a:r>
            <a:r>
              <a:rPr lang="en-US" altLang="zh-CN" sz="1100" dirty="0" smtClean="0">
                <a:hlinkClick r:id="rId9"/>
              </a:rPr>
              <a:t>write</a:t>
            </a:r>
            <a:r>
              <a:rPr lang="en-US" altLang="zh-CN" sz="1100" dirty="0" smtClean="0"/>
              <a:t> &amp;&amp; !file-&gt;</a:t>
            </a:r>
            <a:r>
              <a:rPr lang="en-US" altLang="zh-CN" sz="1100" dirty="0" err="1" smtClean="0"/>
              <a:t>f_op</a:t>
            </a:r>
            <a:r>
              <a:rPr lang="en-US" altLang="zh-CN" sz="1100" dirty="0" smtClean="0"/>
              <a:t>-&gt;</a:t>
            </a:r>
            <a:r>
              <a:rPr lang="en-US" altLang="zh-CN" sz="1100" dirty="0" err="1" smtClean="0">
                <a:hlinkClick r:id="rId10"/>
              </a:rPr>
              <a:t>aio_write</a:t>
            </a:r>
            <a:r>
              <a:rPr lang="en-US" altLang="zh-CN" sz="1100" dirty="0" smtClean="0"/>
              <a:t>))</a:t>
            </a:r>
            <a:endParaRPr lang="zh-CN" altLang="zh-CN" sz="1100" dirty="0" smtClean="0"/>
          </a:p>
          <a:p>
            <a:pPr lvl="1"/>
            <a:r>
              <a:rPr lang="en-US" altLang="zh-CN" sz="1100" dirty="0" smtClean="0"/>
              <a:t>		    return -</a:t>
            </a:r>
            <a:r>
              <a:rPr lang="en-US" altLang="zh-CN" sz="1100" dirty="0" smtClean="0">
                <a:hlinkClick r:id="rId11"/>
              </a:rPr>
              <a:t>EINVAL</a:t>
            </a:r>
            <a:r>
              <a:rPr lang="en-US" altLang="zh-CN" sz="1100" dirty="0" smtClean="0"/>
              <a:t>;</a:t>
            </a:r>
            <a:endParaRPr lang="zh-CN" altLang="zh-CN" sz="1100" dirty="0" smtClean="0"/>
          </a:p>
          <a:p>
            <a:pPr lvl="1"/>
            <a:r>
              <a:rPr lang="en-US" altLang="zh-CN" sz="1100" dirty="0" smtClean="0"/>
              <a:t>	if (unlikely(!</a:t>
            </a:r>
            <a:r>
              <a:rPr lang="en-US" altLang="zh-CN" sz="1100" dirty="0" err="1" smtClean="0">
                <a:hlinkClick r:id="rId12"/>
              </a:rPr>
              <a:t>access_ok</a:t>
            </a:r>
            <a:r>
              <a:rPr lang="en-US" altLang="zh-CN" sz="1100" dirty="0" smtClean="0"/>
              <a:t>(</a:t>
            </a:r>
            <a:r>
              <a:rPr lang="en-US" altLang="zh-CN" sz="1100" dirty="0" smtClean="0">
                <a:hlinkClick r:id="rId13"/>
              </a:rPr>
              <a:t>VERIFY_READ</a:t>
            </a:r>
            <a:r>
              <a:rPr lang="en-US" altLang="zh-CN" sz="1100" dirty="0" smtClean="0"/>
              <a:t>, </a:t>
            </a:r>
            <a:r>
              <a:rPr lang="en-US" altLang="zh-CN" sz="1100" dirty="0" err="1" smtClean="0"/>
              <a:t>buf</a:t>
            </a:r>
            <a:r>
              <a:rPr lang="en-US" altLang="zh-CN" sz="1100" dirty="0" smtClean="0"/>
              <a:t>, count)))</a:t>
            </a:r>
            <a:endParaRPr lang="zh-CN" altLang="zh-CN" sz="1100" dirty="0" smtClean="0"/>
          </a:p>
          <a:p>
            <a:pPr lvl="1"/>
            <a:r>
              <a:rPr lang="en-US" altLang="zh-CN" sz="1100" dirty="0" smtClean="0"/>
              <a:t>		    return -</a:t>
            </a:r>
            <a:r>
              <a:rPr lang="en-US" altLang="zh-CN" sz="1100" dirty="0" smtClean="0">
                <a:hlinkClick r:id="rId14"/>
              </a:rPr>
              <a:t>EFAULT</a:t>
            </a:r>
            <a:r>
              <a:rPr lang="en-US" altLang="zh-CN" sz="1100" dirty="0" smtClean="0"/>
              <a:t>;</a:t>
            </a:r>
            <a:endParaRPr lang="zh-CN" altLang="zh-CN" sz="1100" dirty="0" smtClean="0"/>
          </a:p>
          <a:p>
            <a:pPr lvl="1"/>
            <a:r>
              <a:rPr lang="en-US" altLang="zh-CN" sz="1100" dirty="0" smtClean="0"/>
              <a:t>	ret = </a:t>
            </a:r>
            <a:r>
              <a:rPr lang="en-US" altLang="zh-CN" sz="1100" dirty="0" err="1" smtClean="0">
                <a:hlinkClick r:id="rId15"/>
              </a:rPr>
              <a:t>rw_verify_area</a:t>
            </a:r>
            <a:r>
              <a:rPr lang="en-US" altLang="zh-CN" sz="1100" dirty="0" smtClean="0"/>
              <a:t>(</a:t>
            </a:r>
            <a:r>
              <a:rPr lang="en-US" altLang="zh-CN" sz="1100" dirty="0" smtClean="0">
                <a:hlinkClick r:id="rId16"/>
              </a:rPr>
              <a:t>WRITE</a:t>
            </a:r>
            <a:r>
              <a:rPr lang="en-US" altLang="zh-CN" sz="1100" dirty="0" smtClean="0"/>
              <a:t>, file, </a:t>
            </a:r>
            <a:r>
              <a:rPr lang="en-US" altLang="zh-CN" sz="1100" dirty="0" smtClean="0">
                <a:hlinkClick r:id="rId6"/>
              </a:rPr>
              <a:t>pos</a:t>
            </a:r>
            <a:r>
              <a:rPr lang="en-US" altLang="zh-CN" sz="1100" dirty="0" smtClean="0"/>
              <a:t>, count);</a:t>
            </a:r>
            <a:endParaRPr lang="zh-CN" altLang="zh-CN" sz="1100" dirty="0" smtClean="0"/>
          </a:p>
          <a:p>
            <a:pPr lvl="1"/>
            <a:r>
              <a:rPr lang="en-US" altLang="zh-CN" sz="1100" dirty="0" smtClean="0"/>
              <a:t>	if (ret &gt;= 0) {</a:t>
            </a:r>
            <a:endParaRPr lang="zh-CN" altLang="zh-CN" sz="1100" dirty="0" smtClean="0"/>
          </a:p>
          <a:p>
            <a:pPr lvl="1"/>
            <a:r>
              <a:rPr lang="en-US" altLang="zh-CN" sz="1100" dirty="0" smtClean="0"/>
              <a:t>		    count = ret;</a:t>
            </a:r>
            <a:endParaRPr lang="zh-CN" altLang="zh-CN" sz="1100" dirty="0" smtClean="0"/>
          </a:p>
          <a:p>
            <a:pPr lvl="1"/>
            <a:r>
              <a:rPr lang="en-US" altLang="zh-CN" sz="1100" dirty="0" smtClean="0"/>
              <a:t>		    ret = </a:t>
            </a:r>
            <a:r>
              <a:rPr lang="en-US" altLang="zh-CN" sz="1100" dirty="0" err="1" smtClean="0">
                <a:hlinkClick r:id="rId17"/>
              </a:rPr>
              <a:t>security_file_permission</a:t>
            </a:r>
            <a:r>
              <a:rPr lang="en-US" altLang="zh-CN" sz="1100" dirty="0" smtClean="0"/>
              <a:t> (file, </a:t>
            </a:r>
            <a:r>
              <a:rPr lang="en-US" altLang="zh-CN" sz="1100" dirty="0" smtClean="0">
                <a:hlinkClick r:id="rId18"/>
              </a:rPr>
              <a:t>MAY_WRITE</a:t>
            </a:r>
            <a:r>
              <a:rPr lang="en-US" altLang="zh-CN" sz="1100" dirty="0" smtClean="0"/>
              <a:t>);</a:t>
            </a:r>
            <a:endParaRPr lang="zh-CN" altLang="zh-CN" sz="1100" dirty="0" smtClean="0"/>
          </a:p>
          <a:p>
            <a:pPr lvl="1"/>
            <a:r>
              <a:rPr lang="en-US" altLang="zh-CN" sz="1100" dirty="0" smtClean="0"/>
              <a:t>		    if (!ret) {</a:t>
            </a:r>
            <a:endParaRPr lang="zh-CN" altLang="zh-CN" sz="1100" dirty="0" smtClean="0"/>
          </a:p>
          <a:p>
            <a:pPr lvl="1"/>
            <a:r>
              <a:rPr lang="en-US" altLang="zh-CN" sz="1100" dirty="0" smtClean="0"/>
              <a:t>			    if (file-&gt;</a:t>
            </a:r>
            <a:r>
              <a:rPr lang="en-US" altLang="zh-CN" sz="1100" dirty="0" err="1" smtClean="0"/>
              <a:t>f_op</a:t>
            </a:r>
            <a:r>
              <a:rPr lang="en-US" altLang="zh-CN" sz="1100" dirty="0" smtClean="0"/>
              <a:t>-&gt;</a:t>
            </a:r>
            <a:r>
              <a:rPr lang="en-US" altLang="zh-CN" sz="1100" dirty="0" smtClean="0">
                <a:hlinkClick r:id="rId9"/>
              </a:rPr>
              <a:t>write</a:t>
            </a:r>
            <a:r>
              <a:rPr lang="en-US" altLang="zh-CN" sz="1100" dirty="0" smtClean="0"/>
              <a:t>)</a:t>
            </a:r>
            <a:endParaRPr lang="zh-CN" altLang="zh-CN" sz="1100" dirty="0" smtClean="0"/>
          </a:p>
          <a:p>
            <a:pPr lvl="1"/>
            <a:r>
              <a:rPr lang="en-US" altLang="zh-CN" sz="1100" dirty="0" smtClean="0"/>
              <a:t>				ret = file-&gt;</a:t>
            </a:r>
            <a:r>
              <a:rPr lang="en-US" altLang="zh-CN" sz="1100" dirty="0" err="1" smtClean="0"/>
              <a:t>f_op</a:t>
            </a:r>
            <a:r>
              <a:rPr lang="en-US" altLang="zh-CN" sz="1100" dirty="0" smtClean="0"/>
              <a:t>-&gt;</a:t>
            </a:r>
            <a:r>
              <a:rPr lang="en-US" altLang="zh-CN" sz="1100" dirty="0" smtClean="0">
                <a:hlinkClick r:id="rId9"/>
              </a:rPr>
              <a:t>write</a:t>
            </a:r>
            <a:r>
              <a:rPr lang="en-US" altLang="zh-CN" sz="1100" dirty="0" smtClean="0"/>
              <a:t>(file, </a:t>
            </a:r>
            <a:r>
              <a:rPr lang="en-US" altLang="zh-CN" sz="1100" dirty="0" err="1" smtClean="0"/>
              <a:t>buf</a:t>
            </a:r>
            <a:r>
              <a:rPr lang="en-US" altLang="zh-CN" sz="1100" dirty="0" smtClean="0"/>
              <a:t>, count, </a:t>
            </a:r>
            <a:r>
              <a:rPr lang="en-US" altLang="zh-CN" sz="1100" dirty="0" smtClean="0">
                <a:hlinkClick r:id="rId6"/>
              </a:rPr>
              <a:t>pos</a:t>
            </a:r>
            <a:r>
              <a:rPr lang="en-US" altLang="zh-CN" sz="1100" dirty="0" smtClean="0"/>
              <a:t>);</a:t>
            </a:r>
            <a:endParaRPr lang="zh-CN" altLang="zh-CN" sz="1100" dirty="0" smtClean="0"/>
          </a:p>
          <a:p>
            <a:pPr lvl="1"/>
            <a:r>
              <a:rPr lang="en-US" altLang="zh-CN" sz="1100" dirty="0" smtClean="0"/>
              <a:t>			else</a:t>
            </a:r>
            <a:endParaRPr lang="zh-CN" altLang="zh-CN" sz="1100" dirty="0" smtClean="0"/>
          </a:p>
          <a:p>
            <a:pPr lvl="1"/>
            <a:r>
              <a:rPr lang="en-US" altLang="zh-CN" sz="1100" dirty="0" smtClean="0"/>
              <a:t>				ret = </a:t>
            </a:r>
            <a:r>
              <a:rPr lang="en-US" altLang="zh-CN" sz="1100" dirty="0" err="1" smtClean="0">
                <a:hlinkClick r:id="rId19"/>
              </a:rPr>
              <a:t>do_sync_write</a:t>
            </a:r>
            <a:r>
              <a:rPr lang="en-US" altLang="zh-CN" sz="1100" dirty="0" smtClean="0"/>
              <a:t>(file, </a:t>
            </a:r>
            <a:r>
              <a:rPr lang="en-US" altLang="zh-CN" sz="1100" dirty="0" err="1" smtClean="0"/>
              <a:t>buf</a:t>
            </a:r>
            <a:r>
              <a:rPr lang="en-US" altLang="zh-CN" sz="1100" dirty="0" smtClean="0"/>
              <a:t>, count, </a:t>
            </a:r>
            <a:r>
              <a:rPr lang="en-US" altLang="zh-CN" sz="1100" dirty="0" smtClean="0">
                <a:hlinkClick r:id="rId6"/>
              </a:rPr>
              <a:t>pos</a:t>
            </a:r>
            <a:r>
              <a:rPr lang="en-US" altLang="zh-CN" sz="1100" dirty="0" smtClean="0"/>
              <a:t>);</a:t>
            </a:r>
            <a:endParaRPr lang="zh-CN" altLang="zh-CN" sz="1100" dirty="0" smtClean="0"/>
          </a:p>
          <a:p>
            <a:pPr lvl="1"/>
            <a:r>
              <a:rPr lang="en-US" altLang="zh-CN" sz="1100" dirty="0" smtClean="0"/>
              <a:t>			if (ret &gt; 0) {</a:t>
            </a:r>
            <a:endParaRPr lang="zh-CN" altLang="zh-CN" sz="1100" dirty="0" smtClean="0"/>
          </a:p>
          <a:p>
            <a:pPr lvl="1"/>
            <a:r>
              <a:rPr lang="en-US" altLang="zh-CN" sz="1100" dirty="0" smtClean="0"/>
              <a:t>				</a:t>
            </a:r>
            <a:r>
              <a:rPr lang="en-US" altLang="zh-CN" sz="1100" dirty="0" err="1" smtClean="0">
                <a:hlinkClick r:id="rId20"/>
              </a:rPr>
              <a:t>fsnotify_modify</a:t>
            </a:r>
            <a:r>
              <a:rPr lang="en-US" altLang="zh-CN" sz="1100" dirty="0" smtClean="0"/>
              <a:t>(file-&gt;</a:t>
            </a:r>
            <a:r>
              <a:rPr lang="en-US" altLang="zh-CN" sz="1100" dirty="0" err="1" smtClean="0"/>
              <a:t>f_path.dentry</a:t>
            </a:r>
            <a:r>
              <a:rPr lang="en-US" altLang="zh-CN" sz="1100" dirty="0" smtClean="0"/>
              <a:t>);</a:t>
            </a:r>
            <a:endParaRPr lang="zh-CN" altLang="zh-CN" sz="1100" dirty="0" smtClean="0"/>
          </a:p>
          <a:p>
            <a:pPr lvl="1"/>
            <a:r>
              <a:rPr lang="en-US" altLang="zh-CN" sz="1100" dirty="0" smtClean="0"/>
              <a:t>				</a:t>
            </a:r>
            <a:r>
              <a:rPr lang="en-US" altLang="zh-CN" sz="1100" dirty="0" err="1" smtClean="0">
                <a:hlinkClick r:id="rId21"/>
              </a:rPr>
              <a:t>add_wchar</a:t>
            </a:r>
            <a:r>
              <a:rPr lang="en-US" altLang="zh-CN" sz="1100" dirty="0" smtClean="0"/>
              <a:t>(</a:t>
            </a:r>
            <a:r>
              <a:rPr lang="en-US" altLang="zh-CN" sz="1100" dirty="0" smtClean="0">
                <a:hlinkClick r:id="rId22"/>
              </a:rPr>
              <a:t>current</a:t>
            </a:r>
            <a:r>
              <a:rPr lang="en-US" altLang="zh-CN" sz="1100" dirty="0" smtClean="0"/>
              <a:t>, ret);</a:t>
            </a:r>
            <a:endParaRPr lang="zh-CN" altLang="zh-CN" sz="1100" dirty="0" smtClean="0"/>
          </a:p>
          <a:p>
            <a:pPr lvl="1"/>
            <a:r>
              <a:rPr lang="en-US" altLang="zh-CN" sz="1100" dirty="0" smtClean="0"/>
              <a:t>			}</a:t>
            </a:r>
            <a:endParaRPr lang="zh-CN" altLang="zh-CN" sz="1100" dirty="0" smtClean="0"/>
          </a:p>
          <a:p>
            <a:pPr lvl="1"/>
            <a:r>
              <a:rPr lang="en-US" altLang="zh-CN" sz="1100" dirty="0" smtClean="0"/>
              <a:t>			</a:t>
            </a:r>
            <a:r>
              <a:rPr lang="en-US" altLang="zh-CN" sz="1100" dirty="0" err="1" smtClean="0">
                <a:hlinkClick r:id="rId23"/>
              </a:rPr>
              <a:t>inc_syscw</a:t>
            </a:r>
            <a:r>
              <a:rPr lang="en-US" altLang="zh-CN" sz="1100" dirty="0" smtClean="0"/>
              <a:t>(</a:t>
            </a:r>
            <a:r>
              <a:rPr lang="en-US" altLang="zh-CN" sz="1100" dirty="0" smtClean="0">
                <a:hlinkClick r:id="rId22"/>
              </a:rPr>
              <a:t>current</a:t>
            </a:r>
            <a:r>
              <a:rPr lang="en-US" altLang="zh-CN" sz="1100" dirty="0" smtClean="0"/>
              <a:t>);</a:t>
            </a:r>
            <a:endParaRPr lang="zh-CN" altLang="zh-CN" sz="1100" dirty="0" smtClean="0"/>
          </a:p>
          <a:p>
            <a:pPr lvl="1"/>
            <a:r>
              <a:rPr lang="en-US" altLang="zh-CN" sz="1100" dirty="0" smtClean="0"/>
              <a:t>		  }</a:t>
            </a:r>
            <a:endParaRPr lang="zh-CN" altLang="zh-CN" sz="1100" dirty="0" smtClean="0"/>
          </a:p>
          <a:p>
            <a:pPr lvl="1"/>
            <a:r>
              <a:rPr lang="en-US" altLang="zh-CN" sz="1100" dirty="0" smtClean="0"/>
              <a:t>	}</a:t>
            </a:r>
            <a:endParaRPr lang="zh-CN" altLang="zh-CN" sz="1100" dirty="0" smtClean="0"/>
          </a:p>
          <a:p>
            <a:pPr lvl="1"/>
            <a:r>
              <a:rPr lang="en-US" altLang="zh-CN" sz="1100" dirty="0" smtClean="0"/>
              <a:t>return ret;</a:t>
            </a:r>
            <a:endParaRPr lang="zh-CN" altLang="zh-CN" sz="1100" dirty="0" smtClean="0"/>
          </a:p>
          <a:p>
            <a:pPr lvl="1"/>
            <a:r>
              <a:rPr lang="en-US" altLang="zh-CN" sz="1100" dirty="0" smtClean="0"/>
              <a:t>}</a:t>
            </a:r>
            <a:endParaRPr lang="zh-CN" altLang="zh-CN" sz="1100" dirty="0"/>
          </a:p>
        </p:txBody>
      </p:sp>
    </p:spTree>
  </p:cSld>
  <p:clrMapOvr>
    <a:masterClrMapping/>
  </p:clrMapOvr>
  <p:transition>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428604"/>
            <a:ext cx="8572528" cy="550920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6.7.4</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文件系统对文件的操作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4. write</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操作</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r>
              <a:rPr lang="zh-CN" altLang="zh-CN" sz="1600" dirty="0" smtClean="0"/>
              <a:t>文件</a:t>
            </a:r>
            <a:r>
              <a:rPr lang="en-US" altLang="zh-CN" sz="1600" dirty="0" smtClean="0"/>
              <a:t>write</a:t>
            </a:r>
            <a:r>
              <a:rPr lang="zh-CN" altLang="zh-CN" sz="1600" dirty="0" smtClean="0"/>
              <a:t>操作和</a:t>
            </a:r>
            <a:r>
              <a:rPr lang="en-US" altLang="zh-CN" sz="1600" dirty="0" smtClean="0"/>
              <a:t>read</a:t>
            </a:r>
            <a:r>
              <a:rPr lang="zh-CN" altLang="zh-CN" sz="1600" dirty="0" smtClean="0"/>
              <a:t>操作非常类似，主要算法步骤：</a:t>
            </a:r>
            <a:endParaRPr lang="zh-CN" altLang="zh-CN" sz="1600" dirty="0" smtClean="0"/>
          </a:p>
          <a:p>
            <a:pPr lvl="1">
              <a:buFont typeface="Wingdings" panose="05000000000000000000" pitchFamily="2" charset="2"/>
              <a:buChar char="l"/>
            </a:pPr>
            <a:r>
              <a:rPr lang="en-US" altLang="zh-CN" sz="1600" dirty="0" smtClean="0"/>
              <a:t>  </a:t>
            </a:r>
            <a:r>
              <a:rPr lang="zh-CN" altLang="zh-CN" sz="1600" dirty="0" smtClean="0"/>
              <a:t>根据</a:t>
            </a:r>
            <a:r>
              <a:rPr lang="en-US" altLang="zh-CN" sz="1600" dirty="0" err="1" smtClean="0"/>
              <a:t>fd</a:t>
            </a:r>
            <a:r>
              <a:rPr lang="zh-CN" altLang="zh-CN" sz="1600" dirty="0" smtClean="0"/>
              <a:t>调用</a:t>
            </a:r>
            <a:r>
              <a:rPr lang="en-US" altLang="zh-CN" sz="1600" dirty="0" err="1" smtClean="0"/>
              <a:t>fget_light</a:t>
            </a:r>
            <a:r>
              <a:rPr lang="en-US" altLang="zh-CN" sz="1600" dirty="0" smtClean="0"/>
              <a:t>()</a:t>
            </a:r>
            <a:r>
              <a:rPr lang="zh-CN" altLang="zh-CN" sz="1600" dirty="0" smtClean="0"/>
              <a:t>函数得到要写文件的</a:t>
            </a:r>
            <a:r>
              <a:rPr lang="en-US" altLang="zh-CN" sz="1600" dirty="0" smtClean="0"/>
              <a:t>file</a:t>
            </a:r>
            <a:r>
              <a:rPr lang="zh-CN" altLang="zh-CN" sz="1600" dirty="0" smtClean="0"/>
              <a:t>结构变量指针。</a:t>
            </a:r>
            <a:r>
              <a:rPr lang="en-US" altLang="zh-CN" sz="1600" dirty="0" err="1" smtClean="0"/>
              <a:t>fget_light</a:t>
            </a:r>
            <a:r>
              <a:rPr lang="en-US" altLang="zh-CN" sz="1600" dirty="0" smtClean="0"/>
              <a:t>()</a:t>
            </a:r>
            <a:r>
              <a:rPr lang="zh-CN" altLang="zh-CN" sz="1600" dirty="0" smtClean="0"/>
              <a:t>会判断打开文件表是否多个进程共享，如果不是的话，没有必要增加对应</a:t>
            </a:r>
            <a:r>
              <a:rPr lang="en-US" altLang="zh-CN" sz="1600" dirty="0" smtClean="0"/>
              <a:t>file</a:t>
            </a:r>
            <a:r>
              <a:rPr lang="zh-CN" altLang="zh-CN" sz="1600" dirty="0" smtClean="0"/>
              <a:t>结构的引用计数。</a:t>
            </a:r>
            <a:endParaRPr lang="zh-CN" altLang="zh-CN" sz="1600" dirty="0" smtClean="0"/>
          </a:p>
          <a:p>
            <a:pPr lvl="1">
              <a:buFont typeface="Wingdings" panose="05000000000000000000" pitchFamily="2" charset="2"/>
              <a:buChar char="l"/>
            </a:pPr>
            <a:r>
              <a:rPr lang="en-US" altLang="zh-CN" sz="1600" dirty="0" smtClean="0"/>
              <a:t>  </a:t>
            </a:r>
            <a:r>
              <a:rPr lang="zh-CN" altLang="zh-CN" sz="1600" dirty="0" smtClean="0"/>
              <a:t>得到写文件开始时候的文件偏移量。</a:t>
            </a:r>
            <a:endParaRPr lang="zh-CN" altLang="zh-CN" sz="1600" dirty="0" smtClean="0"/>
          </a:p>
          <a:p>
            <a:pPr lvl="1">
              <a:buFont typeface="Wingdings" panose="05000000000000000000" pitchFamily="2" charset="2"/>
              <a:buChar char="l"/>
            </a:pPr>
            <a:r>
              <a:rPr lang="en-US" altLang="zh-CN" sz="1600" dirty="0" smtClean="0"/>
              <a:t>  </a:t>
            </a:r>
            <a:r>
              <a:rPr lang="zh-CN" altLang="zh-CN" sz="1600" dirty="0" smtClean="0"/>
              <a:t>调用</a:t>
            </a:r>
            <a:r>
              <a:rPr lang="en-US" altLang="zh-CN" sz="1600" dirty="0" err="1" smtClean="0"/>
              <a:t>vfs_write</a:t>
            </a:r>
            <a:r>
              <a:rPr lang="en-US" altLang="zh-CN" sz="1600" dirty="0" smtClean="0"/>
              <a:t>()</a:t>
            </a:r>
            <a:r>
              <a:rPr lang="zh-CN" altLang="zh-CN" sz="1600" dirty="0" smtClean="0"/>
              <a:t>函数。</a:t>
            </a:r>
            <a:endParaRPr lang="zh-CN" altLang="zh-CN" sz="1600" dirty="0" smtClean="0"/>
          </a:p>
          <a:p>
            <a:pPr lvl="2">
              <a:buFont typeface="Wingdings" panose="05000000000000000000" pitchFamily="2" charset="2"/>
              <a:buChar char="Ø"/>
            </a:pPr>
            <a:r>
              <a:rPr lang="zh-CN" altLang="zh-CN" sz="1600" dirty="0" smtClean="0"/>
              <a:t>判断访问模式是否为写模式</a:t>
            </a:r>
            <a:endParaRPr lang="zh-CN" altLang="zh-CN" sz="1600" dirty="0" smtClean="0"/>
          </a:p>
          <a:p>
            <a:pPr lvl="2">
              <a:buFont typeface="Wingdings" panose="05000000000000000000" pitchFamily="2" charset="2"/>
              <a:buChar char="Ø"/>
            </a:pPr>
            <a:r>
              <a:rPr lang="zh-CN" altLang="zh-CN" sz="1600" dirty="0" smtClean="0"/>
              <a:t>在</a:t>
            </a:r>
            <a:r>
              <a:rPr lang="en-US" altLang="zh-CN" sz="1600" dirty="0" err="1" smtClean="0"/>
              <a:t>vfs_write</a:t>
            </a:r>
            <a:r>
              <a:rPr lang="en-US" altLang="zh-CN" sz="1600" dirty="0" smtClean="0"/>
              <a:t>()</a:t>
            </a:r>
            <a:r>
              <a:rPr lang="zh-CN" altLang="zh-CN" sz="1600" dirty="0" smtClean="0"/>
              <a:t>函数中，</a:t>
            </a:r>
            <a:r>
              <a:rPr lang="en-US" altLang="zh-CN" sz="1600" dirty="0" smtClean="0"/>
              <a:t> </a:t>
            </a:r>
            <a:r>
              <a:rPr lang="en-US" altLang="zh-CN" sz="1600" dirty="0" err="1" smtClean="0"/>
              <a:t>rw_verify_area</a:t>
            </a:r>
            <a:r>
              <a:rPr lang="en-US" altLang="zh-CN" sz="1600" dirty="0" smtClean="0"/>
              <a:t>() </a:t>
            </a:r>
            <a:r>
              <a:rPr lang="zh-CN" altLang="zh-CN" sz="1600" dirty="0" smtClean="0"/>
              <a:t>以写模式</a:t>
            </a:r>
            <a:r>
              <a:rPr lang="en-US" altLang="zh-CN" sz="1600" dirty="0" smtClean="0"/>
              <a:t>WRITE</a:t>
            </a:r>
            <a:r>
              <a:rPr lang="zh-CN" altLang="zh-CN" sz="1600" dirty="0" smtClean="0"/>
              <a:t>访问区域，返回负数表示不能访问。</a:t>
            </a:r>
            <a:endParaRPr lang="zh-CN" altLang="zh-CN" sz="1600" dirty="0" smtClean="0"/>
          </a:p>
          <a:p>
            <a:pPr lvl="2">
              <a:buFont typeface="Wingdings" panose="05000000000000000000" pitchFamily="2" charset="2"/>
              <a:buChar char="Ø"/>
            </a:pPr>
            <a:r>
              <a:rPr lang="zh-CN" altLang="zh-CN" sz="1600" dirty="0" smtClean="0"/>
              <a:t>如果</a:t>
            </a:r>
            <a:r>
              <a:rPr lang="en-US" altLang="zh-CN" sz="1600" dirty="0" smtClean="0"/>
              <a:t>file-&gt;</a:t>
            </a:r>
            <a:r>
              <a:rPr lang="en-US" altLang="zh-CN" sz="1600" dirty="0" err="1" smtClean="0"/>
              <a:t>f_op</a:t>
            </a:r>
            <a:r>
              <a:rPr lang="en-US" altLang="zh-CN" sz="1600" dirty="0" smtClean="0"/>
              <a:t>-&gt;write</a:t>
            </a:r>
            <a:r>
              <a:rPr lang="zh-CN" altLang="zh-CN" sz="1600" dirty="0" smtClean="0"/>
              <a:t>函数不为空，则调用</a:t>
            </a:r>
            <a:r>
              <a:rPr lang="en-US" altLang="zh-CN" sz="1600" dirty="0" smtClean="0"/>
              <a:t>write</a:t>
            </a:r>
            <a:r>
              <a:rPr lang="zh-CN" altLang="zh-CN" sz="1600" dirty="0" smtClean="0"/>
              <a:t>，把用户缓冲区</a:t>
            </a:r>
            <a:r>
              <a:rPr lang="en-US" altLang="zh-CN" sz="1600" dirty="0" err="1" smtClean="0"/>
              <a:t>buf</a:t>
            </a:r>
            <a:r>
              <a:rPr lang="zh-CN" altLang="zh-CN" sz="1600" dirty="0" smtClean="0"/>
              <a:t>中的</a:t>
            </a:r>
            <a:r>
              <a:rPr lang="en-US" altLang="zh-CN" sz="1600" dirty="0" smtClean="0"/>
              <a:t>count</a:t>
            </a:r>
            <a:r>
              <a:rPr lang="zh-CN" altLang="zh-CN" sz="1600" dirty="0" smtClean="0"/>
              <a:t>个字节的内容写入文件偏移量位置。</a:t>
            </a:r>
            <a:endParaRPr lang="zh-CN" altLang="zh-CN" sz="1600" dirty="0" smtClean="0"/>
          </a:p>
          <a:p>
            <a:pPr lvl="2">
              <a:buFont typeface="Wingdings" panose="05000000000000000000" pitchFamily="2" charset="2"/>
              <a:buChar char="Ø"/>
            </a:pPr>
            <a:r>
              <a:rPr lang="zh-CN" altLang="zh-CN" sz="1600" dirty="0" smtClean="0"/>
              <a:t>调用</a:t>
            </a:r>
            <a:r>
              <a:rPr lang="en-US" altLang="zh-CN" sz="1600" dirty="0" err="1" smtClean="0"/>
              <a:t>fsnotify_modify</a:t>
            </a:r>
            <a:r>
              <a:rPr lang="en-US" altLang="zh-CN" sz="1600" dirty="0" smtClean="0"/>
              <a:t>() </a:t>
            </a:r>
            <a:r>
              <a:rPr lang="zh-CN" altLang="zh-CN" sz="1600" dirty="0" smtClean="0"/>
              <a:t>通知感兴趣的进程，该文件已经被修改过。</a:t>
            </a:r>
            <a:r>
              <a:rPr lang="en-US" altLang="zh-CN" sz="1600" dirty="0" err="1" smtClean="0"/>
              <a:t>vfs_write</a:t>
            </a:r>
            <a:r>
              <a:rPr lang="en-US" altLang="zh-CN" sz="1600" dirty="0" smtClean="0"/>
              <a:t>()</a:t>
            </a:r>
            <a:r>
              <a:rPr lang="zh-CN" altLang="zh-CN" sz="1600" dirty="0" smtClean="0"/>
              <a:t>函数结束返回。</a:t>
            </a:r>
            <a:r>
              <a:rPr lang="en-US" altLang="zh-CN" sz="1600" dirty="0" smtClean="0"/>
              <a:t>file-&gt;</a:t>
            </a:r>
            <a:r>
              <a:rPr lang="en-US" altLang="zh-CN" sz="1600" dirty="0" err="1" smtClean="0"/>
              <a:t>f_op</a:t>
            </a:r>
            <a:r>
              <a:rPr lang="en-US" altLang="zh-CN" sz="1600" dirty="0" smtClean="0"/>
              <a:t>-&gt;write </a:t>
            </a:r>
            <a:r>
              <a:rPr lang="zh-CN" altLang="zh-CN" sz="1600" dirty="0" smtClean="0"/>
              <a:t>就是具体文件系统</a:t>
            </a:r>
            <a:r>
              <a:rPr lang="en-US" altLang="zh-CN" sz="1600" dirty="0" smtClean="0"/>
              <a:t>write</a:t>
            </a:r>
            <a:r>
              <a:rPr lang="zh-CN" altLang="zh-CN" sz="1600" dirty="0" smtClean="0"/>
              <a:t>函数的实现。</a:t>
            </a:r>
            <a:endParaRPr lang="zh-CN" altLang="zh-CN" sz="1600" dirty="0" smtClean="0"/>
          </a:p>
          <a:p>
            <a:pPr lvl="1">
              <a:buFont typeface="Wingdings" panose="05000000000000000000" pitchFamily="2" charset="2"/>
              <a:buChar char="l"/>
            </a:pPr>
            <a:r>
              <a:rPr lang="en-US" altLang="zh-CN" sz="1600" dirty="0" smtClean="0"/>
              <a:t>  </a:t>
            </a:r>
            <a:r>
              <a:rPr lang="zh-CN" altLang="zh-CN" sz="1600" dirty="0" smtClean="0"/>
              <a:t>写回文件偏移量。</a:t>
            </a:r>
            <a:endParaRPr lang="zh-CN" altLang="zh-CN" sz="1600" dirty="0" smtClean="0"/>
          </a:p>
          <a:p>
            <a:pPr lvl="1">
              <a:buFont typeface="Wingdings" panose="05000000000000000000" pitchFamily="2" charset="2"/>
              <a:buChar char="l"/>
            </a:pPr>
            <a:r>
              <a:rPr lang="en-US" altLang="zh-CN" sz="1600" dirty="0" smtClean="0"/>
              <a:t>  </a:t>
            </a:r>
            <a:r>
              <a:rPr lang="zh-CN" altLang="zh-CN" sz="1600" dirty="0" smtClean="0"/>
              <a:t>执行</a:t>
            </a:r>
            <a:r>
              <a:rPr lang="en-US" altLang="zh-CN" sz="1600" dirty="0" err="1" smtClean="0"/>
              <a:t>fput_light</a:t>
            </a:r>
            <a:r>
              <a:rPr lang="en-US" altLang="zh-CN" sz="1600" dirty="0" smtClean="0"/>
              <a:t>()</a:t>
            </a:r>
            <a:r>
              <a:rPr lang="zh-CN" altLang="zh-CN" sz="1600" dirty="0" smtClean="0"/>
              <a:t>， 如果需要会释放</a:t>
            </a:r>
            <a:r>
              <a:rPr lang="en-US" altLang="zh-CN" sz="1600" dirty="0" smtClean="0"/>
              <a:t>file</a:t>
            </a:r>
            <a:r>
              <a:rPr lang="zh-CN" altLang="zh-CN" sz="1600" dirty="0" smtClean="0"/>
              <a:t>结构的引用次数。</a:t>
            </a:r>
            <a:endParaRPr lang="zh-CN" altLang="zh-CN" sz="1600" dirty="0" smtClean="0"/>
          </a:p>
          <a:p>
            <a:pPr eaLnBrk="1" hangingPunct="1">
              <a:lnSpc>
                <a:spcPct val="120000"/>
              </a:lnSpc>
              <a:spcBef>
                <a:spcPct val="0"/>
              </a:spcBef>
              <a:defRPr/>
            </a:pP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785794"/>
            <a:ext cx="8572528" cy="4672048"/>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6.7.5</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Ext2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1. Ext2</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文件系统概述</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a:r>
              <a:rPr lang="en-US" altLang="zh-CN" sz="1800" dirty="0" smtClean="0"/>
              <a:t>Ext</a:t>
            </a:r>
            <a:r>
              <a:rPr lang="zh-CN" altLang="zh-CN" sz="1800" dirty="0" smtClean="0"/>
              <a:t>系列文件系统是</a:t>
            </a:r>
            <a:r>
              <a:rPr lang="en-US" altLang="zh-CN" sz="1800" dirty="0" smtClean="0"/>
              <a:t>Linux</a:t>
            </a:r>
            <a:r>
              <a:rPr lang="zh-CN" altLang="zh-CN" sz="1800" dirty="0" smtClean="0"/>
              <a:t>内核所使用的文件系统，它们运行稳定而且高效。</a:t>
            </a:r>
            <a:r>
              <a:rPr lang="en-US" altLang="zh-CN" sz="1800" dirty="0" smtClean="0"/>
              <a:t>Ext2</a:t>
            </a:r>
            <a:r>
              <a:rPr lang="zh-CN" altLang="zh-CN" sz="1800" dirty="0" smtClean="0"/>
              <a:t>具有以下一些特点</a:t>
            </a:r>
            <a:r>
              <a:rPr lang="zh-CN" altLang="en-US" sz="1800" dirty="0" smtClean="0"/>
              <a:t>：</a:t>
            </a:r>
            <a:endParaRPr lang="zh-CN" altLang="zh-CN" sz="1800" dirty="0" smtClean="0"/>
          </a:p>
          <a:p>
            <a:pPr lvl="1">
              <a:buFont typeface="Wingdings" panose="05000000000000000000" pitchFamily="2" charset="2"/>
              <a:buChar char="l"/>
            </a:pPr>
            <a:r>
              <a:rPr lang="en-US" altLang="zh-CN" sz="1800" dirty="0" smtClean="0"/>
              <a:t>  </a:t>
            </a:r>
            <a:r>
              <a:rPr lang="zh-CN" altLang="zh-CN" sz="1800" dirty="0" smtClean="0"/>
              <a:t>当创建</a:t>
            </a:r>
            <a:r>
              <a:rPr lang="en-US" altLang="zh-CN" sz="1800" dirty="0" smtClean="0"/>
              <a:t>Ext2</a:t>
            </a:r>
            <a:r>
              <a:rPr lang="zh-CN" altLang="zh-CN" sz="1800" dirty="0" smtClean="0"/>
              <a:t>文件系统时，系统管理员可以根据预期的文件平均长度来选择最佳块的大小（从</a:t>
            </a:r>
            <a:r>
              <a:rPr lang="en-US" altLang="zh-CN" sz="1800" dirty="0" smtClean="0"/>
              <a:t>1024B-4096B</a:t>
            </a:r>
            <a:r>
              <a:rPr lang="zh-CN" altLang="zh-CN" sz="1800" dirty="0" smtClean="0"/>
              <a:t>）。</a:t>
            </a:r>
            <a:endParaRPr lang="zh-CN" altLang="zh-CN" sz="1800" dirty="0" smtClean="0"/>
          </a:p>
          <a:p>
            <a:pPr lvl="1">
              <a:buFont typeface="Wingdings" panose="05000000000000000000" pitchFamily="2" charset="2"/>
              <a:buChar char="l"/>
            </a:pPr>
            <a:r>
              <a:rPr lang="en-US" altLang="zh-CN" sz="1800" dirty="0" smtClean="0"/>
              <a:t>  </a:t>
            </a:r>
            <a:r>
              <a:rPr lang="zh-CN" altLang="zh-CN" sz="1800" dirty="0" smtClean="0"/>
              <a:t>当创建</a:t>
            </a:r>
            <a:r>
              <a:rPr lang="en-US" altLang="zh-CN" sz="1800" dirty="0" smtClean="0"/>
              <a:t>Ext2</a:t>
            </a:r>
            <a:r>
              <a:rPr lang="zh-CN" altLang="zh-CN" sz="1800" dirty="0" smtClean="0"/>
              <a:t>文件系统时，系统管理员可以根据预期要存放的文件数来确定应该给该分区分配多少个索引节点</a:t>
            </a:r>
            <a:endParaRPr lang="zh-CN" altLang="zh-CN" sz="1800" dirty="0" smtClean="0"/>
          </a:p>
          <a:p>
            <a:pPr lvl="1">
              <a:buFont typeface="Wingdings" panose="05000000000000000000" pitchFamily="2" charset="2"/>
              <a:buChar char="l"/>
            </a:pPr>
            <a:r>
              <a:rPr lang="en-US" altLang="zh-CN" sz="1800" dirty="0" smtClean="0"/>
              <a:t>  Ext2</a:t>
            </a:r>
            <a:r>
              <a:rPr lang="zh-CN" altLang="zh-CN" sz="1800" dirty="0" smtClean="0"/>
              <a:t>文件系统把一个磁盘分区中所有磁盘块分为若干个组，每组中包含固定数量的连续磁盘块，称为块组。</a:t>
            </a:r>
            <a:endParaRPr lang="en-US" altLang="zh-CN" sz="1800" dirty="0" smtClean="0"/>
          </a:p>
          <a:p>
            <a:pPr lvl="1">
              <a:buFont typeface="Wingdings" panose="05000000000000000000" pitchFamily="2" charset="2"/>
              <a:buChar char="l"/>
            </a:pPr>
            <a:r>
              <a:rPr lang="en-US" altLang="zh-CN" sz="1800" dirty="0" smtClean="0"/>
              <a:t>  </a:t>
            </a:r>
            <a:r>
              <a:rPr lang="zh-CN" altLang="zh-CN" sz="1800" dirty="0" smtClean="0"/>
              <a:t>在磁盘块被实际使用之前，文件系统就把这些块预分配给普通文件。</a:t>
            </a:r>
            <a:endParaRPr lang="en-US" altLang="zh-CN" sz="1800" dirty="0" smtClean="0"/>
          </a:p>
          <a:p>
            <a:pPr lvl="1">
              <a:buFont typeface="Wingdings" panose="05000000000000000000" pitchFamily="2" charset="2"/>
              <a:buChar char="l"/>
            </a:pPr>
            <a:r>
              <a:rPr lang="en-US" altLang="zh-CN" sz="1800" dirty="0" smtClean="0"/>
              <a:t>  </a:t>
            </a:r>
            <a:r>
              <a:rPr lang="zh-CN" altLang="zh-CN" sz="1800" dirty="0" smtClean="0"/>
              <a:t>支持快速符号链接。</a:t>
            </a:r>
            <a:endParaRPr lang="zh-CN" altLang="zh-CN" sz="1800" dirty="0" smtClean="0"/>
          </a:p>
          <a:p>
            <a:pPr eaLnBrk="1" hangingPunct="1">
              <a:lnSpc>
                <a:spcPct val="120000"/>
              </a:lnSpc>
              <a:spcBef>
                <a:spcPct val="0"/>
              </a:spcBef>
              <a:defRPr/>
            </a:pP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785794"/>
            <a:ext cx="8572528" cy="156966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6.7.5</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Ext2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 Ext2</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文件系统的磁盘格式</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30310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03105" name="Object 1"/>
          <p:cNvGraphicFramePr>
            <a:graphicFrameLocks noChangeAspect="1"/>
          </p:cNvGraphicFramePr>
          <p:nvPr/>
        </p:nvGraphicFramePr>
        <p:xfrm>
          <a:off x="285720" y="2357430"/>
          <a:ext cx="8231605" cy="2143140"/>
        </p:xfrm>
        <a:graphic>
          <a:graphicData uri="http://schemas.openxmlformats.org/presentationml/2006/ole">
            <mc:AlternateContent xmlns:mc="http://schemas.openxmlformats.org/markup-compatibility/2006">
              <mc:Choice xmlns:v="urn:schemas-microsoft-com:vml" Requires="v">
                <p:oleObj spid="_x0000_s303151" name="Visio" r:id="rId1" imgW="4547235" imgH="1191895" progId="Visio.Drawing.11">
                  <p:embed/>
                </p:oleObj>
              </mc:Choice>
              <mc:Fallback>
                <p:oleObj name="Visio" r:id="rId1" imgW="4547235" imgH="1191895"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2357430"/>
                        <a:ext cx="8231605" cy="21431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764704"/>
            <a:ext cx="8892480" cy="6961906"/>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6.2.1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文件的逻辑结构</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514350" indent="-514350"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  </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分类</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有结构文件：指</a:t>
            </a:r>
            <a:r>
              <a:rPr lang="zh-CN" altLang="zh-CN" sz="2400" dirty="0" smtClean="0"/>
              <a:t>整个文件由若干条记录构成</a:t>
            </a:r>
            <a:r>
              <a:rPr lang="zh-CN" altLang="en-US" sz="2400" dirty="0" smtClean="0"/>
              <a:t>，也称记录式文件</a:t>
            </a:r>
            <a:endParaRPr lang="en-US" altLang="zh-CN" sz="2400" dirty="0" smtClean="0"/>
          </a:p>
          <a:p>
            <a:pPr marL="1428750" lvl="2" indent="-514350" eaLnBrk="1" hangingPunct="1">
              <a:lnSpc>
                <a:spcPct val="120000"/>
              </a:lnSpc>
              <a:spcBef>
                <a:spcPct val="0"/>
              </a:spcBef>
              <a:buFont typeface="Wingdings" panose="05000000000000000000" pitchFamily="2" charset="2"/>
              <a:buChar char="Ø"/>
              <a:defRPr/>
            </a:pPr>
            <a:r>
              <a:rPr kumimoji="1" lang="zh-CN" altLang="zh-CN" sz="2400" dirty="0" smtClean="0"/>
              <a:t>数据组织形式分成</a:t>
            </a:r>
            <a:r>
              <a:rPr kumimoji="1" lang="zh-CN" altLang="en-US" sz="2400" dirty="0" smtClean="0"/>
              <a:t>数</a:t>
            </a:r>
            <a:r>
              <a:rPr kumimoji="1" lang="zh-CN" altLang="zh-CN" sz="2400" dirty="0" smtClean="0"/>
              <a:t>据项、记录和文件</a:t>
            </a:r>
            <a:r>
              <a:rPr kumimoji="1" lang="zh-CN" altLang="en-US" sz="2400" dirty="0" smtClean="0"/>
              <a:t>三级</a:t>
            </a:r>
            <a:endParaRPr kumimoji="1" lang="en-US" altLang="zh-CN" sz="2400" dirty="0" smtClean="0"/>
          </a:p>
          <a:p>
            <a:pPr marL="1428750" lvl="2" indent="-514350" eaLnBrk="1" hangingPunct="1">
              <a:lnSpc>
                <a:spcPct val="120000"/>
              </a:lnSpc>
              <a:spcBef>
                <a:spcPct val="0"/>
              </a:spcBef>
              <a:buFont typeface="Wingdings" panose="05000000000000000000" pitchFamily="2" charset="2"/>
              <a:buChar char="Ø"/>
              <a:defRPr/>
            </a:pPr>
            <a:r>
              <a:rPr lang="zh-CN" altLang="en-US" sz="2400" dirty="0" smtClean="0"/>
              <a:t>定长记录文件与变长记录文件</a:t>
            </a:r>
            <a:endParaRPr kumimoji="1" lang="en-US" altLang="zh-CN" sz="2400" dirty="0" smtClean="0"/>
          </a:p>
          <a:p>
            <a:pPr marL="1428750" lvl="2" indent="-514350" eaLnBrk="1" hangingPunct="1">
              <a:lnSpc>
                <a:spcPct val="120000"/>
              </a:lnSpc>
              <a:spcBef>
                <a:spcPct val="0"/>
              </a:spcBef>
              <a:buFont typeface="Wingdings" panose="05000000000000000000" pitchFamily="2" charset="2"/>
              <a:buChar char="Ø"/>
              <a:defRPr/>
            </a:pPr>
            <a:r>
              <a:rPr kumimoji="1" lang="zh-CN" altLang="en-US" sz="2400" dirty="0" smtClean="0"/>
              <a:t>大量的数据结构和数据库，是采用有结构文件的形式。</a:t>
            </a:r>
            <a:endParaRPr lang="zh-CN" altLang="en-US" sz="2400" dirty="0" smtClean="0"/>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无结构文件：</a:t>
            </a:r>
            <a:r>
              <a:rPr lang="zh-CN" altLang="zh-CN" sz="2400" dirty="0" smtClean="0"/>
              <a:t>由一组相关信息组成的有序字符流，</a:t>
            </a:r>
            <a:r>
              <a:rPr lang="zh-CN" altLang="en-US" sz="2400" dirty="0" smtClean="0"/>
              <a:t>也</a:t>
            </a:r>
            <a:r>
              <a:rPr lang="zh-CN" altLang="zh-CN" sz="2400" dirty="0" smtClean="0"/>
              <a:t>称流式文件</a:t>
            </a:r>
            <a:endParaRPr lang="en-US" altLang="zh-CN" sz="2400" dirty="0" smtClean="0"/>
          </a:p>
          <a:p>
            <a:pPr marL="1428750" lvl="2" indent="-514350" eaLnBrk="1" hangingPunct="1">
              <a:lnSpc>
                <a:spcPct val="120000"/>
              </a:lnSpc>
              <a:spcBef>
                <a:spcPct val="0"/>
              </a:spcBef>
              <a:buFont typeface="Wingdings" panose="05000000000000000000" pitchFamily="2" charset="2"/>
              <a:buChar char="Ø"/>
              <a:defRPr/>
            </a:pPr>
            <a:r>
              <a:rPr lang="zh-CN" altLang="en-US" sz="2400" dirty="0" smtClean="0"/>
              <a:t>文件</a:t>
            </a:r>
            <a:r>
              <a:rPr lang="zh-CN" altLang="zh-CN" sz="2400" dirty="0" smtClean="0"/>
              <a:t>长度按字节计算。</a:t>
            </a:r>
            <a:endParaRPr lang="en-US" altLang="zh-CN" sz="2400" dirty="0" smtClean="0"/>
          </a:p>
          <a:p>
            <a:pPr marL="1428750" lvl="2" indent="-514350" eaLnBrk="1" hangingPunct="1">
              <a:lnSpc>
                <a:spcPct val="120000"/>
              </a:lnSpc>
              <a:spcBef>
                <a:spcPct val="0"/>
              </a:spcBef>
              <a:buFont typeface="Wingdings" panose="05000000000000000000" pitchFamily="2" charset="2"/>
              <a:buChar char="Ø"/>
              <a:defRPr/>
            </a:pPr>
            <a:r>
              <a:rPr kumimoji="1" lang="zh-CN" altLang="en-US" sz="2400" dirty="0" smtClean="0"/>
              <a:t>对流式文件的访问，是用读写指针指出下一个要访问的字符。</a:t>
            </a:r>
            <a:endParaRPr kumimoji="1" lang="en-US" altLang="zh-CN" sz="2400" dirty="0" smtClean="0"/>
          </a:p>
          <a:p>
            <a:pPr marL="1428750" lvl="2" indent="-514350" eaLnBrk="1" hangingPunct="1">
              <a:lnSpc>
                <a:spcPct val="120000"/>
              </a:lnSpc>
              <a:spcBef>
                <a:spcPct val="0"/>
              </a:spcBef>
              <a:defRPr/>
            </a:pPr>
            <a:r>
              <a:rPr lang="en-US" altLang="zh-CN" sz="2400" dirty="0" smtClean="0">
                <a:solidFill>
                  <a:schemeClr val="tx2"/>
                </a:solidFill>
              </a:rPr>
              <a:t>-UNIX</a:t>
            </a:r>
            <a:r>
              <a:rPr lang="zh-CN" altLang="en-US" sz="2400" dirty="0" smtClean="0">
                <a:solidFill>
                  <a:schemeClr val="tx2"/>
                </a:solidFill>
              </a:rPr>
              <a:t>、</a:t>
            </a:r>
            <a:r>
              <a:rPr lang="en-US" altLang="zh-CN" sz="2400" dirty="0" smtClean="0">
                <a:solidFill>
                  <a:schemeClr val="tx2"/>
                </a:solidFill>
              </a:rPr>
              <a:t>DOS</a:t>
            </a:r>
            <a:r>
              <a:rPr lang="zh-CN" altLang="en-US" sz="2400" dirty="0" smtClean="0">
                <a:solidFill>
                  <a:schemeClr val="tx2"/>
                </a:solidFill>
              </a:rPr>
              <a:t>、</a:t>
            </a:r>
            <a:r>
              <a:rPr lang="en-US" altLang="zh-CN" sz="2400" dirty="0" smtClean="0">
                <a:solidFill>
                  <a:schemeClr val="tx2"/>
                </a:solidFill>
              </a:rPr>
              <a:t>WINDOWS</a:t>
            </a:r>
            <a:r>
              <a:rPr lang="zh-CN" altLang="en-US" sz="2400" dirty="0" smtClean="0">
                <a:solidFill>
                  <a:schemeClr val="tx2"/>
                </a:solidFill>
              </a:rPr>
              <a:t>系统中的文件都是流式文件。</a:t>
            </a:r>
            <a:endParaRPr lang="zh-CN" altLang="en-US" sz="2400" dirty="0" smtClean="0">
              <a:solidFill>
                <a:schemeClr val="tx2"/>
              </a:solidFill>
            </a:endParaRPr>
          </a:p>
          <a:p>
            <a:pPr marL="1428750" lvl="2" indent="-514350" eaLnBrk="1" hangingPunct="1">
              <a:lnSpc>
                <a:spcPct val="120000"/>
              </a:lnSpc>
              <a:spcBef>
                <a:spcPct val="0"/>
              </a:spcBef>
              <a:defRPr/>
            </a:pPr>
            <a:endParaRPr lang="zh-CN" altLang="en-US" sz="2400" dirty="0" smtClean="0"/>
          </a:p>
          <a:p>
            <a:pPr marL="1428750" lvl="2" indent="-514350" eaLnBrk="1" hangingPunct="1">
              <a:lnSpc>
                <a:spcPct val="120000"/>
              </a:lnSpc>
              <a:spcBef>
                <a:spcPct val="0"/>
              </a:spcBef>
              <a:buFont typeface="Wingdings" panose="05000000000000000000" pitchFamily="2" charset="2"/>
              <a:buChar char="Ø"/>
              <a:defRPr/>
            </a:pPr>
            <a:endParaRPr lang="en-US" altLang="zh-CN" sz="2400" dirty="0" smtClean="0"/>
          </a:p>
        </p:txBody>
      </p:sp>
      <p:sp>
        <p:nvSpPr>
          <p:cNvPr id="36901" name="Rectangle 37"/>
          <p:cNvSpPr>
            <a:spLocks noChangeArrowheads="1"/>
          </p:cNvSpPr>
          <p:nvPr/>
        </p:nvSpPr>
        <p:spPr bwMode="auto">
          <a:xfrm>
            <a:off x="1928794" y="44624"/>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6" name="Rectangle 5"/>
          <p:cNvSpPr>
            <a:spLocks noChangeArrowheads="1"/>
          </p:cNvSpPr>
          <p:nvPr/>
        </p:nvSpPr>
        <p:spPr bwMode="auto">
          <a:xfrm>
            <a:off x="285721" y="2071678"/>
            <a:ext cx="8286808" cy="1500198"/>
          </a:xfrm>
          <a:prstGeom prst="rect">
            <a:avLst/>
          </a:prstGeom>
          <a:noFill/>
          <a:ln w="9525">
            <a:noFill/>
            <a:miter lim="800000"/>
          </a:ln>
        </p:spPr>
        <p:txBody>
          <a:bodyPr/>
          <a:lstStyle/>
          <a:p>
            <a:pPr marL="71755" indent="-342900"/>
            <a:r>
              <a:rPr lang="en-US" altLang="zh-CN" sz="2400" dirty="0" smtClean="0">
                <a:ea typeface="仿宋" panose="02010609060101010101" charset="-122"/>
              </a:rPr>
              <a:t> </a:t>
            </a:r>
            <a:endParaRPr lang="zh-CN" altLang="en-US" sz="2400" dirty="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870">
                                            <p:txEl>
                                              <p:pRg st="2" end="2"/>
                                            </p:txEl>
                                          </p:spTgt>
                                        </p:tgtEl>
                                        <p:attrNameLst>
                                          <p:attrName>style.visibility</p:attrName>
                                        </p:attrNameLst>
                                      </p:cBhvr>
                                      <p:to>
                                        <p:strVal val="visible"/>
                                      </p:to>
                                    </p:set>
                                    <p:animEffect transition="in" filter="fade">
                                      <p:cBhvr>
                                        <p:cTn id="7" dur="1000"/>
                                        <p:tgtEl>
                                          <p:spTgt spid="36870">
                                            <p:txEl>
                                              <p:pRg st="2" end="2"/>
                                            </p:txEl>
                                          </p:spTgt>
                                        </p:tgtEl>
                                      </p:cBhvr>
                                    </p:animEffect>
                                    <p:anim calcmode="lin" valueType="num">
                                      <p:cBhvr>
                                        <p:cTn id="8" dur="1000" fill="hold"/>
                                        <p:tgtEl>
                                          <p:spTgt spid="3687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6870">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870">
                                            <p:txEl>
                                              <p:pRg st="3" end="3"/>
                                            </p:txEl>
                                          </p:spTgt>
                                        </p:tgtEl>
                                        <p:attrNameLst>
                                          <p:attrName>style.visibility</p:attrName>
                                        </p:attrNameLst>
                                      </p:cBhvr>
                                      <p:to>
                                        <p:strVal val="visible"/>
                                      </p:to>
                                    </p:set>
                                    <p:animEffect transition="in" filter="fade">
                                      <p:cBhvr>
                                        <p:cTn id="12" dur="1000"/>
                                        <p:tgtEl>
                                          <p:spTgt spid="36870">
                                            <p:txEl>
                                              <p:pRg st="3" end="3"/>
                                            </p:txEl>
                                          </p:spTgt>
                                        </p:tgtEl>
                                      </p:cBhvr>
                                    </p:animEffect>
                                    <p:anim calcmode="lin" valueType="num">
                                      <p:cBhvr>
                                        <p:cTn id="13" dur="1000" fill="hold"/>
                                        <p:tgtEl>
                                          <p:spTgt spid="36870">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6870">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6870">
                                            <p:txEl>
                                              <p:pRg st="4" end="4"/>
                                            </p:txEl>
                                          </p:spTgt>
                                        </p:tgtEl>
                                        <p:attrNameLst>
                                          <p:attrName>style.visibility</p:attrName>
                                        </p:attrNameLst>
                                      </p:cBhvr>
                                      <p:to>
                                        <p:strVal val="visible"/>
                                      </p:to>
                                    </p:set>
                                    <p:animEffect transition="in" filter="fade">
                                      <p:cBhvr>
                                        <p:cTn id="17" dur="1000"/>
                                        <p:tgtEl>
                                          <p:spTgt spid="36870">
                                            <p:txEl>
                                              <p:pRg st="4" end="4"/>
                                            </p:txEl>
                                          </p:spTgt>
                                        </p:tgtEl>
                                      </p:cBhvr>
                                    </p:animEffect>
                                    <p:anim calcmode="lin" valueType="num">
                                      <p:cBhvr>
                                        <p:cTn id="18" dur="1000" fill="hold"/>
                                        <p:tgtEl>
                                          <p:spTgt spid="36870">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6870">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6870">
                                            <p:txEl>
                                              <p:pRg st="5" end="5"/>
                                            </p:txEl>
                                          </p:spTgt>
                                        </p:tgtEl>
                                        <p:attrNameLst>
                                          <p:attrName>style.visibility</p:attrName>
                                        </p:attrNameLst>
                                      </p:cBhvr>
                                      <p:to>
                                        <p:strVal val="visible"/>
                                      </p:to>
                                    </p:set>
                                    <p:animEffect transition="in" filter="fade">
                                      <p:cBhvr>
                                        <p:cTn id="22" dur="1000"/>
                                        <p:tgtEl>
                                          <p:spTgt spid="36870">
                                            <p:txEl>
                                              <p:pRg st="5" end="5"/>
                                            </p:txEl>
                                          </p:spTgt>
                                        </p:tgtEl>
                                      </p:cBhvr>
                                    </p:animEffect>
                                    <p:anim calcmode="lin" valueType="num">
                                      <p:cBhvr>
                                        <p:cTn id="23" dur="1000" fill="hold"/>
                                        <p:tgtEl>
                                          <p:spTgt spid="36870">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687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6870">
                                            <p:txEl>
                                              <p:pRg st="6" end="6"/>
                                            </p:txEl>
                                          </p:spTgt>
                                        </p:tgtEl>
                                        <p:attrNameLst>
                                          <p:attrName>style.visibility</p:attrName>
                                        </p:attrNameLst>
                                      </p:cBhvr>
                                      <p:to>
                                        <p:strVal val="visible"/>
                                      </p:to>
                                    </p:set>
                                    <p:animEffect transition="in" filter="fade">
                                      <p:cBhvr>
                                        <p:cTn id="29" dur="1000"/>
                                        <p:tgtEl>
                                          <p:spTgt spid="36870">
                                            <p:txEl>
                                              <p:pRg st="6" end="6"/>
                                            </p:txEl>
                                          </p:spTgt>
                                        </p:tgtEl>
                                      </p:cBhvr>
                                    </p:animEffect>
                                    <p:anim calcmode="lin" valueType="num">
                                      <p:cBhvr>
                                        <p:cTn id="30" dur="1000" fill="hold"/>
                                        <p:tgtEl>
                                          <p:spTgt spid="36870">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6870">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6870">
                                            <p:txEl>
                                              <p:pRg st="7" end="7"/>
                                            </p:txEl>
                                          </p:spTgt>
                                        </p:tgtEl>
                                        <p:attrNameLst>
                                          <p:attrName>style.visibility</p:attrName>
                                        </p:attrNameLst>
                                      </p:cBhvr>
                                      <p:to>
                                        <p:strVal val="visible"/>
                                      </p:to>
                                    </p:set>
                                    <p:animEffect transition="in" filter="fade">
                                      <p:cBhvr>
                                        <p:cTn id="34" dur="1000"/>
                                        <p:tgtEl>
                                          <p:spTgt spid="36870">
                                            <p:txEl>
                                              <p:pRg st="7" end="7"/>
                                            </p:txEl>
                                          </p:spTgt>
                                        </p:tgtEl>
                                      </p:cBhvr>
                                    </p:animEffect>
                                    <p:anim calcmode="lin" valueType="num">
                                      <p:cBhvr>
                                        <p:cTn id="35" dur="1000" fill="hold"/>
                                        <p:tgtEl>
                                          <p:spTgt spid="36870">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36870">
                                            <p:txEl>
                                              <p:pRg st="7" end="7"/>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6870">
                                            <p:txEl>
                                              <p:pRg st="8" end="8"/>
                                            </p:txEl>
                                          </p:spTgt>
                                        </p:tgtEl>
                                        <p:attrNameLst>
                                          <p:attrName>style.visibility</p:attrName>
                                        </p:attrNameLst>
                                      </p:cBhvr>
                                      <p:to>
                                        <p:strVal val="visible"/>
                                      </p:to>
                                    </p:set>
                                    <p:animEffect transition="in" filter="fade">
                                      <p:cBhvr>
                                        <p:cTn id="39" dur="1000"/>
                                        <p:tgtEl>
                                          <p:spTgt spid="36870">
                                            <p:txEl>
                                              <p:pRg st="8" end="8"/>
                                            </p:txEl>
                                          </p:spTgt>
                                        </p:tgtEl>
                                      </p:cBhvr>
                                    </p:animEffect>
                                    <p:anim calcmode="lin" valueType="num">
                                      <p:cBhvr>
                                        <p:cTn id="40" dur="1000" fill="hold"/>
                                        <p:tgtEl>
                                          <p:spTgt spid="36870">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36870">
                                            <p:txEl>
                                              <p:pRg st="8" end="8"/>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6870">
                                            <p:txEl>
                                              <p:pRg st="9" end="9"/>
                                            </p:txEl>
                                          </p:spTgt>
                                        </p:tgtEl>
                                        <p:attrNameLst>
                                          <p:attrName>style.visibility</p:attrName>
                                        </p:attrNameLst>
                                      </p:cBhvr>
                                      <p:to>
                                        <p:strVal val="visible"/>
                                      </p:to>
                                    </p:set>
                                    <p:animEffect transition="in" filter="fade">
                                      <p:cBhvr>
                                        <p:cTn id="44" dur="1000"/>
                                        <p:tgtEl>
                                          <p:spTgt spid="36870">
                                            <p:txEl>
                                              <p:pRg st="9" end="9"/>
                                            </p:txEl>
                                          </p:spTgt>
                                        </p:tgtEl>
                                      </p:cBhvr>
                                    </p:animEffect>
                                    <p:anim calcmode="lin" valueType="num">
                                      <p:cBhvr>
                                        <p:cTn id="45" dur="1000" fill="hold"/>
                                        <p:tgtEl>
                                          <p:spTgt spid="36870">
                                            <p:txEl>
                                              <p:pRg st="9" end="9"/>
                                            </p:txEl>
                                          </p:spTgt>
                                        </p:tgtEl>
                                        <p:attrNameLst>
                                          <p:attrName>ppt_x</p:attrName>
                                        </p:attrNameLst>
                                      </p:cBhvr>
                                      <p:tavLst>
                                        <p:tav tm="0">
                                          <p:val>
                                            <p:strVal val="#ppt_x"/>
                                          </p:val>
                                        </p:tav>
                                        <p:tav tm="100000">
                                          <p:val>
                                            <p:strVal val="#ppt_x"/>
                                          </p:val>
                                        </p:tav>
                                      </p:tavLst>
                                    </p:anim>
                                    <p:anim calcmode="lin" valueType="num">
                                      <p:cBhvr>
                                        <p:cTn id="46" dur="1000" fill="hold"/>
                                        <p:tgtEl>
                                          <p:spTgt spid="36870">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785794"/>
            <a:ext cx="8572528" cy="6001643"/>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6.7.5</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Ext2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 Ext2</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文件系统的磁盘格式</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1</a:t>
            </a: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lang="zh-CN" altLang="zh-CN" dirty="0" smtClean="0">
                <a:solidFill>
                  <a:srgbClr val="6699FF"/>
                </a:solidFill>
              </a:rPr>
              <a:t>超级块</a:t>
            </a:r>
            <a:r>
              <a:rPr lang="en-US" altLang="zh-CN" dirty="0" err="1" smtClean="0">
                <a:solidFill>
                  <a:srgbClr val="6699FF"/>
                </a:solidFill>
              </a:rPr>
              <a:t>super_block</a:t>
            </a:r>
            <a:endParaRPr lang="en-US" altLang="zh-CN" dirty="0" smtClean="0">
              <a:solidFill>
                <a:srgbClr val="6699FF"/>
              </a:solidFill>
            </a:endParaRPr>
          </a:p>
          <a:p>
            <a:pPr lvl="1" eaLnBrk="1" hangingPunct="1">
              <a:lnSpc>
                <a:spcPct val="120000"/>
              </a:lnSpc>
              <a:spcBef>
                <a:spcPct val="0"/>
              </a:spcBef>
              <a:defRPr/>
            </a:pPr>
            <a:r>
              <a:rPr lang="zh-CN" altLang="zh-CN" sz="1800" dirty="0" smtClean="0"/>
              <a:t>超级块中存放了整个文件系统的描述信息，如块大小、块总数、空闲块数量、空闲</a:t>
            </a:r>
            <a:r>
              <a:rPr lang="en-US" altLang="zh-CN" sz="1800" dirty="0" err="1" smtClean="0"/>
              <a:t>inode</a:t>
            </a:r>
            <a:r>
              <a:rPr lang="zh-CN" altLang="zh-CN" sz="1800" dirty="0" smtClean="0"/>
              <a:t>数量、第一个数据块位置、每个块组中的块数等，在每个块组的开始都有一份拷贝。</a:t>
            </a:r>
            <a:endParaRPr lang="en-US" altLang="zh-CN" sz="1800" dirty="0" smtClean="0"/>
          </a:p>
          <a:p>
            <a:pPr lvl="1" eaLnBrk="1" hangingPunct="1">
              <a:lnSpc>
                <a:spcPct val="120000"/>
              </a:lnSpc>
              <a:spcBef>
                <a:spcPct val="0"/>
              </a:spcBef>
              <a:defRPr/>
            </a:pPr>
            <a:r>
              <a:rPr lang="zh-CN" altLang="en-US" dirty="0" smtClean="0">
                <a:solidFill>
                  <a:srgbClr val="6699FF"/>
                </a:solidFill>
              </a:rPr>
              <a:t>（</a:t>
            </a:r>
            <a:r>
              <a:rPr lang="en-US" altLang="zh-CN" dirty="0" smtClean="0">
                <a:solidFill>
                  <a:srgbClr val="6699FF"/>
                </a:solidFill>
              </a:rPr>
              <a:t>2</a:t>
            </a:r>
            <a:r>
              <a:rPr lang="zh-CN" altLang="en-US" dirty="0" smtClean="0">
                <a:solidFill>
                  <a:srgbClr val="6699FF"/>
                </a:solidFill>
              </a:rPr>
              <a:t>）块描述符</a:t>
            </a:r>
            <a:endParaRPr lang="en-US" altLang="zh-CN" dirty="0" smtClean="0">
              <a:solidFill>
                <a:srgbClr val="6699FF"/>
              </a:solidFill>
            </a:endParaRPr>
          </a:p>
          <a:p>
            <a:pPr lvl="1" eaLnBrk="1" hangingPunct="1">
              <a:lnSpc>
                <a:spcPct val="120000"/>
              </a:lnSpc>
              <a:spcBef>
                <a:spcPct val="0"/>
              </a:spcBef>
              <a:defRPr/>
            </a:pPr>
            <a:r>
              <a:rPr lang="zh-CN" altLang="zh-CN" sz="1800" dirty="0" smtClean="0"/>
              <a:t>每个块组有一个块组描述符，用来记录本块组的描述信息，如</a:t>
            </a:r>
            <a:r>
              <a:rPr lang="en-US" altLang="zh-CN" sz="1800" dirty="0" err="1" smtClean="0"/>
              <a:t>i</a:t>
            </a:r>
            <a:r>
              <a:rPr lang="zh-CN" altLang="zh-CN" sz="1800" dirty="0" smtClean="0"/>
              <a:t>节点表的位置、数据块的开始位置、空闲的</a:t>
            </a:r>
            <a:r>
              <a:rPr lang="en-US" altLang="zh-CN" sz="1800" dirty="0" err="1" smtClean="0"/>
              <a:t>i</a:t>
            </a:r>
            <a:r>
              <a:rPr lang="zh-CN" altLang="zh-CN" sz="1800" dirty="0" smtClean="0"/>
              <a:t>节点数量和数据块数量等。所有块组的块组描述符组织在一起构成块组描述符表，重复的保存在每个块组中。</a:t>
            </a:r>
            <a:endParaRPr lang="en-US" altLang="zh-CN" sz="1800" dirty="0" smtClean="0"/>
          </a:p>
          <a:p>
            <a:pPr lvl="1" eaLnBrk="1" hangingPunct="1">
              <a:lnSpc>
                <a:spcPct val="120000"/>
              </a:lnSpc>
              <a:spcBef>
                <a:spcPct val="0"/>
              </a:spcBef>
              <a:defRPr/>
            </a:pPr>
            <a:r>
              <a:rPr lang="zh-CN" altLang="en-US" dirty="0" smtClean="0">
                <a:solidFill>
                  <a:srgbClr val="6699FF"/>
                </a:solidFill>
              </a:rPr>
              <a:t>（</a:t>
            </a:r>
            <a:r>
              <a:rPr lang="en-US" altLang="zh-CN" dirty="0" smtClean="0">
                <a:solidFill>
                  <a:srgbClr val="6699FF"/>
                </a:solidFill>
              </a:rPr>
              <a:t>3</a:t>
            </a:r>
            <a:r>
              <a:rPr lang="zh-CN" altLang="en-US" dirty="0" smtClean="0">
                <a:solidFill>
                  <a:srgbClr val="6699FF"/>
                </a:solidFill>
              </a:rPr>
              <a:t>）块位图</a:t>
            </a:r>
            <a:endParaRPr lang="en-US" altLang="zh-CN" dirty="0" smtClean="0">
              <a:solidFill>
                <a:srgbClr val="6699FF"/>
              </a:solidFill>
            </a:endParaRPr>
          </a:p>
          <a:p>
            <a:pPr lvl="1" eaLnBrk="1" hangingPunct="1">
              <a:lnSpc>
                <a:spcPct val="120000"/>
              </a:lnSpc>
              <a:spcBef>
                <a:spcPct val="0"/>
              </a:spcBef>
              <a:defRPr/>
            </a:pPr>
            <a:r>
              <a:rPr lang="zh-CN" altLang="zh-CN" sz="1800" dirty="0" smtClean="0"/>
              <a:t>每个块组有一个块位图，用来描述本块组中数据块的使用情况，它本身占一个块，其中的每个</a:t>
            </a:r>
            <a:r>
              <a:rPr lang="en-US" altLang="zh-CN" sz="1800" dirty="0" smtClean="0"/>
              <a:t>bit</a:t>
            </a:r>
            <a:r>
              <a:rPr lang="zh-CN" altLang="zh-CN" sz="1800" dirty="0" smtClean="0"/>
              <a:t>代表一个块，值为</a:t>
            </a:r>
            <a:r>
              <a:rPr lang="en-US" altLang="zh-CN" sz="1800" dirty="0" smtClean="0"/>
              <a:t>1</a:t>
            </a:r>
            <a:r>
              <a:rPr lang="zh-CN" altLang="zh-CN" sz="1800" dirty="0" smtClean="0"/>
              <a:t>表示该块已分配，值为</a:t>
            </a:r>
            <a:r>
              <a:rPr lang="en-US" altLang="zh-CN" sz="1800" dirty="0" smtClean="0"/>
              <a:t>0</a:t>
            </a:r>
            <a:r>
              <a:rPr lang="zh-CN" altLang="zh-CN" sz="1800" dirty="0" smtClean="0"/>
              <a:t>表示块空闲。</a:t>
            </a:r>
            <a:endParaRPr lang="en-US" altLang="zh-CN" sz="1800" dirty="0" smtClean="0"/>
          </a:p>
          <a:p>
            <a:pPr lvl="1" eaLnBrk="1" hangingPunct="1">
              <a:lnSpc>
                <a:spcPct val="120000"/>
              </a:lnSpc>
              <a:spcBef>
                <a:spcPct val="0"/>
              </a:spcBef>
              <a:defRPr/>
            </a:pPr>
            <a:r>
              <a:rPr lang="zh-CN" altLang="en-US" dirty="0" smtClean="0">
                <a:solidFill>
                  <a:srgbClr val="6699FF"/>
                </a:solidFill>
              </a:rPr>
              <a:t>（</a:t>
            </a:r>
            <a:r>
              <a:rPr lang="en-US" altLang="zh-CN" dirty="0" smtClean="0">
                <a:solidFill>
                  <a:srgbClr val="6699FF"/>
                </a:solidFill>
              </a:rPr>
              <a:t>4</a:t>
            </a:r>
            <a:r>
              <a:rPr lang="zh-CN" altLang="en-US" dirty="0" smtClean="0">
                <a:solidFill>
                  <a:srgbClr val="6699FF"/>
                </a:solidFill>
              </a:rPr>
              <a:t>）</a:t>
            </a:r>
            <a:r>
              <a:rPr lang="en-US" altLang="zh-CN" dirty="0" err="1" smtClean="0">
                <a:solidFill>
                  <a:srgbClr val="6699FF"/>
                </a:solidFill>
              </a:rPr>
              <a:t>i</a:t>
            </a:r>
            <a:r>
              <a:rPr lang="zh-CN" altLang="en-US" dirty="0" smtClean="0">
                <a:solidFill>
                  <a:srgbClr val="6699FF"/>
                </a:solidFill>
              </a:rPr>
              <a:t>节点位图</a:t>
            </a:r>
            <a:endParaRPr lang="en-US" altLang="zh-CN" dirty="0" smtClean="0">
              <a:solidFill>
                <a:srgbClr val="6699FF"/>
              </a:solidFill>
            </a:endParaRPr>
          </a:p>
          <a:p>
            <a:pPr lvl="1" eaLnBrk="1" hangingPunct="1">
              <a:lnSpc>
                <a:spcPct val="120000"/>
              </a:lnSpc>
              <a:spcBef>
                <a:spcPct val="0"/>
              </a:spcBef>
              <a:defRPr/>
            </a:pPr>
            <a:r>
              <a:rPr lang="zh-CN" altLang="zh-CN" sz="1800" dirty="0" smtClean="0"/>
              <a:t>每个块组有一个</a:t>
            </a:r>
            <a:r>
              <a:rPr lang="en-US" altLang="zh-CN" sz="1800" dirty="0" err="1" smtClean="0"/>
              <a:t>i</a:t>
            </a:r>
            <a:r>
              <a:rPr lang="zh-CN" altLang="zh-CN" sz="1800" dirty="0" smtClean="0"/>
              <a:t>节点位图，用来描述本块组中</a:t>
            </a:r>
            <a:r>
              <a:rPr lang="en-US" altLang="zh-CN" sz="1800" dirty="0" err="1" smtClean="0"/>
              <a:t>i</a:t>
            </a:r>
            <a:r>
              <a:rPr lang="zh-CN" altLang="zh-CN" sz="1800" dirty="0" smtClean="0"/>
              <a:t>节点的使用情况，本身占一个块，其中每个</a:t>
            </a:r>
            <a:r>
              <a:rPr lang="en-US" altLang="zh-CN" sz="1800" dirty="0" smtClean="0"/>
              <a:t>bit</a:t>
            </a:r>
            <a:r>
              <a:rPr lang="zh-CN" altLang="zh-CN" sz="1800" dirty="0" smtClean="0"/>
              <a:t>表示一个</a:t>
            </a:r>
            <a:r>
              <a:rPr lang="en-US" altLang="zh-CN" sz="1800" dirty="0" err="1" smtClean="0"/>
              <a:t>inode</a:t>
            </a:r>
            <a:r>
              <a:rPr lang="zh-CN" altLang="zh-CN" sz="1800" dirty="0" smtClean="0"/>
              <a:t>是否空闲可用。</a:t>
            </a:r>
            <a:endParaRPr lang="en-US" altLang="zh-CN" sz="1800"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30310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785794"/>
            <a:ext cx="8572528" cy="4745915"/>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6.7.5</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Ext2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 Ext2</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文件系统的磁盘格式</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5</a:t>
            </a:r>
            <a:r>
              <a:rPr lang="zh-CN" altLang="en-US" dirty="0" smtClean="0">
                <a:solidFill>
                  <a:srgbClr val="6699FF"/>
                </a:solidFill>
              </a:rPr>
              <a:t>）</a:t>
            </a:r>
            <a:r>
              <a:rPr lang="en-US" altLang="zh-CN" dirty="0" smtClean="0">
                <a:solidFill>
                  <a:srgbClr val="6699FF"/>
                </a:solidFill>
              </a:rPr>
              <a:t> </a:t>
            </a:r>
            <a:r>
              <a:rPr lang="en-US" altLang="zh-CN" dirty="0" err="1" smtClean="0">
                <a:solidFill>
                  <a:srgbClr val="6699FF"/>
                </a:solidFill>
              </a:rPr>
              <a:t>i</a:t>
            </a:r>
            <a:r>
              <a:rPr lang="zh-CN" altLang="zh-CN" dirty="0" smtClean="0">
                <a:solidFill>
                  <a:srgbClr val="6699FF"/>
                </a:solidFill>
              </a:rPr>
              <a:t>节点表</a:t>
            </a:r>
            <a:endParaRPr lang="en-US" altLang="zh-CN" dirty="0" smtClean="0">
              <a:solidFill>
                <a:srgbClr val="6699FF"/>
              </a:solidFill>
            </a:endParaRPr>
          </a:p>
          <a:p>
            <a:pPr lvl="1" eaLnBrk="1" hangingPunct="1">
              <a:lnSpc>
                <a:spcPct val="120000"/>
              </a:lnSpc>
              <a:spcBef>
                <a:spcPct val="0"/>
              </a:spcBef>
              <a:defRPr/>
            </a:pPr>
            <a:r>
              <a:rPr lang="zh-CN" altLang="zh-CN" sz="1800" dirty="0" smtClean="0"/>
              <a:t>本块组中所有</a:t>
            </a:r>
            <a:r>
              <a:rPr lang="en-US" altLang="zh-CN" sz="1800" dirty="0" err="1" smtClean="0"/>
              <a:t>i</a:t>
            </a:r>
            <a:r>
              <a:rPr lang="zh-CN" altLang="zh-CN" sz="1800" dirty="0" smtClean="0"/>
              <a:t>节点组成的集合，可能占多个块。每个</a:t>
            </a:r>
            <a:r>
              <a:rPr lang="en-US" altLang="zh-CN" sz="1800" dirty="0" err="1" smtClean="0"/>
              <a:t>i</a:t>
            </a:r>
            <a:r>
              <a:rPr lang="zh-CN" altLang="zh-CN" sz="1800" dirty="0" smtClean="0"/>
              <a:t>节点使用</a:t>
            </a:r>
            <a:r>
              <a:rPr lang="en-US" altLang="zh-CN" sz="1800" dirty="0" smtClean="0"/>
              <a:t>ext2_inode</a:t>
            </a:r>
            <a:r>
              <a:rPr lang="zh-CN" altLang="zh-CN" sz="1800" dirty="0" smtClean="0"/>
              <a:t>结构来描述</a:t>
            </a:r>
            <a:r>
              <a:rPr lang="zh-CN" altLang="en-US" sz="1800" dirty="0" smtClean="0"/>
              <a:t>。</a:t>
            </a:r>
            <a:endParaRPr lang="en-US" altLang="zh-CN" sz="1800" dirty="0" smtClean="0"/>
          </a:p>
          <a:p>
            <a:pPr lvl="1" eaLnBrk="1" hangingPunct="1">
              <a:lnSpc>
                <a:spcPct val="120000"/>
              </a:lnSpc>
              <a:spcBef>
                <a:spcPct val="0"/>
              </a:spcBef>
              <a:defRPr/>
            </a:pPr>
            <a:r>
              <a:rPr lang="zh-CN" altLang="en-US" dirty="0" smtClean="0">
                <a:solidFill>
                  <a:srgbClr val="6699FF"/>
                </a:solidFill>
              </a:rPr>
              <a:t>（</a:t>
            </a:r>
            <a:r>
              <a:rPr lang="en-US" altLang="zh-CN" dirty="0" smtClean="0">
                <a:solidFill>
                  <a:srgbClr val="6699FF"/>
                </a:solidFill>
              </a:rPr>
              <a:t>6</a:t>
            </a:r>
            <a:r>
              <a:rPr lang="zh-CN" altLang="en-US" dirty="0" smtClean="0">
                <a:solidFill>
                  <a:srgbClr val="6699FF"/>
                </a:solidFill>
              </a:rPr>
              <a:t>）</a:t>
            </a:r>
            <a:r>
              <a:rPr lang="zh-CN" altLang="zh-CN" dirty="0" smtClean="0">
                <a:solidFill>
                  <a:srgbClr val="6699FF"/>
                </a:solidFill>
              </a:rPr>
              <a:t>数据块</a:t>
            </a:r>
            <a:endParaRPr lang="en-US" altLang="zh-CN" dirty="0" smtClean="0">
              <a:solidFill>
                <a:srgbClr val="6699FF"/>
              </a:solidFill>
            </a:endParaRPr>
          </a:p>
          <a:p>
            <a:pPr lvl="1"/>
            <a:r>
              <a:rPr lang="zh-CN" altLang="zh-CN" sz="1800" dirty="0" smtClean="0"/>
              <a:t>根据不同的文件类型有以下几种情况：</a:t>
            </a:r>
            <a:endParaRPr lang="zh-CN" altLang="zh-CN" sz="1800" dirty="0" smtClean="0"/>
          </a:p>
          <a:p>
            <a:pPr lvl="1">
              <a:buFont typeface="Wingdings" panose="05000000000000000000" pitchFamily="2" charset="2"/>
              <a:buChar char="l"/>
            </a:pPr>
            <a:r>
              <a:rPr lang="en-US" altLang="zh-CN" sz="1800" dirty="0" smtClean="0"/>
              <a:t>  </a:t>
            </a:r>
            <a:r>
              <a:rPr lang="zh-CN" altLang="zh-CN" sz="1800" dirty="0" smtClean="0"/>
              <a:t>普通文件：文件的数据存储在数据块中。</a:t>
            </a:r>
            <a:endParaRPr lang="zh-CN" altLang="zh-CN" sz="1800" dirty="0" smtClean="0"/>
          </a:p>
          <a:p>
            <a:pPr lvl="1">
              <a:buFont typeface="Wingdings" panose="05000000000000000000" pitchFamily="2" charset="2"/>
              <a:buChar char="l"/>
            </a:pPr>
            <a:r>
              <a:rPr lang="en-US" altLang="zh-CN" sz="1800" dirty="0" smtClean="0"/>
              <a:t>  </a:t>
            </a:r>
            <a:r>
              <a:rPr lang="zh-CN" altLang="zh-CN" sz="1800" dirty="0" smtClean="0"/>
              <a:t>目录文件：该目录下的所有文件的目录项存储在数据块中。</a:t>
            </a:r>
            <a:endParaRPr lang="zh-CN" altLang="zh-CN" sz="1800" dirty="0" smtClean="0"/>
          </a:p>
          <a:p>
            <a:pPr lvl="1">
              <a:buFont typeface="Wingdings" panose="05000000000000000000" pitchFamily="2" charset="2"/>
              <a:buChar char="l"/>
            </a:pPr>
            <a:r>
              <a:rPr lang="en-US" altLang="zh-CN" sz="1800" dirty="0" smtClean="0"/>
              <a:t>  </a:t>
            </a:r>
            <a:r>
              <a:rPr lang="zh-CN" altLang="zh-CN" sz="1800" dirty="0" smtClean="0"/>
              <a:t>符号链接文件：如果共享文件路径名较短（≤</a:t>
            </a:r>
            <a:r>
              <a:rPr lang="en-US" altLang="zh-CN" sz="1800" dirty="0" smtClean="0"/>
              <a:t>60B</a:t>
            </a:r>
            <a:r>
              <a:rPr lang="zh-CN" altLang="zh-CN" sz="1800" dirty="0" smtClean="0"/>
              <a:t>）则直接保存在</a:t>
            </a:r>
            <a:r>
              <a:rPr lang="en-US" altLang="zh-CN" sz="1800" dirty="0" err="1" smtClean="0"/>
              <a:t>inode</a:t>
            </a:r>
            <a:r>
              <a:rPr lang="zh-CN" altLang="zh-CN" sz="1800" dirty="0" smtClean="0"/>
              <a:t>中以便更快地查找，否则单独分配一个数据块来保存。</a:t>
            </a:r>
            <a:endParaRPr lang="zh-CN" altLang="zh-CN" sz="1800" dirty="0" smtClean="0"/>
          </a:p>
          <a:p>
            <a:pPr lvl="1">
              <a:buFont typeface="Wingdings" panose="05000000000000000000" pitchFamily="2" charset="2"/>
              <a:buChar char="l"/>
            </a:pPr>
            <a:r>
              <a:rPr lang="en-US" altLang="zh-CN" sz="1800" dirty="0" smtClean="0"/>
              <a:t>  </a:t>
            </a:r>
            <a:r>
              <a:rPr lang="zh-CN" altLang="zh-CN" sz="1800" dirty="0" smtClean="0"/>
              <a:t>设备文件、</a:t>
            </a:r>
            <a:r>
              <a:rPr lang="en-US" altLang="zh-CN" sz="1800" dirty="0" smtClean="0"/>
              <a:t>FIFO</a:t>
            </a:r>
            <a:r>
              <a:rPr lang="zh-CN" altLang="zh-CN" sz="1800" dirty="0" smtClean="0"/>
              <a:t>和</a:t>
            </a:r>
            <a:r>
              <a:rPr lang="en-US" altLang="zh-CN" sz="1800" dirty="0" smtClean="0"/>
              <a:t>socket</a:t>
            </a:r>
            <a:r>
              <a:rPr lang="zh-CN" altLang="zh-CN" sz="1800" dirty="0" smtClean="0"/>
              <a:t>等特殊文件没有数据块，设备文件的主设备号和次设备号保存在</a:t>
            </a:r>
            <a:r>
              <a:rPr lang="en-US" altLang="zh-CN" sz="1800" dirty="0" err="1" smtClean="0"/>
              <a:t>inode</a:t>
            </a:r>
            <a:r>
              <a:rPr lang="zh-CN" altLang="zh-CN" sz="1800" dirty="0" smtClean="0"/>
              <a:t>中。</a:t>
            </a:r>
            <a:endParaRPr lang="en-US" altLang="zh-CN" sz="1800"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30310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1000108"/>
            <a:ext cx="9001156" cy="3970318"/>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6.7.5</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Ext2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 Ext2</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数据块分配策略</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lang="zh-CN" altLang="zh-CN" dirty="0" smtClean="0"/>
              <a:t>为降低文件的碎片化，</a:t>
            </a:r>
            <a:r>
              <a:rPr lang="en-US" altLang="zh-CN" dirty="0" smtClean="0"/>
              <a:t>Ext2</a:t>
            </a:r>
            <a:r>
              <a:rPr lang="zh-CN" altLang="zh-CN" dirty="0" smtClean="0"/>
              <a:t>文件系统总是试图分配一个与当前文件数据块在物理位置上邻接或者位于同一个块组的新块，具体通过两种策略来实现</a:t>
            </a:r>
            <a:endParaRPr kumimoji="1" lang="en-US" altLang="zh-CN"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20000"/>
              </a:lnSpc>
              <a:spcBef>
                <a:spcPct val="0"/>
              </a:spcBef>
              <a:defRPr/>
            </a:pP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1</a:t>
            </a:r>
            <a:r>
              <a:rPr lang="zh-CN" altLang="en-US" dirty="0" smtClean="0">
                <a:solidFill>
                  <a:srgbClr val="6699FF"/>
                </a:solidFill>
              </a:rPr>
              <a:t>）</a:t>
            </a:r>
            <a:r>
              <a:rPr kumimoji="1" lang="zh-CN"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原地查找策略</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2" eaLnBrk="1" hangingPunct="1">
              <a:lnSpc>
                <a:spcPct val="120000"/>
              </a:lnSpc>
              <a:spcBef>
                <a:spcPct val="0"/>
              </a:spcBef>
              <a:defRPr/>
            </a:pPr>
            <a:r>
              <a:rPr lang="zh-CN" altLang="zh-CN" sz="1800" dirty="0" smtClean="0"/>
              <a:t>为文件新数据分配数据块时，尽量在文件原有数据块附近查找。</a:t>
            </a:r>
            <a:endParaRPr lang="en-US" altLang="zh-CN" sz="1800" dirty="0" smtClean="0">
              <a:solidFill>
                <a:srgbClr val="6699FF"/>
              </a:solidFill>
            </a:endParaRPr>
          </a:p>
          <a:p>
            <a:pPr lvl="1" eaLnBrk="1" hangingPunct="1">
              <a:lnSpc>
                <a:spcPct val="120000"/>
              </a:lnSpc>
              <a:spcBef>
                <a:spcPct val="0"/>
              </a:spcBef>
              <a:defRPr/>
            </a:pP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2</a:t>
            </a:r>
            <a:r>
              <a:rPr kumimoji="1" lang="zh-CN" altLang="en-US"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a:t>
            </a:r>
            <a:r>
              <a:rPr kumimoji="1" lang="zh-CN"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rPr>
              <a:t>预分配策略</a:t>
            </a:r>
            <a:endParaRPr kumimoji="1" lang="en-US" altLang="zh-CN" dirty="0" smtClean="0">
              <a:solidFill>
                <a:srgbClr val="6699FF"/>
              </a:solidFill>
              <a:effectLst>
                <a:outerShdw blurRad="38100" dist="38100" dir="2700000" algn="tl">
                  <a:srgbClr val="C0C0C0"/>
                </a:outerShdw>
              </a:effectLst>
              <a:latin typeface="Times New Roman" panose="02020603050405020304" pitchFamily="18" charset="0"/>
              <a:ea typeface="仿宋" panose="02010609060101010101" charset="-122"/>
            </a:endParaRPr>
          </a:p>
          <a:p>
            <a:pPr lvl="2" eaLnBrk="1" hangingPunct="1">
              <a:lnSpc>
                <a:spcPct val="120000"/>
              </a:lnSpc>
              <a:spcBef>
                <a:spcPct val="0"/>
              </a:spcBef>
              <a:defRPr/>
            </a:pPr>
            <a:r>
              <a:rPr lang="zh-CN" altLang="zh-CN" sz="1800" dirty="0" smtClean="0"/>
              <a:t>在为一个文件分配数据块时，将与目标分配块邻接的一组盘块（通常是</a:t>
            </a:r>
            <a:r>
              <a:rPr lang="en-US" altLang="zh-CN" sz="1800" dirty="0" smtClean="0"/>
              <a:t>8</a:t>
            </a:r>
            <a:r>
              <a:rPr lang="zh-CN" altLang="zh-CN" sz="1800" dirty="0" smtClean="0"/>
              <a:t>个块）预留给文件供以后分配，相关预分配信息记录在</a:t>
            </a:r>
            <a:r>
              <a:rPr lang="en-US" altLang="zh-CN" sz="1800" dirty="0" smtClean="0"/>
              <a:t>ext2_inode_info</a:t>
            </a:r>
            <a:r>
              <a:rPr lang="zh-CN" altLang="zh-CN" sz="1800" dirty="0" smtClean="0"/>
              <a:t>结构的</a:t>
            </a:r>
            <a:r>
              <a:rPr lang="en-US" altLang="zh-CN" sz="1800" dirty="0" smtClean="0"/>
              <a:t> </a:t>
            </a:r>
            <a:r>
              <a:rPr lang="en-US" altLang="zh-CN" sz="1800" dirty="0" err="1" smtClean="0"/>
              <a:t>i_prealloc_count</a:t>
            </a:r>
            <a:r>
              <a:rPr lang="zh-CN" altLang="zh-CN" sz="1800" dirty="0" smtClean="0"/>
              <a:t>字段和</a:t>
            </a:r>
            <a:r>
              <a:rPr lang="en-US" altLang="zh-CN" sz="1800" dirty="0" err="1" smtClean="0"/>
              <a:t>i_prealloc_block</a:t>
            </a:r>
            <a:r>
              <a:rPr lang="zh-CN" altLang="zh-CN" sz="1800" dirty="0" smtClean="0"/>
              <a:t>字段中。</a:t>
            </a:r>
            <a:endParaRPr lang="en-US" altLang="zh-CN" sz="1800" dirty="0" smtClean="0"/>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7613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37"/>
          <p:cNvSpPr>
            <a:spLocks noChangeArrowheads="1"/>
          </p:cNvSpPr>
          <p:nvPr/>
        </p:nvSpPr>
        <p:spPr bwMode="auto">
          <a:xfrm>
            <a:off x="2571736" y="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6.7 Linux</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314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52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693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74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081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29798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30310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785786" y="1500174"/>
            <a:ext cx="4968552" cy="3970318"/>
          </a:xfrm>
          <a:prstGeom prst="rect">
            <a:avLst/>
          </a:prstGeom>
          <a:noFill/>
          <a:ln>
            <a:noFill/>
          </a:ln>
          <a:effectLst/>
        </p:spPr>
        <p:txBody>
          <a:bodyPr wrap="square">
            <a:spAutoFit/>
          </a:bodyPr>
          <a:lstStyle/>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文件和文件系统</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文件结构及存取方法</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文件目录管理</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文件存储空间管理</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文件共享和文件保护</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磁盘调度</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Linux</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71670"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6.8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本章小结</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Box 1"/>
          <p:cNvSpPr txBox="1">
            <a:spLocks noChangeArrowheads="1"/>
          </p:cNvSpPr>
          <p:nvPr/>
        </p:nvSpPr>
        <p:spPr bwMode="auto">
          <a:xfrm>
            <a:off x="1116013" y="2205039"/>
            <a:ext cx="6696075" cy="584775"/>
          </a:xfrm>
          <a:prstGeom prst="rect">
            <a:avLst/>
          </a:prstGeom>
          <a:noFill/>
          <a:ln w="9525">
            <a:noFill/>
            <a:miter lim="800000"/>
          </a:ln>
        </p:spPr>
        <p:txBody>
          <a:bodyPr>
            <a:spAutoFit/>
          </a:bodyPr>
          <a:lstStyle/>
          <a:p>
            <a:r>
              <a:rPr lang="zh-CN" altLang="en-US" sz="3200" dirty="0" smtClean="0">
                <a:solidFill>
                  <a:srgbClr val="FF0000"/>
                </a:solidFill>
              </a:rPr>
              <a:t>第六章作业</a:t>
            </a:r>
            <a:endParaRPr lang="zh-CN" altLang="en-US" sz="3200" dirty="0">
              <a:solidFill>
                <a:srgbClr val="FF0000"/>
              </a:solidFill>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540323" y="1772817"/>
            <a:ext cx="791319" cy="2591569"/>
          </a:xfrm>
        </p:spPr>
        <p:txBody>
          <a:bodyPr/>
          <a:lstStyle/>
          <a:p>
            <a:pPr eaLnBrk="1" hangingPunct="1">
              <a:defRPr/>
            </a:pPr>
            <a:r>
              <a:rPr lang="zh-CN" altLang="en-US" sz="5400" dirty="0" smtClean="0">
                <a:ea typeface="宋体" panose="02010600030101010101" pitchFamily="2" charset="-122"/>
              </a:rPr>
              <a:t>目录</a:t>
            </a:r>
            <a:endParaRPr lang="zh-CN" altLang="en-US" sz="5400" dirty="0" smtClean="0">
              <a:ea typeface="宋体" panose="02010600030101010101" pitchFamily="2" charset="-122"/>
            </a:endParaRPr>
          </a:p>
        </p:txBody>
      </p:sp>
      <p:grpSp>
        <p:nvGrpSpPr>
          <p:cNvPr id="2" name="Group 3"/>
          <p:cNvGrpSpPr/>
          <p:nvPr/>
        </p:nvGrpSpPr>
        <p:grpSpPr bwMode="auto">
          <a:xfrm>
            <a:off x="2212479" y="1028999"/>
            <a:ext cx="6008687" cy="593726"/>
            <a:chOff x="0" y="0"/>
            <a:chExt cx="4224" cy="374"/>
          </a:xfrm>
        </p:grpSpPr>
        <p:sp>
          <p:nvSpPr>
            <p:cNvPr id="4142" name="AutoShape 4"/>
            <p:cNvSpPr>
              <a:spLocks noChangeArrowheads="1"/>
            </p:cNvSpPr>
            <p:nvPr/>
          </p:nvSpPr>
          <p:spPr bwMode="auto">
            <a:xfrm>
              <a:off x="0" y="0"/>
              <a:ext cx="4224" cy="374"/>
            </a:xfrm>
            <a:prstGeom prst="roundRect">
              <a:avLst>
                <a:gd name="adj" fmla="val 16667"/>
              </a:avLst>
            </a:prstGeom>
            <a:solidFill>
              <a:schemeClr val="hlink"/>
            </a:solidFill>
            <a:ln w="28575">
              <a:solidFill>
                <a:srgbClr val="FCFCFC"/>
              </a:solidFill>
              <a:round/>
            </a:ln>
            <a:effectLst>
              <a:outerShdw dist="35921" dir="2700000" algn="ctr" rotWithShape="0">
                <a:srgbClr val="001D3A">
                  <a:alpha val="50000"/>
                </a:srgbClr>
              </a:outerShdw>
            </a:effectLst>
          </p:spPr>
          <p:txBody>
            <a:bodyPr wrap="none" anchor="ctr"/>
            <a:lstStyle/>
            <a:p>
              <a:pPr eaLnBrk="1" hangingPunct="1">
                <a:spcBef>
                  <a:spcPct val="50000"/>
                </a:spcBef>
                <a:buClr>
                  <a:schemeClr val="tx1"/>
                </a:buClr>
                <a:defRPr/>
              </a:pPr>
              <a:endParaRPr lang="zh-CN" altLang="en-US" sz="2400"/>
            </a:p>
          </p:txBody>
        </p:sp>
        <p:sp>
          <p:nvSpPr>
            <p:cNvPr id="4143" name="Text Box 13"/>
            <p:cNvSpPr txBox="1">
              <a:spLocks noChangeArrowheads="1"/>
            </p:cNvSpPr>
            <p:nvPr/>
          </p:nvSpPr>
          <p:spPr bwMode="auto">
            <a:xfrm>
              <a:off x="543" y="46"/>
              <a:ext cx="3166" cy="291"/>
            </a:xfrm>
            <a:prstGeom prst="rect">
              <a:avLst/>
            </a:prstGeom>
            <a:noFill/>
            <a:ln w="9525">
              <a:noFill/>
              <a:miter lim="800000"/>
            </a:ln>
            <a:effectLst>
              <a:outerShdw dist="17961" dir="2700000" algn="ctr" rotWithShape="0">
                <a:srgbClr val="808080">
                  <a:alpha val="50000"/>
                </a:srgbClr>
              </a:outerShdw>
            </a:effectLst>
          </p:spPr>
          <p:txBody>
            <a:bodyPr>
              <a:spAutoFit/>
            </a:bodyPr>
            <a:lstStyle/>
            <a:p>
              <a:pPr marL="457200" indent="-5080" eaLnBrk="1" hangingPunct="1">
                <a:spcBef>
                  <a:spcPct val="50000"/>
                </a:spcBef>
                <a:buClr>
                  <a:schemeClr val="tx1"/>
                </a:buClr>
                <a:defRPr/>
              </a:pPr>
              <a:r>
                <a:rPr lang="en-US" altLang="zh-CN" sz="2400" dirty="0" smtClean="0"/>
                <a:t>2. </a:t>
              </a:r>
              <a:r>
                <a:rPr lang="zh-CN" altLang="en-US" sz="2400" dirty="0" smtClean="0"/>
                <a:t>文件的结构和存取</a:t>
              </a:r>
              <a:endParaRPr lang="zh-CN" altLang="en-US" sz="2400" dirty="0"/>
            </a:p>
          </p:txBody>
        </p:sp>
      </p:grpSp>
      <p:grpSp>
        <p:nvGrpSpPr>
          <p:cNvPr id="3" name="Group 6"/>
          <p:cNvGrpSpPr/>
          <p:nvPr/>
        </p:nvGrpSpPr>
        <p:grpSpPr bwMode="auto">
          <a:xfrm>
            <a:off x="2212479" y="1749725"/>
            <a:ext cx="6008687" cy="593725"/>
            <a:chOff x="0" y="0"/>
            <a:chExt cx="4224" cy="374"/>
          </a:xfrm>
        </p:grpSpPr>
        <p:sp>
          <p:nvSpPr>
            <p:cNvPr id="4140" name="AutoShape 3"/>
            <p:cNvSpPr>
              <a:spLocks noChangeArrowheads="1"/>
            </p:cNvSpPr>
            <p:nvPr/>
          </p:nvSpPr>
          <p:spPr bwMode="auto">
            <a:xfrm>
              <a:off x="0" y="0"/>
              <a:ext cx="4224" cy="374"/>
            </a:xfrm>
            <a:prstGeom prst="roundRect">
              <a:avLst>
                <a:gd name="adj" fmla="val 16667"/>
              </a:avLst>
            </a:prstGeom>
            <a:solidFill>
              <a:schemeClr val="accent1"/>
            </a:solidFill>
            <a:ln w="28575">
              <a:solidFill>
                <a:srgbClr val="FCFCFC"/>
              </a:solidFill>
              <a:round/>
            </a:ln>
            <a:effectLst>
              <a:outerShdw dist="35921" dir="2700000" algn="ctr" rotWithShape="0">
                <a:srgbClr val="001D3A">
                  <a:alpha val="50000"/>
                </a:srgbClr>
              </a:outerShdw>
            </a:effectLst>
          </p:spPr>
          <p:txBody>
            <a:bodyPr wrap="none" anchor="ctr"/>
            <a:lstStyle/>
            <a:p>
              <a:pPr eaLnBrk="1" hangingPunct="1">
                <a:spcBef>
                  <a:spcPct val="50000"/>
                </a:spcBef>
                <a:buClr>
                  <a:schemeClr val="tx1"/>
                </a:buClr>
                <a:defRPr/>
              </a:pPr>
              <a:endParaRPr lang="zh-CN" altLang="en-US" sz="2400"/>
            </a:p>
          </p:txBody>
        </p:sp>
        <p:sp>
          <p:nvSpPr>
            <p:cNvPr id="4141" name="Text Box 25"/>
            <p:cNvSpPr txBox="1">
              <a:spLocks noChangeArrowheads="1"/>
            </p:cNvSpPr>
            <p:nvPr/>
          </p:nvSpPr>
          <p:spPr bwMode="auto">
            <a:xfrm>
              <a:off x="548" y="49"/>
              <a:ext cx="3168" cy="291"/>
            </a:xfrm>
            <a:prstGeom prst="rect">
              <a:avLst/>
            </a:prstGeom>
            <a:noFill/>
            <a:ln w="9525">
              <a:noFill/>
              <a:miter lim="800000"/>
            </a:ln>
            <a:effectLst>
              <a:outerShdw dist="17961" dir="2700000" algn="ctr" rotWithShape="0">
                <a:srgbClr val="808080">
                  <a:alpha val="50000"/>
                </a:srgbClr>
              </a:outerShdw>
            </a:effectLst>
          </p:spPr>
          <p:txBody>
            <a:bodyPr>
              <a:spAutoFit/>
            </a:bodyPr>
            <a:lstStyle/>
            <a:p>
              <a:pPr marL="457200" indent="-5080" eaLnBrk="1" hangingPunct="1">
                <a:spcBef>
                  <a:spcPct val="50000"/>
                </a:spcBef>
                <a:buClr>
                  <a:schemeClr val="tx1"/>
                </a:buClr>
                <a:defRPr/>
              </a:pPr>
              <a:r>
                <a:rPr lang="en-US" altLang="zh-CN" sz="2400" dirty="0" smtClean="0"/>
                <a:t>3. </a:t>
              </a:r>
              <a:r>
                <a:rPr lang="zh-CN" altLang="en-US" sz="2400" dirty="0" smtClean="0"/>
                <a:t>文件目录管理</a:t>
              </a:r>
              <a:endParaRPr lang="zh-CN" altLang="en-US" sz="2400" dirty="0">
                <a:solidFill>
                  <a:schemeClr val="bg1"/>
                </a:solidFill>
              </a:endParaRPr>
            </a:p>
          </p:txBody>
        </p:sp>
      </p:grpSp>
      <p:grpSp>
        <p:nvGrpSpPr>
          <p:cNvPr id="4" name="Group 9"/>
          <p:cNvGrpSpPr/>
          <p:nvPr/>
        </p:nvGrpSpPr>
        <p:grpSpPr bwMode="auto">
          <a:xfrm>
            <a:off x="2244231" y="2470448"/>
            <a:ext cx="6008687" cy="593725"/>
            <a:chOff x="0" y="0"/>
            <a:chExt cx="4224" cy="374"/>
          </a:xfrm>
        </p:grpSpPr>
        <p:sp>
          <p:nvSpPr>
            <p:cNvPr id="4138" name="AutoShape 14"/>
            <p:cNvSpPr>
              <a:spLocks noChangeArrowheads="1"/>
            </p:cNvSpPr>
            <p:nvPr/>
          </p:nvSpPr>
          <p:spPr bwMode="auto">
            <a:xfrm>
              <a:off x="0" y="0"/>
              <a:ext cx="4224" cy="374"/>
            </a:xfrm>
            <a:prstGeom prst="roundRect">
              <a:avLst>
                <a:gd name="adj" fmla="val 16667"/>
              </a:avLst>
            </a:prstGeom>
            <a:solidFill>
              <a:schemeClr val="hlink"/>
            </a:solidFill>
            <a:ln w="28575">
              <a:solidFill>
                <a:srgbClr val="FCFCFC"/>
              </a:solidFill>
              <a:round/>
            </a:ln>
            <a:effectLst>
              <a:outerShdw dist="35921" dir="2700000" algn="ctr" rotWithShape="0">
                <a:srgbClr val="001D3A">
                  <a:alpha val="50000"/>
                </a:srgbClr>
              </a:outerShdw>
            </a:effectLst>
          </p:spPr>
          <p:txBody>
            <a:bodyPr wrap="none" anchor="ctr"/>
            <a:lstStyle/>
            <a:p>
              <a:pPr eaLnBrk="1" hangingPunct="1">
                <a:spcBef>
                  <a:spcPct val="50000"/>
                </a:spcBef>
                <a:buClr>
                  <a:schemeClr val="tx1"/>
                </a:buClr>
                <a:defRPr/>
              </a:pPr>
              <a:endParaRPr lang="zh-CN" altLang="en-US" sz="2400"/>
            </a:p>
          </p:txBody>
        </p:sp>
        <p:sp>
          <p:nvSpPr>
            <p:cNvPr id="4139" name="Text Box 26"/>
            <p:cNvSpPr txBox="1">
              <a:spLocks noChangeArrowheads="1"/>
            </p:cNvSpPr>
            <p:nvPr/>
          </p:nvSpPr>
          <p:spPr bwMode="auto">
            <a:xfrm>
              <a:off x="520" y="66"/>
              <a:ext cx="3168" cy="291"/>
            </a:xfrm>
            <a:prstGeom prst="rect">
              <a:avLst/>
            </a:prstGeom>
            <a:noFill/>
            <a:ln w="9525">
              <a:noFill/>
              <a:miter lim="800000"/>
            </a:ln>
            <a:effectLst>
              <a:outerShdw dist="17961" dir="2700000" algn="ctr" rotWithShape="0">
                <a:srgbClr val="808080">
                  <a:alpha val="50000"/>
                </a:srgbClr>
              </a:outerShdw>
            </a:effectLst>
          </p:spPr>
          <p:txBody>
            <a:bodyPr>
              <a:spAutoFit/>
            </a:bodyPr>
            <a:lstStyle/>
            <a:p>
              <a:pPr marL="457200" indent="-5080" eaLnBrk="1" hangingPunct="1">
                <a:spcBef>
                  <a:spcPct val="50000"/>
                </a:spcBef>
                <a:buClr>
                  <a:schemeClr val="tx1"/>
                </a:buClr>
                <a:defRPr/>
              </a:pPr>
              <a:r>
                <a:rPr lang="en-US" altLang="zh-CN" sz="2400" dirty="0" smtClean="0"/>
                <a:t>4. </a:t>
              </a:r>
              <a:r>
                <a:rPr lang="zh-CN" altLang="en-US" sz="2400" dirty="0" smtClean="0"/>
                <a:t>文件存储空间管理 </a:t>
              </a:r>
              <a:endParaRPr lang="zh-CN" altLang="en-US" sz="2400" dirty="0"/>
            </a:p>
          </p:txBody>
        </p:sp>
      </p:grpSp>
      <p:grpSp>
        <p:nvGrpSpPr>
          <p:cNvPr id="5" name="Group 12"/>
          <p:cNvGrpSpPr/>
          <p:nvPr/>
        </p:nvGrpSpPr>
        <p:grpSpPr bwMode="auto">
          <a:xfrm>
            <a:off x="2275980" y="3189586"/>
            <a:ext cx="6008687" cy="593726"/>
            <a:chOff x="0" y="0"/>
            <a:chExt cx="4224" cy="374"/>
          </a:xfrm>
        </p:grpSpPr>
        <p:sp>
          <p:nvSpPr>
            <p:cNvPr id="4136" name="AutoShape 15"/>
            <p:cNvSpPr>
              <a:spLocks noChangeArrowheads="1"/>
            </p:cNvSpPr>
            <p:nvPr/>
          </p:nvSpPr>
          <p:spPr bwMode="auto">
            <a:xfrm>
              <a:off x="0" y="0"/>
              <a:ext cx="4224" cy="374"/>
            </a:xfrm>
            <a:prstGeom prst="roundRect">
              <a:avLst>
                <a:gd name="adj" fmla="val 16667"/>
              </a:avLst>
            </a:prstGeom>
            <a:solidFill>
              <a:schemeClr val="accent1"/>
            </a:solidFill>
            <a:ln w="28575">
              <a:solidFill>
                <a:srgbClr val="FCFCFC"/>
              </a:solidFill>
              <a:round/>
            </a:ln>
            <a:effectLst>
              <a:outerShdw dist="35921" dir="2700000" algn="ctr" rotWithShape="0">
                <a:srgbClr val="001D3A">
                  <a:alpha val="50000"/>
                </a:srgbClr>
              </a:outerShdw>
            </a:effectLst>
          </p:spPr>
          <p:txBody>
            <a:bodyPr wrap="none" anchor="ctr"/>
            <a:lstStyle/>
            <a:p>
              <a:pPr eaLnBrk="1" hangingPunct="1">
                <a:spcBef>
                  <a:spcPct val="50000"/>
                </a:spcBef>
                <a:buClr>
                  <a:schemeClr val="tx1"/>
                </a:buClr>
                <a:defRPr/>
              </a:pPr>
              <a:endParaRPr lang="zh-CN" altLang="en-US" sz="2400"/>
            </a:p>
          </p:txBody>
        </p:sp>
        <p:sp>
          <p:nvSpPr>
            <p:cNvPr id="4137" name="Text Box 27"/>
            <p:cNvSpPr txBox="1">
              <a:spLocks noChangeArrowheads="1"/>
            </p:cNvSpPr>
            <p:nvPr/>
          </p:nvSpPr>
          <p:spPr bwMode="auto">
            <a:xfrm>
              <a:off x="520" y="64"/>
              <a:ext cx="3168" cy="291"/>
            </a:xfrm>
            <a:prstGeom prst="rect">
              <a:avLst/>
            </a:prstGeom>
            <a:noFill/>
            <a:ln w="9525">
              <a:noFill/>
              <a:miter lim="800000"/>
            </a:ln>
            <a:effectLst>
              <a:outerShdw dist="17961" dir="2700000" algn="ctr" rotWithShape="0">
                <a:srgbClr val="808080">
                  <a:alpha val="50000"/>
                </a:srgbClr>
              </a:outerShdw>
            </a:effectLst>
          </p:spPr>
          <p:txBody>
            <a:bodyPr>
              <a:spAutoFit/>
            </a:bodyPr>
            <a:lstStyle/>
            <a:p>
              <a:pPr marL="457200" indent="-5080" eaLnBrk="1" hangingPunct="1">
                <a:spcBef>
                  <a:spcPct val="50000"/>
                </a:spcBef>
                <a:buClr>
                  <a:schemeClr val="tx1"/>
                </a:buClr>
                <a:defRPr/>
              </a:pPr>
              <a:r>
                <a:rPr lang="en-US" altLang="zh-CN" sz="2400" dirty="0" smtClean="0"/>
                <a:t>5. </a:t>
              </a:r>
              <a:r>
                <a:rPr lang="zh-CN" altLang="en-US" sz="2400" dirty="0" smtClean="0"/>
                <a:t>文件共享和文件保护</a:t>
              </a:r>
              <a:endParaRPr lang="zh-CN" altLang="en-US" sz="2400" dirty="0"/>
            </a:p>
          </p:txBody>
        </p:sp>
      </p:grpSp>
      <p:grpSp>
        <p:nvGrpSpPr>
          <p:cNvPr id="6" name="Group 15"/>
          <p:cNvGrpSpPr/>
          <p:nvPr/>
        </p:nvGrpSpPr>
        <p:grpSpPr bwMode="auto">
          <a:xfrm>
            <a:off x="2275980" y="3910311"/>
            <a:ext cx="6008687" cy="593725"/>
            <a:chOff x="0" y="0"/>
            <a:chExt cx="4224" cy="374"/>
          </a:xfrm>
        </p:grpSpPr>
        <p:sp>
          <p:nvSpPr>
            <p:cNvPr id="4134" name="AutoShape 24"/>
            <p:cNvSpPr>
              <a:spLocks noChangeArrowheads="1"/>
            </p:cNvSpPr>
            <p:nvPr/>
          </p:nvSpPr>
          <p:spPr bwMode="auto">
            <a:xfrm>
              <a:off x="0" y="0"/>
              <a:ext cx="4224" cy="374"/>
            </a:xfrm>
            <a:prstGeom prst="roundRect">
              <a:avLst>
                <a:gd name="adj" fmla="val 16667"/>
              </a:avLst>
            </a:prstGeom>
            <a:solidFill>
              <a:schemeClr val="hlink"/>
            </a:solidFill>
            <a:ln w="28575">
              <a:solidFill>
                <a:srgbClr val="FCFCFC"/>
              </a:solidFill>
              <a:round/>
            </a:ln>
            <a:effectLst>
              <a:outerShdw dist="35921" dir="2700000" algn="ctr" rotWithShape="0">
                <a:srgbClr val="001D3A">
                  <a:alpha val="50000"/>
                </a:srgbClr>
              </a:outerShdw>
            </a:effectLst>
          </p:spPr>
          <p:txBody>
            <a:bodyPr wrap="none" anchor="ctr"/>
            <a:lstStyle/>
            <a:p>
              <a:pPr eaLnBrk="1" hangingPunct="1">
                <a:spcBef>
                  <a:spcPct val="50000"/>
                </a:spcBef>
                <a:buClr>
                  <a:schemeClr val="tx1"/>
                </a:buClr>
                <a:defRPr/>
              </a:pPr>
              <a:endParaRPr lang="zh-CN" altLang="en-US" sz="2400"/>
            </a:p>
          </p:txBody>
        </p:sp>
        <p:sp>
          <p:nvSpPr>
            <p:cNvPr id="4135" name="Text Box 28"/>
            <p:cNvSpPr txBox="1">
              <a:spLocks noChangeArrowheads="1"/>
            </p:cNvSpPr>
            <p:nvPr/>
          </p:nvSpPr>
          <p:spPr bwMode="auto">
            <a:xfrm>
              <a:off x="525" y="60"/>
              <a:ext cx="3167" cy="291"/>
            </a:xfrm>
            <a:prstGeom prst="rect">
              <a:avLst/>
            </a:prstGeom>
            <a:noFill/>
            <a:ln w="9525">
              <a:noFill/>
              <a:miter lim="800000"/>
            </a:ln>
            <a:effectLst>
              <a:outerShdw dist="17961" dir="2700000" algn="ctr" rotWithShape="0">
                <a:srgbClr val="808080">
                  <a:alpha val="50000"/>
                </a:srgbClr>
              </a:outerShdw>
            </a:effectLst>
          </p:spPr>
          <p:txBody>
            <a:bodyPr>
              <a:spAutoFit/>
            </a:bodyPr>
            <a:lstStyle/>
            <a:p>
              <a:pPr marL="457200" indent="-5080" eaLnBrk="1" hangingPunct="1">
                <a:spcBef>
                  <a:spcPct val="50000"/>
                </a:spcBef>
                <a:buClr>
                  <a:schemeClr val="tx1"/>
                </a:buClr>
                <a:defRPr/>
              </a:pPr>
              <a:r>
                <a:rPr lang="en-US" altLang="zh-CN" sz="2400" dirty="0" smtClean="0"/>
                <a:t>6. </a:t>
              </a:r>
              <a:r>
                <a:rPr lang="zh-CN" altLang="en-US" sz="2400" dirty="0" smtClean="0"/>
                <a:t>磁盘调度</a:t>
              </a:r>
              <a:endParaRPr lang="zh-CN" altLang="en-US" sz="2400" dirty="0"/>
            </a:p>
          </p:txBody>
        </p:sp>
      </p:grpSp>
      <p:grpSp>
        <p:nvGrpSpPr>
          <p:cNvPr id="7" name="Group 21"/>
          <p:cNvGrpSpPr/>
          <p:nvPr/>
        </p:nvGrpSpPr>
        <p:grpSpPr bwMode="auto">
          <a:xfrm flipV="1">
            <a:off x="2455849" y="2110086"/>
            <a:ext cx="187325" cy="601663"/>
            <a:chOff x="0" y="0"/>
            <a:chExt cx="130" cy="418"/>
          </a:xfrm>
        </p:grpSpPr>
        <p:sp>
          <p:nvSpPr>
            <p:cNvPr id="10282" name="Oval 6"/>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rot="10800000" wrap="none" anchor="ctr"/>
            <a:lstStyle/>
            <a:p>
              <a:pPr eaLnBrk="1" hangingPunct="1">
                <a:spcBef>
                  <a:spcPct val="50000"/>
                </a:spcBef>
                <a:buClr>
                  <a:schemeClr val="tx1"/>
                </a:buClr>
              </a:pPr>
              <a:endParaRPr lang="zh-CN" altLang="en-US" sz="2400"/>
            </a:p>
          </p:txBody>
        </p:sp>
        <p:sp>
          <p:nvSpPr>
            <p:cNvPr id="10283" name="Oval 7"/>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rot="10800000" wrap="none" anchor="ctr"/>
            <a:lstStyle/>
            <a:p>
              <a:pPr eaLnBrk="1" hangingPunct="1">
                <a:spcBef>
                  <a:spcPct val="50000"/>
                </a:spcBef>
                <a:buClr>
                  <a:schemeClr val="tx1"/>
                </a:buClr>
              </a:pPr>
              <a:endParaRPr lang="zh-CN" altLang="en-US" sz="2400"/>
            </a:p>
          </p:txBody>
        </p:sp>
        <p:sp>
          <p:nvSpPr>
            <p:cNvPr id="10284" name="AutoShape 8"/>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EAEAEA"/>
                </a:gs>
                <a:gs pos="100000">
                  <a:srgbClr val="B2B2B2"/>
                </a:gs>
              </a:gsLst>
              <a:lin ang="5400000" scaled="1"/>
            </a:gradFill>
            <a:ln w="9525">
              <a:noFill/>
              <a:round/>
            </a:ln>
          </p:spPr>
          <p:txBody>
            <a:bodyPr rot="10800000" wrap="none" anchor="ctr"/>
            <a:lstStyle/>
            <a:p>
              <a:pPr eaLnBrk="1" hangingPunct="1">
                <a:spcBef>
                  <a:spcPct val="50000"/>
                </a:spcBef>
                <a:buClr>
                  <a:schemeClr val="tx1"/>
                </a:buClr>
              </a:pPr>
              <a:endParaRPr lang="zh-CN" altLang="en-US" sz="2400"/>
            </a:p>
          </p:txBody>
        </p:sp>
      </p:grpSp>
      <p:grpSp>
        <p:nvGrpSpPr>
          <p:cNvPr id="8" name="Group 25"/>
          <p:cNvGrpSpPr/>
          <p:nvPr/>
        </p:nvGrpSpPr>
        <p:grpSpPr bwMode="auto">
          <a:xfrm>
            <a:off x="2428860" y="3549948"/>
            <a:ext cx="187325" cy="601663"/>
            <a:chOff x="0" y="0"/>
            <a:chExt cx="130" cy="418"/>
          </a:xfrm>
        </p:grpSpPr>
        <p:sp>
          <p:nvSpPr>
            <p:cNvPr id="10279" name="Oval 17"/>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80" name="Oval 18"/>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81" name="AutoShape 19"/>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EAEAEA"/>
                </a:gs>
                <a:gs pos="100000">
                  <a:srgbClr val="B2B2B2"/>
                </a:gs>
              </a:gsLst>
              <a:lin ang="5400000" scaled="1"/>
            </a:gradFill>
            <a:ln w="9525">
              <a:noFill/>
              <a:round/>
            </a:ln>
          </p:spPr>
          <p:txBody>
            <a:bodyPr wrap="none" anchor="ctr"/>
            <a:lstStyle/>
            <a:p>
              <a:pPr eaLnBrk="1" hangingPunct="1">
                <a:spcBef>
                  <a:spcPct val="50000"/>
                </a:spcBef>
                <a:buClr>
                  <a:schemeClr val="tx1"/>
                </a:buClr>
              </a:pPr>
              <a:endParaRPr lang="zh-CN" altLang="en-US" sz="2400"/>
            </a:p>
          </p:txBody>
        </p:sp>
      </p:grpSp>
      <p:grpSp>
        <p:nvGrpSpPr>
          <p:cNvPr id="9" name="Group 29"/>
          <p:cNvGrpSpPr/>
          <p:nvPr/>
        </p:nvGrpSpPr>
        <p:grpSpPr bwMode="auto">
          <a:xfrm>
            <a:off x="7813699" y="1395711"/>
            <a:ext cx="187325" cy="601663"/>
            <a:chOff x="0" y="0"/>
            <a:chExt cx="130" cy="418"/>
          </a:xfrm>
        </p:grpSpPr>
        <p:sp>
          <p:nvSpPr>
            <p:cNvPr id="10276" name="Oval 10"/>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77" name="Oval 11"/>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78" name="AutoShape 12"/>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FFFFFF"/>
                </a:gs>
                <a:gs pos="100000">
                  <a:srgbClr val="B2B2B2"/>
                </a:gs>
              </a:gsLst>
              <a:lin ang="5400000" scaled="1"/>
            </a:gradFill>
            <a:ln w="9525">
              <a:noFill/>
              <a:round/>
            </a:ln>
          </p:spPr>
          <p:txBody>
            <a:bodyPr wrap="none" anchor="ctr"/>
            <a:lstStyle/>
            <a:p>
              <a:pPr eaLnBrk="1" hangingPunct="1">
                <a:spcBef>
                  <a:spcPct val="50000"/>
                </a:spcBef>
                <a:buClr>
                  <a:schemeClr val="tx1"/>
                </a:buClr>
              </a:pPr>
              <a:endParaRPr lang="zh-CN" altLang="en-US" sz="2400"/>
            </a:p>
          </p:txBody>
        </p:sp>
      </p:grpSp>
      <p:grpSp>
        <p:nvGrpSpPr>
          <p:cNvPr id="10" name="Group 33"/>
          <p:cNvGrpSpPr/>
          <p:nvPr/>
        </p:nvGrpSpPr>
        <p:grpSpPr bwMode="auto">
          <a:xfrm>
            <a:off x="7858148" y="2835574"/>
            <a:ext cx="187325" cy="601663"/>
            <a:chOff x="0" y="0"/>
            <a:chExt cx="130" cy="418"/>
          </a:xfrm>
        </p:grpSpPr>
        <p:sp>
          <p:nvSpPr>
            <p:cNvPr id="10273" name="Oval 21"/>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74" name="Oval 22"/>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75" name="AutoShape 23"/>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FFFFFF"/>
                </a:gs>
                <a:gs pos="100000">
                  <a:srgbClr val="B2B2B2"/>
                </a:gs>
              </a:gsLst>
              <a:lin ang="5400000" scaled="1"/>
            </a:gradFill>
            <a:ln w="9525">
              <a:noFill/>
              <a:round/>
            </a:ln>
          </p:spPr>
          <p:txBody>
            <a:bodyPr wrap="none" anchor="ctr"/>
            <a:lstStyle/>
            <a:p>
              <a:pPr eaLnBrk="1" hangingPunct="1">
                <a:spcBef>
                  <a:spcPct val="50000"/>
                </a:spcBef>
                <a:buClr>
                  <a:schemeClr val="tx1"/>
                </a:buClr>
              </a:pPr>
              <a:endParaRPr lang="zh-CN" altLang="en-US" sz="2400"/>
            </a:p>
          </p:txBody>
        </p:sp>
      </p:grpSp>
      <p:grpSp>
        <p:nvGrpSpPr>
          <p:cNvPr id="11" name="Group 3"/>
          <p:cNvGrpSpPr/>
          <p:nvPr/>
        </p:nvGrpSpPr>
        <p:grpSpPr bwMode="auto">
          <a:xfrm>
            <a:off x="2212479" y="260648"/>
            <a:ext cx="6008687" cy="593726"/>
            <a:chOff x="0" y="0"/>
            <a:chExt cx="4224" cy="374"/>
          </a:xfrm>
        </p:grpSpPr>
        <p:sp>
          <p:nvSpPr>
            <p:cNvPr id="4115" name="AutoShape 4"/>
            <p:cNvSpPr>
              <a:spLocks noChangeArrowheads="1"/>
            </p:cNvSpPr>
            <p:nvPr/>
          </p:nvSpPr>
          <p:spPr bwMode="auto">
            <a:xfrm>
              <a:off x="0" y="0"/>
              <a:ext cx="4224" cy="374"/>
            </a:xfrm>
            <a:prstGeom prst="roundRect">
              <a:avLst>
                <a:gd name="adj" fmla="val 16667"/>
              </a:avLst>
            </a:prstGeom>
            <a:solidFill>
              <a:schemeClr val="accent1"/>
            </a:solidFill>
            <a:ln w="28575">
              <a:solidFill>
                <a:srgbClr val="FCFCFC"/>
              </a:solidFill>
              <a:round/>
            </a:ln>
            <a:effectLst>
              <a:outerShdw dist="35921" dir="2700000" algn="ctr" rotWithShape="0">
                <a:srgbClr val="001D3A">
                  <a:alpha val="50000"/>
                </a:srgbClr>
              </a:outerShdw>
            </a:effectLst>
          </p:spPr>
          <p:txBody>
            <a:bodyPr wrap="none" anchor="ctr"/>
            <a:lstStyle/>
            <a:p>
              <a:pPr eaLnBrk="1" hangingPunct="1">
                <a:spcBef>
                  <a:spcPct val="50000"/>
                </a:spcBef>
                <a:buClr>
                  <a:schemeClr val="tx1"/>
                </a:buClr>
                <a:defRPr/>
              </a:pPr>
              <a:endParaRPr lang="zh-CN" altLang="en-US" sz="2400"/>
            </a:p>
          </p:txBody>
        </p:sp>
        <p:sp>
          <p:nvSpPr>
            <p:cNvPr id="4116" name="Text Box 13"/>
            <p:cNvSpPr txBox="1">
              <a:spLocks noChangeArrowheads="1"/>
            </p:cNvSpPr>
            <p:nvPr/>
          </p:nvSpPr>
          <p:spPr bwMode="auto">
            <a:xfrm>
              <a:off x="543" y="46"/>
              <a:ext cx="3166" cy="291"/>
            </a:xfrm>
            <a:prstGeom prst="rect">
              <a:avLst/>
            </a:prstGeom>
            <a:noFill/>
            <a:ln w="9525">
              <a:noFill/>
              <a:miter lim="800000"/>
            </a:ln>
            <a:effectLst>
              <a:outerShdw dist="17961" dir="2700000" algn="ctr" rotWithShape="0">
                <a:srgbClr val="808080">
                  <a:alpha val="50000"/>
                </a:srgbClr>
              </a:outerShdw>
            </a:effectLst>
          </p:spPr>
          <p:txBody>
            <a:bodyPr>
              <a:spAutoFit/>
            </a:bodyPr>
            <a:lstStyle/>
            <a:p>
              <a:pPr marL="457200" indent="-5080" eaLnBrk="1" hangingPunct="1">
                <a:spcBef>
                  <a:spcPct val="50000"/>
                </a:spcBef>
                <a:buClr>
                  <a:schemeClr val="tx1"/>
                </a:buClr>
                <a:defRPr/>
              </a:pPr>
              <a:r>
                <a:rPr lang="en-US" altLang="zh-CN" sz="2400" dirty="0"/>
                <a:t>1. </a:t>
              </a:r>
              <a:r>
                <a:rPr lang="zh-CN" altLang="en-US" sz="2400" dirty="0" smtClean="0"/>
                <a:t>文件和文件系统</a:t>
              </a:r>
              <a:endParaRPr lang="zh-CN" altLang="en-US" sz="2400" dirty="0"/>
            </a:p>
          </p:txBody>
        </p:sp>
      </p:grpSp>
      <p:grpSp>
        <p:nvGrpSpPr>
          <p:cNvPr id="12" name="Group 29"/>
          <p:cNvGrpSpPr/>
          <p:nvPr/>
        </p:nvGrpSpPr>
        <p:grpSpPr bwMode="auto">
          <a:xfrm>
            <a:off x="2460130" y="627362"/>
            <a:ext cx="187325" cy="601663"/>
            <a:chOff x="0" y="0"/>
            <a:chExt cx="130" cy="418"/>
          </a:xfrm>
        </p:grpSpPr>
        <p:sp>
          <p:nvSpPr>
            <p:cNvPr id="10268" name="Oval 10"/>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69" name="Oval 11"/>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70" name="AutoShape 12"/>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FFFFFF"/>
                </a:gs>
                <a:gs pos="100000">
                  <a:srgbClr val="B2B2B2"/>
                </a:gs>
              </a:gsLst>
              <a:lin ang="5400000" scaled="1"/>
            </a:gradFill>
            <a:ln w="9525">
              <a:noFill/>
              <a:round/>
            </a:ln>
          </p:spPr>
          <p:txBody>
            <a:bodyPr wrap="none" anchor="ctr"/>
            <a:lstStyle/>
            <a:p>
              <a:pPr eaLnBrk="1" hangingPunct="1">
                <a:spcBef>
                  <a:spcPct val="50000"/>
                </a:spcBef>
                <a:buClr>
                  <a:schemeClr val="tx1"/>
                </a:buClr>
              </a:pPr>
              <a:endParaRPr lang="zh-CN" altLang="en-US" sz="2400"/>
            </a:p>
          </p:txBody>
        </p:sp>
      </p:grpSp>
      <p:grpSp>
        <p:nvGrpSpPr>
          <p:cNvPr id="13" name="Group 12"/>
          <p:cNvGrpSpPr/>
          <p:nvPr/>
        </p:nvGrpSpPr>
        <p:grpSpPr bwMode="auto">
          <a:xfrm>
            <a:off x="2307730" y="4685011"/>
            <a:ext cx="6008687" cy="593726"/>
            <a:chOff x="0" y="0"/>
            <a:chExt cx="4224" cy="374"/>
          </a:xfrm>
        </p:grpSpPr>
        <p:sp>
          <p:nvSpPr>
            <p:cNvPr id="42" name="AutoShape 15"/>
            <p:cNvSpPr>
              <a:spLocks noChangeArrowheads="1"/>
            </p:cNvSpPr>
            <p:nvPr/>
          </p:nvSpPr>
          <p:spPr bwMode="auto">
            <a:xfrm>
              <a:off x="0" y="0"/>
              <a:ext cx="4224" cy="374"/>
            </a:xfrm>
            <a:prstGeom prst="roundRect">
              <a:avLst>
                <a:gd name="adj" fmla="val 16667"/>
              </a:avLst>
            </a:prstGeom>
            <a:solidFill>
              <a:schemeClr val="accent1"/>
            </a:solidFill>
            <a:ln w="28575">
              <a:solidFill>
                <a:srgbClr val="FCFCFC"/>
              </a:solidFill>
              <a:round/>
            </a:ln>
            <a:effectLst>
              <a:outerShdw dist="35921" dir="2700000" algn="ctr" rotWithShape="0">
                <a:srgbClr val="001D3A">
                  <a:alpha val="50000"/>
                </a:srgbClr>
              </a:outerShdw>
            </a:effectLst>
          </p:spPr>
          <p:txBody>
            <a:bodyPr wrap="none" anchor="ctr"/>
            <a:lstStyle/>
            <a:p>
              <a:pPr eaLnBrk="1" hangingPunct="1">
                <a:spcBef>
                  <a:spcPct val="50000"/>
                </a:spcBef>
                <a:buClr>
                  <a:schemeClr val="tx1"/>
                </a:buClr>
                <a:defRPr/>
              </a:pPr>
              <a:endParaRPr lang="zh-CN" altLang="en-US" sz="2400"/>
            </a:p>
          </p:txBody>
        </p:sp>
        <p:sp>
          <p:nvSpPr>
            <p:cNvPr id="43" name="Text Box 27"/>
            <p:cNvSpPr txBox="1">
              <a:spLocks noChangeArrowheads="1"/>
            </p:cNvSpPr>
            <p:nvPr/>
          </p:nvSpPr>
          <p:spPr bwMode="auto">
            <a:xfrm>
              <a:off x="520" y="64"/>
              <a:ext cx="3168" cy="291"/>
            </a:xfrm>
            <a:prstGeom prst="rect">
              <a:avLst/>
            </a:prstGeom>
            <a:noFill/>
            <a:ln w="9525">
              <a:noFill/>
              <a:miter lim="800000"/>
            </a:ln>
            <a:effectLst>
              <a:outerShdw dist="17961" dir="2700000" algn="ctr" rotWithShape="0">
                <a:srgbClr val="808080">
                  <a:alpha val="50000"/>
                </a:srgbClr>
              </a:outerShdw>
            </a:effectLst>
          </p:spPr>
          <p:txBody>
            <a:bodyPr>
              <a:spAutoFit/>
            </a:bodyPr>
            <a:lstStyle/>
            <a:p>
              <a:pPr marL="457200" indent="-5080" eaLnBrk="1" hangingPunct="1">
                <a:spcBef>
                  <a:spcPct val="50000"/>
                </a:spcBef>
                <a:buClr>
                  <a:schemeClr val="tx1"/>
                </a:buClr>
                <a:defRPr/>
              </a:pPr>
              <a:r>
                <a:rPr lang="en-US" altLang="zh-CN" sz="2400" dirty="0" smtClean="0"/>
                <a:t>7. Linux</a:t>
              </a:r>
              <a:r>
                <a:rPr lang="zh-CN" altLang="en-US" sz="2400" dirty="0" smtClean="0"/>
                <a:t>文件系统</a:t>
              </a:r>
              <a:endParaRPr lang="zh-CN" altLang="en-US" sz="2400" dirty="0"/>
            </a:p>
          </p:txBody>
        </p:sp>
      </p:grpSp>
      <p:grpSp>
        <p:nvGrpSpPr>
          <p:cNvPr id="14" name="Group 33"/>
          <p:cNvGrpSpPr/>
          <p:nvPr/>
        </p:nvGrpSpPr>
        <p:grpSpPr bwMode="auto">
          <a:xfrm>
            <a:off x="7885137" y="4330998"/>
            <a:ext cx="187325" cy="601663"/>
            <a:chOff x="0" y="0"/>
            <a:chExt cx="130" cy="418"/>
          </a:xfrm>
        </p:grpSpPr>
        <p:sp>
          <p:nvSpPr>
            <p:cNvPr id="10263" name="Oval 21"/>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64" name="Oval 22"/>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65" name="AutoShape 23"/>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FFFFFF"/>
                </a:gs>
                <a:gs pos="100000">
                  <a:srgbClr val="B2B2B2"/>
                </a:gs>
              </a:gsLst>
              <a:lin ang="5400000" scaled="1"/>
            </a:gradFill>
            <a:ln w="9525">
              <a:noFill/>
              <a:round/>
            </a:ln>
          </p:spPr>
          <p:txBody>
            <a:bodyPr wrap="none" anchor="ctr"/>
            <a:lstStyle/>
            <a:p>
              <a:pPr eaLnBrk="1" hangingPunct="1">
                <a:spcBef>
                  <a:spcPct val="50000"/>
                </a:spcBef>
                <a:buClr>
                  <a:schemeClr val="tx1"/>
                </a:buClr>
              </a:pPr>
              <a:endParaRPr lang="zh-CN" altLang="en-US" sz="2400"/>
            </a:p>
          </p:txBody>
        </p:sp>
      </p:grpSp>
      <p:grpSp>
        <p:nvGrpSpPr>
          <p:cNvPr id="15" name="Group 15"/>
          <p:cNvGrpSpPr/>
          <p:nvPr/>
        </p:nvGrpSpPr>
        <p:grpSpPr bwMode="auto">
          <a:xfrm>
            <a:off x="2307730" y="5404148"/>
            <a:ext cx="6008687" cy="593725"/>
            <a:chOff x="0" y="0"/>
            <a:chExt cx="4224" cy="374"/>
          </a:xfrm>
        </p:grpSpPr>
        <p:sp>
          <p:nvSpPr>
            <p:cNvPr id="49" name="AutoShape 24"/>
            <p:cNvSpPr>
              <a:spLocks noChangeArrowheads="1"/>
            </p:cNvSpPr>
            <p:nvPr/>
          </p:nvSpPr>
          <p:spPr bwMode="auto">
            <a:xfrm>
              <a:off x="0" y="0"/>
              <a:ext cx="4224" cy="374"/>
            </a:xfrm>
            <a:prstGeom prst="roundRect">
              <a:avLst>
                <a:gd name="adj" fmla="val 16667"/>
              </a:avLst>
            </a:prstGeom>
            <a:solidFill>
              <a:schemeClr val="hlink"/>
            </a:solidFill>
            <a:ln w="28575">
              <a:solidFill>
                <a:srgbClr val="FCFCFC"/>
              </a:solidFill>
              <a:round/>
            </a:ln>
            <a:effectLst>
              <a:outerShdw dist="35921" dir="2700000" algn="ctr" rotWithShape="0">
                <a:srgbClr val="001D3A">
                  <a:alpha val="50000"/>
                </a:srgbClr>
              </a:outerShdw>
            </a:effectLst>
          </p:spPr>
          <p:txBody>
            <a:bodyPr wrap="none" anchor="ctr"/>
            <a:lstStyle/>
            <a:p>
              <a:pPr eaLnBrk="1" hangingPunct="1">
                <a:spcBef>
                  <a:spcPct val="50000"/>
                </a:spcBef>
                <a:buClr>
                  <a:schemeClr val="tx1"/>
                </a:buClr>
                <a:defRPr/>
              </a:pPr>
              <a:endParaRPr lang="zh-CN" altLang="en-US" sz="2400"/>
            </a:p>
          </p:txBody>
        </p:sp>
        <p:sp>
          <p:nvSpPr>
            <p:cNvPr id="50" name="Text Box 28"/>
            <p:cNvSpPr txBox="1">
              <a:spLocks noChangeArrowheads="1"/>
            </p:cNvSpPr>
            <p:nvPr/>
          </p:nvSpPr>
          <p:spPr bwMode="auto">
            <a:xfrm>
              <a:off x="525" y="60"/>
              <a:ext cx="3167" cy="291"/>
            </a:xfrm>
            <a:prstGeom prst="rect">
              <a:avLst/>
            </a:prstGeom>
            <a:noFill/>
            <a:ln w="9525">
              <a:noFill/>
              <a:miter lim="800000"/>
            </a:ln>
            <a:effectLst>
              <a:outerShdw dist="17961" dir="2700000" algn="ctr" rotWithShape="0">
                <a:srgbClr val="808080">
                  <a:alpha val="50000"/>
                </a:srgbClr>
              </a:outerShdw>
            </a:effectLst>
          </p:spPr>
          <p:txBody>
            <a:bodyPr>
              <a:spAutoFit/>
            </a:bodyPr>
            <a:lstStyle/>
            <a:p>
              <a:pPr marL="457200" indent="-5080" eaLnBrk="1" hangingPunct="1">
                <a:spcBef>
                  <a:spcPct val="50000"/>
                </a:spcBef>
                <a:buClr>
                  <a:schemeClr val="tx1"/>
                </a:buClr>
                <a:defRPr/>
              </a:pPr>
              <a:r>
                <a:rPr lang="en-US" altLang="zh-CN" sz="2400" dirty="0" smtClean="0"/>
                <a:t>8 .</a:t>
              </a:r>
              <a:r>
                <a:rPr lang="zh-CN" altLang="en-US" sz="2400" dirty="0" smtClean="0"/>
                <a:t>本章小结</a:t>
              </a:r>
              <a:endParaRPr lang="zh-CN" altLang="en-US" sz="2400" dirty="0"/>
            </a:p>
          </p:txBody>
        </p:sp>
      </p:grpSp>
      <p:grpSp>
        <p:nvGrpSpPr>
          <p:cNvPr id="16" name="Group 25"/>
          <p:cNvGrpSpPr/>
          <p:nvPr/>
        </p:nvGrpSpPr>
        <p:grpSpPr bwMode="auto">
          <a:xfrm>
            <a:off x="2428860" y="5043786"/>
            <a:ext cx="187325" cy="601663"/>
            <a:chOff x="0" y="0"/>
            <a:chExt cx="130" cy="418"/>
          </a:xfrm>
        </p:grpSpPr>
        <p:sp>
          <p:nvSpPr>
            <p:cNvPr id="10258" name="Oval 17"/>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59" name="Oval 18"/>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wrap="none" anchor="ctr"/>
            <a:lstStyle/>
            <a:p>
              <a:pPr eaLnBrk="1" hangingPunct="1">
                <a:spcBef>
                  <a:spcPct val="50000"/>
                </a:spcBef>
                <a:buClr>
                  <a:schemeClr val="tx1"/>
                </a:buClr>
              </a:pPr>
              <a:endParaRPr lang="zh-CN" altLang="en-US" sz="2400"/>
            </a:p>
          </p:txBody>
        </p:sp>
        <p:sp>
          <p:nvSpPr>
            <p:cNvPr id="10260" name="AutoShape 19"/>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EAEAEA"/>
                </a:gs>
                <a:gs pos="100000">
                  <a:srgbClr val="B2B2B2"/>
                </a:gs>
              </a:gsLst>
              <a:lin ang="5400000" scaled="1"/>
            </a:gradFill>
            <a:ln w="9525">
              <a:noFill/>
              <a:round/>
            </a:ln>
          </p:spPr>
          <p:txBody>
            <a:bodyPr wrap="none" anchor="ctr"/>
            <a:lstStyle/>
            <a:p>
              <a:pPr eaLnBrk="1" hangingPunct="1">
                <a:spcBef>
                  <a:spcPct val="50000"/>
                </a:spcBef>
                <a:buClr>
                  <a:schemeClr val="tx1"/>
                </a:buClr>
              </a:pPr>
              <a:endParaRPr lang="zh-CN" altLang="en-US" sz="240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ppt_x</p:attrName>
                                        </p:attrNameLst>
                                      </p:cBhvr>
                                      <p:tavLst>
                                        <p:tav tm="0">
                                          <p:val>
                                            <p:strVal val="#ppt_x-.2"/>
                                          </p:val>
                                        </p:tav>
                                        <p:tav tm="100000">
                                          <p:val>
                                            <p:strVal val="#ppt_x"/>
                                          </p:val>
                                        </p:tav>
                                      </p:tavLst>
                                    </p:anim>
                                    <p:anim calcmode="lin" valueType="num">
                                      <p:cBhvr>
                                        <p:cTn id="8" dur="500" fill="hold"/>
                                        <p:tgtEl>
                                          <p:spTgt spid="4098"/>
                                        </p:tgtEl>
                                        <p:attrNameLst>
                                          <p:attrName>ppt_y</p:attrName>
                                        </p:attrNameLst>
                                      </p:cBhvr>
                                      <p:tavLst>
                                        <p:tav tm="0">
                                          <p:val>
                                            <p:strVal val="#ppt_y"/>
                                          </p:val>
                                        </p:tav>
                                        <p:tav tm="100000">
                                          <p:val>
                                            <p:strVal val="#ppt_y"/>
                                          </p:val>
                                        </p:tav>
                                      </p:tavLst>
                                    </p:anim>
                                    <p:animEffect transition="in" filter="wipe(right)" prLst="gradientSize: 0.1">
                                      <p:cBhvr>
                                        <p:cTn id="9" dur="500"/>
                                        <p:tgtEl>
                                          <p:spTgt spid="4098"/>
                                        </p:tgtEl>
                                      </p:cBhvr>
                                    </p:animEffect>
                                  </p:childTnLst>
                                </p:cTn>
                              </p:par>
                              <p:par>
                                <p:cTn id="10" presetID="22" presetClass="entr" presetSubtype="2"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1000"/>
                                        <p:tgtEl>
                                          <p:spTgt spid="9"/>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1000"/>
                                        <p:tgtEl>
                                          <p:spTgt spid="3"/>
                                        </p:tgtEl>
                                      </p:cBhvr>
                                    </p:animEffect>
                                  </p:childTnLst>
                                </p:cTn>
                              </p:par>
                            </p:childTnLst>
                          </p:cTn>
                        </p:par>
                        <p:par>
                          <p:cTn id="21" fill="hold">
                            <p:stCondLst>
                              <p:cond delay="2500"/>
                            </p:stCondLst>
                            <p:childTnLst>
                              <p:par>
                                <p:cTn id="22" presetID="22"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1000"/>
                                        <p:tgtEl>
                                          <p:spTgt spid="7"/>
                                        </p:tgtEl>
                                      </p:cBhvr>
                                    </p:animEffect>
                                  </p:childTnLst>
                                </p:cTn>
                              </p:par>
                            </p:childTnLst>
                          </p:cTn>
                        </p:par>
                        <p:par>
                          <p:cTn id="25" fill="hold">
                            <p:stCondLst>
                              <p:cond delay="3500"/>
                            </p:stCondLst>
                            <p:childTnLst>
                              <p:par>
                                <p:cTn id="26" presetID="22" presetClass="entr" presetSubtype="2"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1000"/>
                                        <p:tgtEl>
                                          <p:spTgt spid="4"/>
                                        </p:tgtEl>
                                      </p:cBhvr>
                                    </p:animEffect>
                                  </p:childTnLst>
                                </p:cTn>
                              </p:par>
                            </p:childTnLst>
                          </p:cTn>
                        </p:par>
                        <p:par>
                          <p:cTn id="29" fill="hold">
                            <p:stCondLst>
                              <p:cond delay="4500"/>
                            </p:stCondLst>
                            <p:childTnLst>
                              <p:par>
                                <p:cTn id="30" presetID="22" presetClass="entr" presetSubtype="1"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1000"/>
                                        <p:tgtEl>
                                          <p:spTgt spid="10"/>
                                        </p:tgtEl>
                                      </p:cBhvr>
                                    </p:animEffect>
                                  </p:childTnLst>
                                </p:cTn>
                              </p:par>
                            </p:childTnLst>
                          </p:cTn>
                        </p:par>
                        <p:par>
                          <p:cTn id="33" fill="hold">
                            <p:stCondLst>
                              <p:cond delay="55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1000"/>
                                        <p:tgtEl>
                                          <p:spTgt spid="5"/>
                                        </p:tgtEl>
                                      </p:cBhvr>
                                    </p:animEffect>
                                  </p:childTnLst>
                                </p:cTn>
                              </p:par>
                            </p:childTnLst>
                          </p:cTn>
                        </p:par>
                        <p:par>
                          <p:cTn id="37" fill="hold">
                            <p:stCondLst>
                              <p:cond delay="6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1000"/>
                                        <p:tgtEl>
                                          <p:spTgt spid="8"/>
                                        </p:tgtEl>
                                      </p:cBhvr>
                                    </p:animEffect>
                                  </p:childTnLst>
                                </p:cTn>
                              </p:par>
                            </p:childTnLst>
                          </p:cTn>
                        </p:par>
                        <p:par>
                          <p:cTn id="41" fill="hold">
                            <p:stCondLst>
                              <p:cond delay="7500"/>
                            </p:stCondLst>
                            <p:childTnLst>
                              <p:par>
                                <p:cTn id="42" presetID="22" presetClass="entr" presetSubtype="2"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right)">
                                      <p:cBhvr>
                                        <p:cTn id="44" dur="1000"/>
                                        <p:tgtEl>
                                          <p:spTgt spid="6"/>
                                        </p:tgtEl>
                                      </p:cBhvr>
                                    </p:animEffect>
                                  </p:childTnLst>
                                </p:cTn>
                              </p:par>
                              <p:par>
                                <p:cTn id="45" presetID="22" presetClass="entr" presetSubtype="2"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right)">
                                      <p:cBhvr>
                                        <p:cTn id="47" dur="500"/>
                                        <p:tgtEl>
                                          <p:spTgt spid="11"/>
                                        </p:tgtEl>
                                      </p:cBhvr>
                                    </p:animEffect>
                                  </p:childTnLst>
                                </p:cTn>
                              </p:par>
                            </p:childTnLst>
                          </p:cTn>
                        </p:par>
                        <p:par>
                          <p:cTn id="48" fill="hold">
                            <p:stCondLst>
                              <p:cond delay="8500"/>
                            </p:stCondLst>
                            <p:childTnLst>
                              <p:par>
                                <p:cTn id="49" presetID="22" presetClass="entr" presetSubtype="1"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up)">
                                      <p:cBhvr>
                                        <p:cTn id="51" dur="1000"/>
                                        <p:tgtEl>
                                          <p:spTgt spid="12"/>
                                        </p:tgtEl>
                                      </p:cBhvr>
                                    </p:animEffect>
                                  </p:childTnLst>
                                </p:cTn>
                              </p:par>
                            </p:childTnLst>
                          </p:cTn>
                        </p:par>
                        <p:par>
                          <p:cTn id="52" fill="hold">
                            <p:stCondLst>
                              <p:cond delay="9500"/>
                            </p:stCondLst>
                            <p:childTnLst>
                              <p:par>
                                <p:cTn id="53" presetID="22" presetClass="entr" presetSubtype="1"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up)">
                                      <p:cBhvr>
                                        <p:cTn id="55" dur="1000"/>
                                        <p:tgtEl>
                                          <p:spTgt spid="14"/>
                                        </p:tgtEl>
                                      </p:cBhvr>
                                    </p:animEffect>
                                  </p:childTnLst>
                                </p:cTn>
                              </p:par>
                            </p:childTnLst>
                          </p:cTn>
                        </p:par>
                        <p:par>
                          <p:cTn id="56" fill="hold">
                            <p:stCondLst>
                              <p:cond delay="10500"/>
                            </p:stCondLst>
                            <p:childTnLst>
                              <p:par>
                                <p:cTn id="57" presetID="22" presetClass="entr" presetSubtype="8"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1000"/>
                                        <p:tgtEl>
                                          <p:spTgt spid="13"/>
                                        </p:tgtEl>
                                      </p:cBhvr>
                                    </p:animEffect>
                                  </p:childTnLst>
                                </p:cTn>
                              </p:par>
                            </p:childTnLst>
                          </p:cTn>
                        </p:par>
                        <p:par>
                          <p:cTn id="60" fill="hold">
                            <p:stCondLst>
                              <p:cond delay="11500"/>
                            </p:stCondLst>
                            <p:childTnLst>
                              <p:par>
                                <p:cTn id="61" presetID="22" presetClass="entr" presetSubtype="1"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up)">
                                      <p:cBhvr>
                                        <p:cTn id="63" dur="1000"/>
                                        <p:tgtEl>
                                          <p:spTgt spid="16"/>
                                        </p:tgtEl>
                                      </p:cBhvr>
                                    </p:animEffect>
                                  </p:childTnLst>
                                </p:cTn>
                              </p:par>
                            </p:childTnLst>
                          </p:cTn>
                        </p:par>
                        <p:par>
                          <p:cTn id="64" fill="hold">
                            <p:stCondLst>
                              <p:cond delay="12500"/>
                            </p:stCondLst>
                            <p:childTnLst>
                              <p:par>
                                <p:cTn id="65" presetID="22" presetClass="entr" presetSubtype="2"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right)">
                                      <p:cBhvr>
                                        <p:cTn id="6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428596" y="1571612"/>
            <a:ext cx="7605488" cy="3377656"/>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6.2.1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文件的逻辑结构</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3. </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有结构文件分类</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顺序文件</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索引文件</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索引顺序文件</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直接文件和散列文件</a:t>
            </a:r>
            <a:endParaRPr lang="en-US" altLang="zh-CN" sz="2400" dirty="0" smtClean="0"/>
          </a:p>
          <a:p>
            <a:pPr marL="971550" lvl="1" indent="-514350" eaLnBrk="1" hangingPunct="1">
              <a:lnSpc>
                <a:spcPct val="120000"/>
              </a:lnSpc>
              <a:spcBef>
                <a:spcPct val="0"/>
              </a:spcBef>
              <a:defRPr/>
            </a:pP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1928794" y="357166"/>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6" name="Rectangle 5"/>
          <p:cNvSpPr>
            <a:spLocks noChangeArrowheads="1"/>
          </p:cNvSpPr>
          <p:nvPr/>
        </p:nvSpPr>
        <p:spPr bwMode="auto">
          <a:xfrm>
            <a:off x="285721" y="2071678"/>
            <a:ext cx="8286808" cy="1500198"/>
          </a:xfrm>
          <a:prstGeom prst="rect">
            <a:avLst/>
          </a:prstGeom>
          <a:noFill/>
          <a:ln w="9525">
            <a:noFill/>
            <a:miter lim="800000"/>
          </a:ln>
        </p:spPr>
        <p:txBody>
          <a:bodyPr/>
          <a:lstStyle/>
          <a:p>
            <a:pPr marL="71755" indent="-342900"/>
            <a:r>
              <a:rPr lang="en-US" altLang="zh-CN" sz="2400" dirty="0" smtClean="0">
                <a:ea typeface="仿宋" panose="02010609060101010101" charset="-122"/>
              </a:rPr>
              <a:t> </a:t>
            </a:r>
            <a:endParaRPr lang="zh-CN" altLang="en-US" sz="2400" dirty="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500034" y="928670"/>
            <a:ext cx="2374368" cy="523220"/>
          </a:xfrm>
          <a:prstGeom prst="rect">
            <a:avLst/>
          </a:prstGeom>
          <a:noFill/>
          <a:ln w="9525">
            <a:noFill/>
            <a:miter lim="800000"/>
          </a:ln>
          <a:effectLst/>
        </p:spPr>
        <p:txBody>
          <a:bodyPr wrap="none">
            <a:spAutoFit/>
          </a:bodyPr>
          <a:lstStyle/>
          <a:p>
            <a:pPr>
              <a:spcBef>
                <a:spcPct val="0"/>
              </a:spcBef>
              <a:buClrTx/>
            </a:pPr>
            <a:r>
              <a:rPr kumimoji="1" lang="en-US" altLang="zh-CN" sz="2800" dirty="0" smtClean="0">
                <a:latin typeface="Times New Roman" panose="02020603050405020304" pitchFamily="18" charset="0"/>
              </a:rPr>
              <a:t>  </a:t>
            </a:r>
            <a:r>
              <a:rPr kumimoji="1" lang="zh-CN" altLang="en-US" sz="2400" dirty="0" smtClean="0">
                <a:latin typeface="Times New Roman" panose="02020603050405020304" pitchFamily="18" charset="0"/>
              </a:rPr>
              <a:t>（</a:t>
            </a:r>
            <a:r>
              <a:rPr kumimoji="1" lang="en-US" altLang="zh-CN" sz="2400" dirty="0" smtClean="0">
                <a:latin typeface="Times New Roman" panose="02020603050405020304" pitchFamily="18" charset="0"/>
              </a:rPr>
              <a:t>1</a:t>
            </a:r>
            <a:r>
              <a:rPr kumimoji="1" lang="zh-CN" altLang="en-US" sz="2400" dirty="0" smtClean="0">
                <a:latin typeface="Times New Roman" panose="02020603050405020304" pitchFamily="18" charset="0"/>
              </a:rPr>
              <a:t>）顺序文件</a:t>
            </a:r>
            <a:endParaRPr kumimoji="1" lang="zh-CN" altLang="en-US" sz="2400" dirty="0">
              <a:latin typeface="Times New Roman" panose="02020603050405020304" pitchFamily="18" charset="0"/>
            </a:endParaRPr>
          </a:p>
        </p:txBody>
      </p:sp>
      <p:sp>
        <p:nvSpPr>
          <p:cNvPr id="22533" name="Text Box 5"/>
          <p:cNvSpPr txBox="1">
            <a:spLocks noChangeArrowheads="1"/>
          </p:cNvSpPr>
          <p:nvPr/>
        </p:nvSpPr>
        <p:spPr bwMode="auto">
          <a:xfrm>
            <a:off x="1000100" y="1500174"/>
            <a:ext cx="3073399" cy="461665"/>
          </a:xfrm>
          <a:prstGeom prst="rect">
            <a:avLst/>
          </a:prstGeom>
          <a:noFill/>
          <a:ln w="9525">
            <a:noFill/>
            <a:miter lim="800000"/>
          </a:ln>
          <a:effectLst/>
        </p:spPr>
        <p:txBody>
          <a:bodyPr wrap="square">
            <a:spAutoFit/>
          </a:bodyPr>
          <a:lstStyle/>
          <a:p>
            <a:pPr>
              <a:spcBef>
                <a:spcPct val="0"/>
              </a:spcBef>
              <a:buClrTx/>
              <a:buFont typeface="Wingdings" panose="05000000000000000000" pitchFamily="2" charset="2"/>
              <a:buChar char="l"/>
            </a:pPr>
            <a:r>
              <a:rPr kumimoji="1" lang="en-US" altLang="zh-CN" sz="2400" dirty="0" smtClean="0">
                <a:latin typeface="Times New Roman" panose="02020603050405020304" pitchFamily="18" charset="0"/>
              </a:rPr>
              <a:t>  </a:t>
            </a:r>
            <a:r>
              <a:rPr kumimoji="1" lang="zh-CN" altLang="en-US" sz="2400" dirty="0" smtClean="0">
                <a:latin typeface="Times New Roman" panose="02020603050405020304" pitchFamily="18" charset="0"/>
              </a:rPr>
              <a:t>记录</a:t>
            </a:r>
            <a:r>
              <a:rPr kumimoji="1" lang="zh-CN" altLang="en-US" sz="2400" dirty="0">
                <a:latin typeface="Times New Roman" panose="02020603050405020304" pitchFamily="18" charset="0"/>
              </a:rPr>
              <a:t>的排序 </a:t>
            </a:r>
            <a:endParaRPr kumimoji="1" lang="zh-CN" altLang="en-US" sz="2400" dirty="0">
              <a:latin typeface="Times New Roman" panose="02020603050405020304" pitchFamily="18" charset="0"/>
            </a:endParaRPr>
          </a:p>
        </p:txBody>
      </p:sp>
      <p:sp>
        <p:nvSpPr>
          <p:cNvPr id="22534" name="Text Box 6"/>
          <p:cNvSpPr txBox="1">
            <a:spLocks noChangeArrowheads="1"/>
          </p:cNvSpPr>
          <p:nvPr/>
        </p:nvSpPr>
        <p:spPr bwMode="auto">
          <a:xfrm>
            <a:off x="642910" y="2143116"/>
            <a:ext cx="7929618" cy="3596369"/>
          </a:xfrm>
          <a:prstGeom prst="rect">
            <a:avLst/>
          </a:prstGeom>
          <a:noFill/>
          <a:ln w="9525">
            <a:noFill/>
            <a:miter lim="800000"/>
          </a:ln>
          <a:effectLst/>
        </p:spPr>
        <p:txBody>
          <a:bodyPr wrap="square">
            <a:spAutoFit/>
          </a:bodyPr>
          <a:lstStyle/>
          <a:p>
            <a:pPr lvl="1" algn="just">
              <a:lnSpc>
                <a:spcPct val="145000"/>
              </a:lnSpc>
              <a:buFont typeface="Wingdings" panose="05000000000000000000" pitchFamily="2" charset="2"/>
              <a:buChar char="Ø"/>
            </a:pPr>
            <a:r>
              <a:rPr kumimoji="1" lang="zh-CN" altLang="en-US" sz="2200" dirty="0" smtClean="0">
                <a:solidFill>
                  <a:schemeClr val="tx2"/>
                </a:solidFill>
                <a:latin typeface="Times New Roman" panose="02020603050405020304" pitchFamily="18" charset="0"/>
              </a:rPr>
              <a:t>串</a:t>
            </a:r>
            <a:r>
              <a:rPr kumimoji="1" lang="zh-CN" altLang="en-US" sz="2200" dirty="0">
                <a:solidFill>
                  <a:schemeClr val="tx2"/>
                </a:solidFill>
                <a:latin typeface="Times New Roman" panose="02020603050405020304" pitchFamily="18" charset="0"/>
              </a:rPr>
              <a:t>结构</a:t>
            </a:r>
            <a:r>
              <a:rPr kumimoji="1" lang="zh-CN" altLang="en-US" sz="2200" dirty="0" smtClean="0">
                <a:latin typeface="Times New Roman" panose="02020603050405020304" pitchFamily="18" charset="0"/>
              </a:rPr>
              <a:t>，各</a:t>
            </a:r>
            <a:r>
              <a:rPr kumimoji="1" lang="zh-CN" altLang="en-US" sz="2200" dirty="0">
                <a:latin typeface="Times New Roman" panose="02020603050405020304" pitchFamily="18" charset="0"/>
              </a:rPr>
              <a:t>记录之间的顺序与关键字无关。 通常的办法是由时间来决定，即按存入时间的先后排列， 最先存入的记录作为第一个记录，其次存入的为第二个记录， </a:t>
            </a:r>
            <a:r>
              <a:rPr kumimoji="1" lang="en-US" altLang="zh-CN" sz="2200" dirty="0">
                <a:latin typeface="Courier New" panose="02070309020205020404"/>
              </a:rPr>
              <a:t>……</a:t>
            </a:r>
            <a:r>
              <a:rPr kumimoji="1" lang="en-US" altLang="zh-CN" sz="2200" dirty="0">
                <a:latin typeface="Times New Roman" panose="02020603050405020304" pitchFamily="18" charset="0"/>
              </a:rPr>
              <a:t> </a:t>
            </a:r>
            <a:r>
              <a:rPr kumimoji="1" lang="zh-CN" altLang="en-US" sz="2200" dirty="0">
                <a:latin typeface="Times New Roman" panose="02020603050405020304" pitchFamily="18" charset="0"/>
              </a:rPr>
              <a:t>依此类推</a:t>
            </a:r>
            <a:r>
              <a:rPr kumimoji="1" lang="zh-CN" altLang="en-US" sz="2200" dirty="0" smtClean="0">
                <a:latin typeface="Times New Roman" panose="02020603050405020304" pitchFamily="18" charset="0"/>
              </a:rPr>
              <a:t>。</a:t>
            </a:r>
            <a:endParaRPr kumimoji="1" lang="en-US" altLang="zh-CN" sz="2200" dirty="0" smtClean="0">
              <a:latin typeface="Times New Roman" panose="02020603050405020304" pitchFamily="18" charset="0"/>
            </a:endParaRPr>
          </a:p>
          <a:p>
            <a:pPr lvl="1" algn="just">
              <a:lnSpc>
                <a:spcPct val="145000"/>
              </a:lnSpc>
              <a:buFont typeface="Wingdings" panose="05000000000000000000" pitchFamily="2" charset="2"/>
              <a:buChar char="Ø"/>
            </a:pPr>
            <a:r>
              <a:rPr kumimoji="1" lang="zh-CN" altLang="en-US" sz="2200" dirty="0" smtClean="0">
                <a:solidFill>
                  <a:schemeClr val="tx2"/>
                </a:solidFill>
                <a:latin typeface="Times New Roman" panose="02020603050405020304" pitchFamily="18" charset="0"/>
              </a:rPr>
              <a:t>顺序</a:t>
            </a:r>
            <a:r>
              <a:rPr kumimoji="1" lang="zh-CN" altLang="en-US" sz="2200" dirty="0">
                <a:solidFill>
                  <a:schemeClr val="tx2"/>
                </a:solidFill>
                <a:latin typeface="Times New Roman" panose="02020603050405020304" pitchFamily="18" charset="0"/>
              </a:rPr>
              <a:t>结构</a:t>
            </a:r>
            <a:r>
              <a:rPr kumimoji="1" lang="zh-CN" altLang="en-US" sz="2200" dirty="0">
                <a:latin typeface="Times New Roman" panose="02020603050405020304" pitchFamily="18" charset="0"/>
              </a:rPr>
              <a:t>，指文件中的所有记录按关键字</a:t>
            </a:r>
            <a:r>
              <a:rPr kumimoji="1" lang="en-US" altLang="zh-CN" sz="2200" dirty="0">
                <a:latin typeface="Times New Roman" panose="02020603050405020304" pitchFamily="18" charset="0"/>
              </a:rPr>
              <a:t>(</a:t>
            </a:r>
            <a:r>
              <a:rPr kumimoji="1" lang="zh-CN" altLang="en-US" sz="2200" dirty="0">
                <a:latin typeface="Times New Roman" panose="02020603050405020304" pitchFamily="18" charset="0"/>
              </a:rPr>
              <a:t>词</a:t>
            </a:r>
            <a:r>
              <a:rPr kumimoji="1" lang="en-US" altLang="zh-CN" sz="2200" dirty="0">
                <a:latin typeface="Times New Roman" panose="02020603050405020304" pitchFamily="18" charset="0"/>
              </a:rPr>
              <a:t>)</a:t>
            </a:r>
            <a:r>
              <a:rPr kumimoji="1" lang="zh-CN" altLang="en-US" sz="2200" dirty="0">
                <a:latin typeface="Times New Roman" panose="02020603050405020304" pitchFamily="18" charset="0"/>
              </a:rPr>
              <a:t>排列。可以按关键词的长短从小到大排序，也可以从大到小排序；或按其英文字母顺序排序。 </a:t>
            </a:r>
            <a:endParaRPr kumimoji="1" lang="zh-CN" altLang="en-US" sz="2200" dirty="0">
              <a:latin typeface="Times New Roman" panose="02020603050405020304" pitchFamily="18" charset="0"/>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ext Box 4"/>
          <p:cNvSpPr txBox="1">
            <a:spLocks noChangeArrowheads="1"/>
          </p:cNvSpPr>
          <p:nvPr/>
        </p:nvSpPr>
        <p:spPr bwMode="auto">
          <a:xfrm>
            <a:off x="500034" y="428604"/>
            <a:ext cx="3155031" cy="400110"/>
          </a:xfrm>
          <a:prstGeom prst="rect">
            <a:avLst/>
          </a:prstGeom>
          <a:noFill/>
          <a:ln w="9525">
            <a:noFill/>
            <a:miter lim="800000"/>
          </a:ln>
          <a:effectLst/>
        </p:spPr>
        <p:txBody>
          <a:bodyPr wrap="none">
            <a:spAutoFit/>
          </a:bodyPr>
          <a:lstStyle/>
          <a:p>
            <a:pPr>
              <a:spcBef>
                <a:spcPct val="0"/>
              </a:spcBef>
              <a:buClrTx/>
              <a:buFont typeface="Wingdings" panose="05000000000000000000" pitchFamily="2" charset="2"/>
              <a:buChar char="l"/>
            </a:pPr>
            <a:r>
              <a:rPr kumimoji="1" lang="zh-CN" altLang="en-US" dirty="0" smtClean="0">
                <a:latin typeface="Times New Roman" panose="02020603050405020304" pitchFamily="18" charset="0"/>
              </a:rPr>
              <a:t> 对顺序文件的</a:t>
            </a:r>
            <a:r>
              <a:rPr kumimoji="1" lang="zh-CN" altLang="en-US" dirty="0">
                <a:latin typeface="Times New Roman" panose="02020603050405020304" pitchFamily="18" charset="0"/>
              </a:rPr>
              <a:t>读</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写操作 </a:t>
            </a:r>
            <a:endParaRPr kumimoji="1" lang="zh-CN" altLang="en-US" dirty="0">
              <a:latin typeface="Times New Roman" panose="02020603050405020304" pitchFamily="18" charset="0"/>
            </a:endParaRPr>
          </a:p>
        </p:txBody>
      </p:sp>
      <p:graphicFrame>
        <p:nvGraphicFramePr>
          <p:cNvPr id="21509" name="Object 5"/>
          <p:cNvGraphicFramePr>
            <a:graphicFrameLocks noChangeAspect="1"/>
          </p:cNvGraphicFramePr>
          <p:nvPr/>
        </p:nvGraphicFramePr>
        <p:xfrm>
          <a:off x="-428660" y="642918"/>
          <a:ext cx="9426868" cy="4286280"/>
        </p:xfrm>
        <a:graphic>
          <a:graphicData uri="http://schemas.openxmlformats.org/presentationml/2006/ole">
            <mc:AlternateContent xmlns:mc="http://schemas.openxmlformats.org/markup-compatibility/2006">
              <mc:Choice xmlns:v="urn:schemas-microsoft-com:vml" Requires="v">
                <p:oleObj spid="_x0000_s352268" name="Visio" r:id="rId1" imgW="4457700" imgH="2026920" progId="Visio.Drawing.11">
                  <p:embed/>
                </p:oleObj>
              </mc:Choice>
              <mc:Fallback>
                <p:oleObj name="Visio" r:id="rId1" imgW="4457700" imgH="2026920" progId="Visio.Drawing.11">
                  <p:embed/>
                  <p:pic>
                    <p:nvPicPr>
                      <p:cNvPr id="0" name="图片 3522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60" y="642918"/>
                        <a:ext cx="9426868" cy="428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4"/>
          <p:cNvSpPr txBox="1">
            <a:spLocks noChangeArrowheads="1"/>
          </p:cNvSpPr>
          <p:nvPr/>
        </p:nvSpPr>
        <p:spPr bwMode="auto">
          <a:xfrm>
            <a:off x="642910" y="4786322"/>
            <a:ext cx="2568332" cy="400110"/>
          </a:xfrm>
          <a:prstGeom prst="rect">
            <a:avLst/>
          </a:prstGeom>
          <a:noFill/>
          <a:ln w="9525">
            <a:noFill/>
            <a:miter lim="800000"/>
          </a:ln>
          <a:effectLst/>
        </p:spPr>
        <p:txBody>
          <a:bodyPr wrap="none">
            <a:spAutoFit/>
          </a:bodyPr>
          <a:lstStyle/>
          <a:p>
            <a:pPr>
              <a:spcBef>
                <a:spcPct val="0"/>
              </a:spcBef>
              <a:buClrTx/>
              <a:buFont typeface="Wingdings" panose="05000000000000000000" pitchFamily="2" charset="2"/>
              <a:buChar char="l"/>
            </a:pPr>
            <a:r>
              <a:rPr kumimoji="1" lang="en-US" altLang="zh-CN" dirty="0" smtClean="0">
                <a:latin typeface="Times New Roman" panose="02020603050405020304" pitchFamily="18" charset="0"/>
              </a:rPr>
              <a:t> </a:t>
            </a:r>
            <a:r>
              <a:rPr kumimoji="1" lang="zh-CN" altLang="en-US" dirty="0" smtClean="0">
                <a:latin typeface="Times New Roman" panose="02020603050405020304" pitchFamily="18" charset="0"/>
              </a:rPr>
              <a:t>顺序文件</a:t>
            </a:r>
            <a:r>
              <a:rPr kumimoji="1" lang="zh-CN" altLang="en-US" dirty="0">
                <a:latin typeface="Times New Roman" panose="02020603050405020304" pitchFamily="18" charset="0"/>
              </a:rPr>
              <a:t>的优缺点 </a:t>
            </a:r>
            <a:endParaRPr kumimoji="1" lang="zh-CN" altLang="en-US" dirty="0">
              <a:latin typeface="Times New Roman" panose="02020603050405020304" pitchFamily="18" charset="0"/>
            </a:endParaRPr>
          </a:p>
        </p:txBody>
      </p:sp>
      <p:sp>
        <p:nvSpPr>
          <p:cNvPr id="6" name="Text Box 5"/>
          <p:cNvSpPr txBox="1">
            <a:spLocks noChangeArrowheads="1"/>
          </p:cNvSpPr>
          <p:nvPr/>
        </p:nvSpPr>
        <p:spPr bwMode="auto">
          <a:xfrm>
            <a:off x="214282" y="5103674"/>
            <a:ext cx="8358214" cy="1754326"/>
          </a:xfrm>
          <a:prstGeom prst="rect">
            <a:avLst/>
          </a:prstGeom>
          <a:noFill/>
          <a:ln w="9525">
            <a:noFill/>
            <a:miter lim="800000"/>
          </a:ln>
          <a:effectLst/>
        </p:spPr>
        <p:txBody>
          <a:bodyPr wrap="square">
            <a:spAutoFit/>
          </a:bodyPr>
          <a:lstStyle/>
          <a:p>
            <a:pPr algn="just">
              <a:lnSpc>
                <a:spcPct val="130000"/>
              </a:lnSpc>
              <a:buClrTx/>
            </a:pPr>
            <a:r>
              <a:rPr kumimoji="1" lang="en-US" altLang="zh-CN" b="0" dirty="0">
                <a:latin typeface="Times New Roman" panose="02020603050405020304" pitchFamily="18" charset="0"/>
              </a:rPr>
              <a:t>       </a:t>
            </a:r>
            <a:r>
              <a:rPr kumimoji="1" lang="zh-CN" altLang="en-US" dirty="0" smtClean="0">
                <a:solidFill>
                  <a:schemeClr val="tx2"/>
                </a:solidFill>
                <a:latin typeface="Times New Roman" panose="02020603050405020304" pitchFamily="18" charset="0"/>
              </a:rPr>
              <a:t>优点：</a:t>
            </a:r>
            <a:r>
              <a:rPr kumimoji="1" lang="zh-CN" altLang="en-US" dirty="0" smtClean="0">
                <a:latin typeface="Times New Roman" panose="02020603050405020304" pitchFamily="18" charset="0"/>
              </a:rPr>
              <a:t>顺序文件</a:t>
            </a:r>
            <a:r>
              <a:rPr kumimoji="1" lang="zh-CN" altLang="en-US" dirty="0">
                <a:latin typeface="Times New Roman" panose="02020603050405020304" pitchFamily="18" charset="0"/>
              </a:rPr>
              <a:t>的最佳应用场合，是在对诸记录进行批量存取时， 即每次要读或写一大批记录。此时，对顺序文件的存取效率是所有逻辑文件中最高</a:t>
            </a:r>
            <a:r>
              <a:rPr kumimoji="1" lang="zh-CN" altLang="en-US" dirty="0" smtClean="0">
                <a:latin typeface="Times New Roman" panose="02020603050405020304" pitchFamily="18" charset="0"/>
              </a:rPr>
              <a:t>的。</a:t>
            </a:r>
            <a:endParaRPr kumimoji="1" lang="zh-CN" altLang="en-US" dirty="0">
              <a:latin typeface="Times New Roman" panose="02020603050405020304" pitchFamily="18" charset="0"/>
            </a:endParaRPr>
          </a:p>
          <a:p>
            <a:pPr algn="just">
              <a:lnSpc>
                <a:spcPct val="130000"/>
              </a:lnSpc>
              <a:buClrTx/>
            </a:pPr>
            <a:r>
              <a:rPr kumimoji="1" lang="zh-CN" altLang="en-US" dirty="0">
                <a:latin typeface="Times New Roman" panose="02020603050405020304" pitchFamily="18" charset="0"/>
              </a:rPr>
              <a:t>       </a:t>
            </a:r>
            <a:r>
              <a:rPr kumimoji="1" lang="zh-CN" altLang="en-US" dirty="0" smtClean="0">
                <a:solidFill>
                  <a:schemeClr val="tx2"/>
                </a:solidFill>
                <a:latin typeface="Times New Roman" panose="02020603050405020304" pitchFamily="18" charset="0"/>
              </a:rPr>
              <a:t>缺点：</a:t>
            </a:r>
            <a:r>
              <a:rPr kumimoji="1" lang="zh-CN" altLang="en-US" dirty="0" smtClean="0">
                <a:latin typeface="Times New Roman" panose="02020603050405020304" pitchFamily="18" charset="0"/>
              </a:rPr>
              <a:t>查找、增加或者删除记录都比较困难。</a:t>
            </a:r>
            <a:endParaRPr kumimoji="1" lang="zh-CN" altLang="en-US" dirty="0">
              <a:latin typeface="Times New Roman" panose="02020603050405020304" pitchFamily="18" charset="0"/>
            </a:endParaRPr>
          </a:p>
        </p:txBody>
      </p:sp>
      <p:sp>
        <p:nvSpPr>
          <p:cNvPr id="7" name="矩形 6"/>
          <p:cNvSpPr/>
          <p:nvPr/>
        </p:nvSpPr>
        <p:spPr>
          <a:xfrm>
            <a:off x="3143240" y="4429132"/>
            <a:ext cx="1047082" cy="400110"/>
          </a:xfrm>
          <a:prstGeom prst="rect">
            <a:avLst/>
          </a:prstGeom>
        </p:spPr>
        <p:txBody>
          <a:bodyPr wrap="none">
            <a:spAutoFit/>
          </a:bodyPr>
          <a:lstStyle/>
          <a:p>
            <a:r>
              <a:rPr kumimoji="1" lang="en-US" altLang="zh-CN" b="0" i="1" dirty="0" smtClean="0">
                <a:latin typeface="Times New Roman" panose="02020603050405020304" pitchFamily="18" charset="0"/>
              </a:rPr>
              <a:t>A</a:t>
            </a:r>
            <a:r>
              <a:rPr kumimoji="1" lang="en-US" altLang="zh-CN" b="0" i="1" baseline="-25000" dirty="0" smtClean="0">
                <a:latin typeface="Times New Roman" panose="02020603050405020304" pitchFamily="18" charset="0"/>
              </a:rPr>
              <a:t>i</a:t>
            </a:r>
            <a:r>
              <a:rPr kumimoji="1" lang="en-US" altLang="zh-CN" b="0" i="1" dirty="0" smtClean="0">
                <a:latin typeface="Times New Roman" panose="02020603050405020304" pitchFamily="18" charset="0"/>
              </a:rPr>
              <a:t>=</a:t>
            </a:r>
            <a:r>
              <a:rPr kumimoji="1" lang="en-US" altLang="zh-CN" b="0" i="1" dirty="0" err="1" smtClean="0">
                <a:latin typeface="Times New Roman" panose="02020603050405020304" pitchFamily="18" charset="0"/>
              </a:rPr>
              <a:t>i×L</a:t>
            </a:r>
            <a:endParaRPr lang="zh-CN" altLang="en-US" i="1" dirty="0"/>
          </a:p>
        </p:txBody>
      </p:sp>
      <p:graphicFrame>
        <p:nvGraphicFramePr>
          <p:cNvPr id="344067" name="Object 3"/>
          <p:cNvGraphicFramePr>
            <a:graphicFrameLocks noChangeAspect="1"/>
          </p:cNvGraphicFramePr>
          <p:nvPr/>
        </p:nvGraphicFramePr>
        <p:xfrm>
          <a:off x="7429520" y="4286256"/>
          <a:ext cx="1276344" cy="667612"/>
        </p:xfrm>
        <a:graphic>
          <a:graphicData uri="http://schemas.openxmlformats.org/presentationml/2006/ole">
            <mc:AlternateContent xmlns:mc="http://schemas.openxmlformats.org/markup-compatibility/2006">
              <mc:Choice xmlns:v="urn:schemas-microsoft-com:vml" Requires="v">
                <p:oleObj spid="_x0000_s352269" name="公式" r:id="rId3" imgW="825500" imgH="431800" progId="Equation.3">
                  <p:embed/>
                </p:oleObj>
              </mc:Choice>
              <mc:Fallback>
                <p:oleObj name="公式" r:id="rId3" imgW="825500" imgH="431800" progId="Equation.3">
                  <p:embed/>
                  <p:pic>
                    <p:nvPicPr>
                      <p:cNvPr id="0" name="图片 3522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20" y="4286256"/>
                        <a:ext cx="1276344" cy="667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714348" y="571480"/>
            <a:ext cx="2271776" cy="461665"/>
          </a:xfrm>
          <a:prstGeom prst="rect">
            <a:avLst/>
          </a:prstGeom>
          <a:noFill/>
          <a:ln w="9525">
            <a:noFill/>
            <a:miter lim="800000"/>
          </a:ln>
          <a:effectLst/>
        </p:spPr>
        <p:txBody>
          <a:bodyPr wrap="none">
            <a:spAutoFit/>
          </a:bodyPr>
          <a:lstStyle/>
          <a:p>
            <a:pPr>
              <a:spcBef>
                <a:spcPct val="0"/>
              </a:spcBef>
              <a:buClrTx/>
            </a:pPr>
            <a:r>
              <a:rPr kumimoji="1" lang="zh-CN" altLang="en-US" sz="2400" dirty="0" smtClean="0">
                <a:latin typeface="Times New Roman" panose="02020603050405020304" pitchFamily="18" charset="0"/>
              </a:rPr>
              <a:t>（</a:t>
            </a:r>
            <a:r>
              <a:rPr kumimoji="1" lang="en-US" altLang="zh-CN" sz="2400" dirty="0" smtClean="0">
                <a:latin typeface="Times New Roman" panose="02020603050405020304" pitchFamily="18" charset="0"/>
              </a:rPr>
              <a:t>2</a:t>
            </a:r>
            <a:r>
              <a:rPr kumimoji="1" lang="zh-CN" altLang="en-US" sz="2400" dirty="0" smtClean="0">
                <a:latin typeface="Times New Roman" panose="02020603050405020304" pitchFamily="18" charset="0"/>
              </a:rPr>
              <a:t>）索引</a:t>
            </a:r>
            <a:r>
              <a:rPr kumimoji="1" lang="zh-CN" altLang="en-US" sz="2400" dirty="0">
                <a:latin typeface="Times New Roman" panose="02020603050405020304" pitchFamily="18" charset="0"/>
              </a:rPr>
              <a:t>文件 </a:t>
            </a:r>
            <a:endParaRPr kumimoji="1" lang="zh-CN" altLang="en-US" sz="2400" dirty="0">
              <a:latin typeface="Times New Roman" panose="02020603050405020304" pitchFamily="18" charset="0"/>
            </a:endParaRPr>
          </a:p>
        </p:txBody>
      </p:sp>
      <p:graphicFrame>
        <p:nvGraphicFramePr>
          <p:cNvPr id="345091" name="Object 3"/>
          <p:cNvGraphicFramePr>
            <a:graphicFrameLocks noChangeAspect="1"/>
          </p:cNvGraphicFramePr>
          <p:nvPr/>
        </p:nvGraphicFramePr>
        <p:xfrm>
          <a:off x="357158" y="1500174"/>
          <a:ext cx="8565826" cy="3786214"/>
        </p:xfrm>
        <a:graphic>
          <a:graphicData uri="http://schemas.openxmlformats.org/presentationml/2006/ole">
            <mc:AlternateContent xmlns:mc="http://schemas.openxmlformats.org/markup-compatibility/2006">
              <mc:Choice xmlns:v="urn:schemas-microsoft-com:vml" Requires="v">
                <p:oleObj spid="_x0000_s353288" name="Visio" r:id="rId1" imgW="3375660" imgH="1493520" progId="Visio.Drawing.11">
                  <p:embed/>
                </p:oleObj>
              </mc:Choice>
              <mc:Fallback>
                <p:oleObj name="Visio" r:id="rId1" imgW="3375660" imgH="1493520" progId="Visio.Drawing.11">
                  <p:embed/>
                  <p:pic>
                    <p:nvPicPr>
                      <p:cNvPr id="0" name="图片 3532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58" y="1500174"/>
                        <a:ext cx="8565826" cy="3786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4"/>
          <p:cNvSpPr txBox="1">
            <a:spLocks noChangeArrowheads="1"/>
          </p:cNvSpPr>
          <p:nvPr/>
        </p:nvSpPr>
        <p:spPr bwMode="auto">
          <a:xfrm>
            <a:off x="214282" y="642918"/>
            <a:ext cx="2890535" cy="461665"/>
          </a:xfrm>
          <a:prstGeom prst="rect">
            <a:avLst/>
          </a:prstGeom>
          <a:noFill/>
          <a:ln w="9525">
            <a:noFill/>
            <a:miter lim="800000"/>
          </a:ln>
          <a:effectLst/>
        </p:spPr>
        <p:txBody>
          <a:bodyPr wrap="none">
            <a:spAutoFit/>
          </a:bodyPr>
          <a:lstStyle/>
          <a:p>
            <a:pPr>
              <a:spcBef>
                <a:spcPct val="0"/>
              </a:spcBef>
              <a:buClrTx/>
            </a:pPr>
            <a:r>
              <a:rPr kumimoji="1" lang="zh-CN" altLang="en-US" sz="2400" dirty="0" smtClean="0">
                <a:latin typeface="Times New Roman" panose="02020603050405020304" pitchFamily="18" charset="0"/>
              </a:rPr>
              <a:t>（</a:t>
            </a:r>
            <a:r>
              <a:rPr kumimoji="1" lang="en-US" altLang="zh-CN" sz="2400" dirty="0" smtClean="0">
                <a:latin typeface="Times New Roman" panose="02020603050405020304" pitchFamily="18" charset="0"/>
              </a:rPr>
              <a:t>3</a:t>
            </a:r>
            <a:r>
              <a:rPr kumimoji="1" lang="zh-CN" altLang="en-US" sz="2400" dirty="0" smtClean="0">
                <a:latin typeface="Times New Roman" panose="02020603050405020304" pitchFamily="18" charset="0"/>
              </a:rPr>
              <a:t>）索引</a:t>
            </a:r>
            <a:r>
              <a:rPr kumimoji="1" lang="zh-CN" altLang="en-US" sz="2400" dirty="0">
                <a:latin typeface="Times New Roman" panose="02020603050405020304" pitchFamily="18" charset="0"/>
              </a:rPr>
              <a:t>顺序文件 </a:t>
            </a:r>
            <a:endParaRPr kumimoji="1" lang="zh-CN" altLang="en-US" sz="2400" dirty="0">
              <a:latin typeface="Times New Roman" panose="02020603050405020304" pitchFamily="18" charset="0"/>
            </a:endParaRPr>
          </a:p>
        </p:txBody>
      </p:sp>
      <p:graphicFrame>
        <p:nvGraphicFramePr>
          <p:cNvPr id="27653" name="Object 5"/>
          <p:cNvGraphicFramePr>
            <a:graphicFrameLocks noChangeAspect="1"/>
          </p:cNvGraphicFramePr>
          <p:nvPr/>
        </p:nvGraphicFramePr>
        <p:xfrm>
          <a:off x="500034" y="1428736"/>
          <a:ext cx="8166616" cy="4071966"/>
        </p:xfrm>
        <a:graphic>
          <a:graphicData uri="http://schemas.openxmlformats.org/presentationml/2006/ole">
            <mc:AlternateContent xmlns:mc="http://schemas.openxmlformats.org/markup-compatibility/2006">
              <mc:Choice xmlns:v="urn:schemas-microsoft-com:vml" Requires="v">
                <p:oleObj spid="_x0000_s354312" name="VISIO" r:id="rId1" imgW="3162300" imgH="1577340" progId="Visio.Drawing.11">
                  <p:embed/>
                </p:oleObj>
              </mc:Choice>
              <mc:Fallback>
                <p:oleObj name="VISIO" r:id="rId1" imgW="3162300" imgH="1577340" progId="Visio.Drawing.11">
                  <p:embed/>
                  <p:pic>
                    <p:nvPicPr>
                      <p:cNvPr id="0" name="图片 3543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34" y="1428736"/>
                        <a:ext cx="8166616" cy="4071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4"/>
          <p:cNvSpPr txBox="1">
            <a:spLocks noChangeArrowheads="1"/>
          </p:cNvSpPr>
          <p:nvPr/>
        </p:nvSpPr>
        <p:spPr bwMode="auto">
          <a:xfrm>
            <a:off x="714348" y="428604"/>
            <a:ext cx="3895618" cy="461665"/>
          </a:xfrm>
          <a:prstGeom prst="rect">
            <a:avLst/>
          </a:prstGeom>
          <a:noFill/>
          <a:ln w="9525">
            <a:noFill/>
            <a:miter lim="800000"/>
          </a:ln>
          <a:effectLst/>
        </p:spPr>
        <p:txBody>
          <a:bodyPr wrap="none">
            <a:spAutoFit/>
          </a:bodyPr>
          <a:lstStyle/>
          <a:p>
            <a:pPr>
              <a:spcBef>
                <a:spcPct val="0"/>
              </a:spcBef>
              <a:buClrTx/>
            </a:pPr>
            <a:r>
              <a:rPr kumimoji="1" lang="zh-CN" altLang="en-US" sz="2400" dirty="0" smtClean="0">
                <a:latin typeface="Times New Roman" panose="02020603050405020304" pitchFamily="18" charset="0"/>
              </a:rPr>
              <a:t>（</a:t>
            </a:r>
            <a:r>
              <a:rPr kumimoji="1" lang="en-US" altLang="zh-CN" sz="2400" dirty="0" smtClean="0">
                <a:latin typeface="Times New Roman" panose="02020603050405020304" pitchFamily="18" charset="0"/>
              </a:rPr>
              <a:t>4</a:t>
            </a:r>
            <a:r>
              <a:rPr kumimoji="1" lang="zh-CN" altLang="en-US" sz="2400" dirty="0" smtClean="0">
                <a:latin typeface="Times New Roman" panose="02020603050405020304" pitchFamily="18" charset="0"/>
              </a:rPr>
              <a:t>）</a:t>
            </a:r>
            <a:r>
              <a:rPr kumimoji="1" lang="en-US" altLang="zh-CN" sz="2400" dirty="0" smtClean="0">
                <a:latin typeface="Times New Roman" panose="02020603050405020304" pitchFamily="18" charset="0"/>
              </a:rPr>
              <a:t> </a:t>
            </a:r>
            <a:r>
              <a:rPr kumimoji="1" lang="zh-CN" altLang="en-US" sz="2400" dirty="0">
                <a:latin typeface="Times New Roman" panose="02020603050405020304" pitchFamily="18" charset="0"/>
              </a:rPr>
              <a:t>直接文件和哈希文件 </a:t>
            </a:r>
            <a:endParaRPr kumimoji="1" lang="zh-CN" altLang="en-US" sz="2400" dirty="0">
              <a:latin typeface="Times New Roman" panose="02020603050405020304" pitchFamily="18" charset="0"/>
            </a:endParaRPr>
          </a:p>
        </p:txBody>
      </p:sp>
      <p:sp>
        <p:nvSpPr>
          <p:cNvPr id="29701" name="Text Box 5"/>
          <p:cNvSpPr txBox="1">
            <a:spLocks noChangeArrowheads="1"/>
          </p:cNvSpPr>
          <p:nvPr/>
        </p:nvSpPr>
        <p:spPr bwMode="auto">
          <a:xfrm>
            <a:off x="1000100" y="928670"/>
            <a:ext cx="1535998" cy="400110"/>
          </a:xfrm>
          <a:prstGeom prst="rect">
            <a:avLst/>
          </a:prstGeom>
          <a:noFill/>
          <a:ln w="9525">
            <a:noFill/>
            <a:miter lim="800000"/>
          </a:ln>
          <a:effectLst/>
        </p:spPr>
        <p:txBody>
          <a:bodyPr wrap="none">
            <a:spAutoFit/>
          </a:bodyPr>
          <a:lstStyle/>
          <a:p>
            <a:pPr>
              <a:spcBef>
                <a:spcPct val="0"/>
              </a:spcBef>
              <a:buClrTx/>
              <a:buFont typeface="Wingdings" panose="05000000000000000000" pitchFamily="2" charset="2"/>
              <a:buChar char="l"/>
            </a:pPr>
            <a:r>
              <a:rPr kumimoji="1" lang="en-US" altLang="zh-CN" dirty="0" smtClean="0">
                <a:latin typeface="Times New Roman" panose="02020603050405020304" pitchFamily="18" charset="0"/>
              </a:rPr>
              <a:t> </a:t>
            </a:r>
            <a:r>
              <a:rPr kumimoji="1" lang="zh-CN" altLang="en-US" dirty="0">
                <a:latin typeface="Times New Roman" panose="02020603050405020304" pitchFamily="18" charset="0"/>
              </a:rPr>
              <a:t>直接文件 </a:t>
            </a:r>
            <a:endParaRPr kumimoji="1" lang="zh-CN" altLang="en-US" dirty="0">
              <a:latin typeface="Times New Roman" panose="02020603050405020304" pitchFamily="18" charset="0"/>
            </a:endParaRPr>
          </a:p>
        </p:txBody>
      </p:sp>
      <p:sp>
        <p:nvSpPr>
          <p:cNvPr id="29702" name="Text Box 6"/>
          <p:cNvSpPr txBox="1">
            <a:spLocks noChangeArrowheads="1"/>
          </p:cNvSpPr>
          <p:nvPr/>
        </p:nvSpPr>
        <p:spPr bwMode="auto">
          <a:xfrm>
            <a:off x="642910" y="1285860"/>
            <a:ext cx="8153400" cy="2062103"/>
          </a:xfrm>
          <a:prstGeom prst="rect">
            <a:avLst/>
          </a:prstGeom>
          <a:noFill/>
          <a:ln w="9525">
            <a:noFill/>
            <a:miter lim="800000"/>
          </a:ln>
          <a:effectLst/>
        </p:spPr>
        <p:txBody>
          <a:bodyPr>
            <a:spAutoFit/>
          </a:bodyPr>
          <a:lstStyle/>
          <a:p>
            <a:pPr algn="just">
              <a:lnSpc>
                <a:spcPct val="160000"/>
              </a:lnSpc>
              <a:buClrTx/>
            </a:pPr>
            <a:r>
              <a:rPr kumimoji="1" lang="zh-CN" altLang="en-US" b="0" dirty="0" smtClean="0">
                <a:latin typeface="Times New Roman" panose="02020603050405020304" pitchFamily="18" charset="0"/>
              </a:rPr>
              <a:t>     </a:t>
            </a:r>
            <a:r>
              <a:rPr kumimoji="1" lang="zh-CN" altLang="en-US" dirty="0" smtClean="0">
                <a:latin typeface="Times New Roman" panose="02020603050405020304" pitchFamily="18" charset="0"/>
              </a:rPr>
              <a:t>根据</a:t>
            </a:r>
            <a:r>
              <a:rPr kumimoji="1" lang="zh-CN" altLang="en-US" dirty="0">
                <a:latin typeface="Times New Roman" panose="02020603050405020304" pitchFamily="18" charset="0"/>
              </a:rPr>
              <a:t>给定的记录键值，直接获得指定记录的物理地址。换言之，记录键值本身就决定了记录的物理地址。这种由记录键值到记录物理地址的转换被称为键值</a:t>
            </a:r>
            <a:r>
              <a:rPr kumimoji="1" lang="zh-CN" altLang="en-US" dirty="0" smtClean="0">
                <a:latin typeface="Times New Roman" panose="02020603050405020304" pitchFamily="18" charset="0"/>
              </a:rPr>
              <a:t>转换。直接</a:t>
            </a:r>
            <a:r>
              <a:rPr kumimoji="1" lang="zh-CN" altLang="en-US" dirty="0">
                <a:latin typeface="Times New Roman" panose="02020603050405020304" pitchFamily="18" charset="0"/>
              </a:rPr>
              <a:t>文件</a:t>
            </a:r>
            <a:r>
              <a:rPr kumimoji="1" lang="zh-CN" altLang="en-US" dirty="0" smtClean="0">
                <a:latin typeface="Times New Roman" panose="02020603050405020304" pitchFamily="18" charset="0"/>
              </a:rPr>
              <a:t>的组织关键是用</a:t>
            </a:r>
            <a:r>
              <a:rPr kumimoji="1" lang="zh-CN" altLang="en-US" dirty="0">
                <a:latin typeface="Times New Roman" panose="02020603050405020304" pitchFamily="18" charset="0"/>
              </a:rPr>
              <a:t>什么方法进行从记录值到物理地址的转换。 </a:t>
            </a:r>
            <a:endParaRPr kumimoji="1" lang="zh-CN" altLang="en-US" dirty="0">
              <a:latin typeface="Times New Roman" panose="02020603050405020304" pitchFamily="18" charset="0"/>
            </a:endParaRPr>
          </a:p>
        </p:txBody>
      </p:sp>
      <p:sp>
        <p:nvSpPr>
          <p:cNvPr id="6" name="Text Box 4"/>
          <p:cNvSpPr txBox="1">
            <a:spLocks noChangeArrowheads="1"/>
          </p:cNvSpPr>
          <p:nvPr/>
        </p:nvSpPr>
        <p:spPr bwMode="auto">
          <a:xfrm>
            <a:off x="1071538" y="3214686"/>
            <a:ext cx="5976316" cy="400110"/>
          </a:xfrm>
          <a:prstGeom prst="rect">
            <a:avLst/>
          </a:prstGeom>
          <a:noFill/>
          <a:ln w="9525">
            <a:noFill/>
            <a:miter lim="800000"/>
          </a:ln>
          <a:effectLst/>
        </p:spPr>
        <p:txBody>
          <a:bodyPr wrap="none">
            <a:spAutoFit/>
          </a:bodyPr>
          <a:lstStyle/>
          <a:p>
            <a:pPr>
              <a:spcBef>
                <a:spcPct val="0"/>
              </a:spcBef>
              <a:buClrTx/>
              <a:buFont typeface="Wingdings" panose="05000000000000000000" pitchFamily="2" charset="2"/>
              <a:buChar char="l"/>
            </a:pPr>
            <a:r>
              <a:rPr kumimoji="1" lang="en-US" altLang="zh-CN" dirty="0" smtClean="0">
                <a:latin typeface="Times New Roman" panose="02020603050405020304" pitchFamily="18" charset="0"/>
              </a:rPr>
              <a:t> </a:t>
            </a:r>
            <a:r>
              <a:rPr kumimoji="1" lang="zh-CN" altLang="en-US" dirty="0" smtClean="0">
                <a:latin typeface="Times New Roman" panose="02020603050405020304" pitchFamily="18" charset="0"/>
              </a:rPr>
              <a:t>散列（</a:t>
            </a:r>
            <a:r>
              <a:rPr kumimoji="1" lang="en-US" altLang="zh-CN" dirty="0" smtClean="0">
                <a:latin typeface="Times New Roman" panose="02020603050405020304" pitchFamily="18" charset="0"/>
              </a:rPr>
              <a:t>Hash</a:t>
            </a:r>
            <a:r>
              <a:rPr kumimoji="1" lang="zh-CN" altLang="en-US" dirty="0" smtClean="0">
                <a:latin typeface="Times New Roman" panose="02020603050405020304" pitchFamily="18" charset="0"/>
              </a:rPr>
              <a:t>）文件 ：典型和最为广泛的直接文件</a:t>
            </a:r>
            <a:endParaRPr kumimoji="1" lang="zh-CN" altLang="en-US" dirty="0">
              <a:latin typeface="Times New Roman" panose="02020603050405020304" pitchFamily="18" charset="0"/>
            </a:endParaRPr>
          </a:p>
        </p:txBody>
      </p:sp>
      <p:graphicFrame>
        <p:nvGraphicFramePr>
          <p:cNvPr id="349186" name="Object 2"/>
          <p:cNvGraphicFramePr>
            <a:graphicFrameLocks noChangeAspect="1"/>
          </p:cNvGraphicFramePr>
          <p:nvPr/>
        </p:nvGraphicFramePr>
        <p:xfrm>
          <a:off x="4357686" y="2571744"/>
          <a:ext cx="4310063" cy="3838650"/>
        </p:xfrm>
        <a:graphic>
          <a:graphicData uri="http://schemas.openxmlformats.org/presentationml/2006/ole">
            <mc:AlternateContent xmlns:mc="http://schemas.openxmlformats.org/markup-compatibility/2006">
              <mc:Choice xmlns:v="urn:schemas-microsoft-com:vml" Requires="v">
                <p:oleObj spid="_x0000_s355336" name="Visio" r:id="rId1" imgW="2339340" imgH="2080260" progId="Visio.Drawing.11">
                  <p:embed/>
                </p:oleObj>
              </mc:Choice>
              <mc:Fallback>
                <p:oleObj name="Visio" r:id="rId1" imgW="2339340" imgH="2080260" progId="Visio.Drawing.11">
                  <p:embed/>
                  <p:pic>
                    <p:nvPicPr>
                      <p:cNvPr id="0" name="图片 3553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86" y="2571744"/>
                        <a:ext cx="4310063" cy="38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51520" y="1000108"/>
            <a:ext cx="8640960" cy="5558445"/>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r>
              <a:rPr lang="zh-CN" altLang="zh-CN" sz="2400" dirty="0" smtClean="0"/>
              <a:t>又称为文件的存储结构，是指文件在外存上的存储组织形式，它与存储介质的物理特性、文件的存取方法以及所采用的存储空间的分配方式都有关。</a:t>
            </a:r>
            <a:endParaRPr lang="en-US" altLang="zh-CN" sz="2400" dirty="0" smtClean="0"/>
          </a:p>
          <a:p>
            <a:pPr eaLnBrk="1" hangingPunct="1">
              <a:lnSpc>
                <a:spcPct val="120000"/>
              </a:lnSpc>
              <a:spcBef>
                <a:spcPct val="0"/>
              </a:spcBef>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物理块（</a:t>
            </a: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又称为磁盘块或者簇</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a:t>
            </a:r>
            <a:r>
              <a:rPr lang="zh-CN" altLang="zh-CN" sz="2400" dirty="0" smtClean="0"/>
              <a:t>磁盘上一组连续扇区，大小一般是</a:t>
            </a:r>
            <a:r>
              <a:rPr lang="en-US" altLang="zh-CN" sz="2400" dirty="0" smtClean="0"/>
              <a:t>2</a:t>
            </a:r>
            <a:r>
              <a:rPr lang="en-US" altLang="zh-CN" sz="2400" baseline="30000" dirty="0" smtClean="0"/>
              <a:t>n</a:t>
            </a:r>
            <a:r>
              <a:rPr lang="zh-CN" altLang="zh-CN" sz="2400" dirty="0" smtClean="0"/>
              <a:t>（</a:t>
            </a:r>
            <a:r>
              <a:rPr lang="en-US" altLang="zh-CN" sz="2400" dirty="0" smtClean="0"/>
              <a:t>n</a:t>
            </a:r>
            <a:r>
              <a:rPr lang="zh-CN" altLang="zh-CN" sz="2400" dirty="0" smtClean="0"/>
              <a:t>为整数）个扇区</a:t>
            </a:r>
            <a:r>
              <a:rPr lang="zh-CN" altLang="en-US" sz="2400" dirty="0" smtClean="0"/>
              <a:t>，</a:t>
            </a:r>
            <a:r>
              <a:rPr lang="zh-CN" altLang="zh-CN" sz="2400" dirty="0" smtClean="0"/>
              <a:t>它是文件分配和传输信息的基本单位。</a:t>
            </a:r>
            <a:endParaRPr lang="en-US" altLang="zh-CN" sz="2400" dirty="0" smtClean="0"/>
          </a:p>
          <a:p>
            <a:pPr eaLnBrk="1" hangingPunct="1">
              <a:lnSpc>
                <a:spcPct val="120000"/>
              </a:lnSpc>
              <a:spcBef>
                <a:spcPct val="0"/>
              </a:spcBef>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常用文件物理结构</a:t>
            </a: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连续文件</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链接文件</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索引文件</a:t>
            </a:r>
            <a:endParaRPr lang="en-US" altLang="zh-CN" sz="2400" dirty="0" smtClean="0"/>
          </a:p>
          <a:p>
            <a:pPr marL="971550" lvl="1" indent="-514350" eaLnBrk="1" hangingPunct="1">
              <a:lnSpc>
                <a:spcPct val="120000"/>
              </a:lnSpc>
              <a:spcBef>
                <a:spcPct val="0"/>
              </a:spcBef>
              <a:defRPr/>
            </a:pP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1857356" y="285728"/>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06" y="428604"/>
            <a:ext cx="8929718" cy="2086725"/>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1.</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连续文件</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zh-CN" altLang="zh-CN" sz="2400" dirty="0" smtClean="0"/>
              <a:t>连续文件又称为顺序文件，它是把逻辑文件中的信息顺序地存放到一组相邻接的磁盘块中而形成的物理文件。</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2214546" y="-24"/>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7270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72705" name="Object 1"/>
          <p:cNvGraphicFramePr>
            <a:graphicFrameLocks noChangeAspect="1"/>
          </p:cNvGraphicFramePr>
          <p:nvPr/>
        </p:nvGraphicFramePr>
        <p:xfrm>
          <a:off x="1214414" y="2428868"/>
          <a:ext cx="6918572" cy="1357322"/>
        </p:xfrm>
        <a:graphic>
          <a:graphicData uri="http://schemas.openxmlformats.org/presentationml/2006/ole">
            <mc:AlternateContent xmlns:mc="http://schemas.openxmlformats.org/markup-compatibility/2006">
              <mc:Choice xmlns:v="urn:schemas-microsoft-com:vml" Requires="v">
                <p:oleObj spid="_x0000_s72751" name="Visio" r:id="rId1" imgW="4741545" imgH="937260" progId="Visio.Drawing.11">
                  <p:embed/>
                </p:oleObj>
              </mc:Choice>
              <mc:Fallback>
                <p:oleObj name="Visio" r:id="rId1" imgW="4741545" imgH="937260"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14" y="2428868"/>
                        <a:ext cx="6918572" cy="1357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 name="Text Box 203"/>
          <p:cNvSpPr txBox="1">
            <a:spLocks noChangeArrowheads="1"/>
          </p:cNvSpPr>
          <p:nvPr/>
        </p:nvSpPr>
        <p:spPr bwMode="auto">
          <a:xfrm>
            <a:off x="785786" y="4000504"/>
            <a:ext cx="2857520" cy="1661993"/>
          </a:xfrm>
          <a:prstGeom prst="rect">
            <a:avLst/>
          </a:prstGeom>
          <a:noFill/>
          <a:ln w="9525">
            <a:noFill/>
            <a:miter lim="800000"/>
          </a:ln>
        </p:spPr>
        <p:txBody>
          <a:bodyPr wrap="square">
            <a:spAutoFit/>
          </a:bodyPr>
          <a:lstStyle/>
          <a:p>
            <a:pPr marL="457200" indent="-457200">
              <a:lnSpc>
                <a:spcPct val="150000"/>
              </a:lnSpc>
              <a:spcBef>
                <a:spcPct val="0"/>
              </a:spcBef>
              <a:buClrTx/>
            </a:pPr>
            <a:r>
              <a:rPr kumimoji="1" lang="zh-CN" altLang="en-US" sz="2800" dirty="0">
                <a:solidFill>
                  <a:srgbClr val="FF0000"/>
                </a:solidFill>
                <a:latin typeface="Times New Roman" panose="02020603050405020304" pitchFamily="18" charset="0"/>
              </a:rPr>
              <a:t>主要优点：</a:t>
            </a:r>
            <a:endParaRPr kumimoji="1" lang="zh-CN" altLang="en-US" sz="2800" dirty="0">
              <a:solidFill>
                <a:srgbClr val="FF0000"/>
              </a:solidFill>
              <a:latin typeface="Times New Roman" panose="02020603050405020304" pitchFamily="18" charset="0"/>
            </a:endParaRPr>
          </a:p>
          <a:p>
            <a:pPr marL="457200" indent="-457200">
              <a:lnSpc>
                <a:spcPct val="150000"/>
              </a:lnSpc>
              <a:spcBef>
                <a:spcPct val="0"/>
              </a:spcBef>
              <a:buClrTx/>
              <a:buFont typeface="Wingdings" panose="05000000000000000000" pitchFamily="2" charset="2"/>
              <a:buChar char="l"/>
            </a:pPr>
            <a:r>
              <a:rPr kumimoji="1" lang="zh-CN" altLang="en-US" dirty="0" smtClean="0">
                <a:latin typeface="Times New Roman" panose="02020603050405020304" pitchFamily="18" charset="0"/>
              </a:rPr>
              <a:t>顺序</a:t>
            </a:r>
            <a:r>
              <a:rPr kumimoji="1" lang="zh-CN" altLang="en-US" dirty="0">
                <a:latin typeface="Times New Roman" panose="02020603050405020304" pitchFamily="18" charset="0"/>
              </a:rPr>
              <a:t>访问速度</a:t>
            </a:r>
            <a:r>
              <a:rPr kumimoji="1" lang="zh-CN" altLang="en-US" dirty="0" smtClean="0">
                <a:latin typeface="Times New Roman" panose="02020603050405020304" pitchFamily="18" charset="0"/>
              </a:rPr>
              <a:t>快</a:t>
            </a:r>
            <a:endParaRPr kumimoji="1" lang="zh-CN" altLang="en-US" dirty="0">
              <a:latin typeface="Times New Roman" panose="02020603050405020304" pitchFamily="18" charset="0"/>
            </a:endParaRPr>
          </a:p>
          <a:p>
            <a:pPr marL="457200" indent="-457200">
              <a:lnSpc>
                <a:spcPct val="150000"/>
              </a:lnSpc>
              <a:spcBef>
                <a:spcPct val="0"/>
              </a:spcBef>
              <a:buClrTx/>
              <a:buFont typeface="Wingdings" panose="05000000000000000000" pitchFamily="2" charset="2"/>
              <a:buChar char="l"/>
            </a:pPr>
            <a:r>
              <a:rPr kumimoji="1" lang="zh-CN" altLang="en-US" dirty="0" smtClean="0">
                <a:latin typeface="Times New Roman" panose="02020603050405020304" pitchFamily="18" charset="0"/>
              </a:rPr>
              <a:t>可</a:t>
            </a:r>
            <a:r>
              <a:rPr kumimoji="1" lang="zh-CN" altLang="en-US" dirty="0">
                <a:latin typeface="Times New Roman" panose="02020603050405020304" pitchFamily="18" charset="0"/>
              </a:rPr>
              <a:t>随机存取 </a:t>
            </a:r>
            <a:endParaRPr kumimoji="1" lang="zh-CN" altLang="en-US" dirty="0">
              <a:latin typeface="Times New Roman" panose="02020603050405020304" pitchFamily="18" charset="0"/>
            </a:endParaRPr>
          </a:p>
        </p:txBody>
      </p:sp>
      <p:sp>
        <p:nvSpPr>
          <p:cNvPr id="223" name="Text Box 206"/>
          <p:cNvSpPr txBox="1">
            <a:spLocks noChangeArrowheads="1"/>
          </p:cNvSpPr>
          <p:nvPr/>
        </p:nvSpPr>
        <p:spPr bwMode="auto">
          <a:xfrm>
            <a:off x="4572000" y="4214818"/>
            <a:ext cx="3214710" cy="1438275"/>
          </a:xfrm>
          <a:prstGeom prst="rect">
            <a:avLst/>
          </a:prstGeom>
          <a:noFill/>
          <a:ln w="9525">
            <a:noFill/>
            <a:miter lim="800000"/>
          </a:ln>
        </p:spPr>
        <p:txBody>
          <a:bodyPr wrap="square">
            <a:spAutoFit/>
          </a:bodyPr>
          <a:lstStyle/>
          <a:p>
            <a:pPr marL="457200" indent="-457200">
              <a:lnSpc>
                <a:spcPts val="3500"/>
              </a:lnSpc>
              <a:spcBef>
                <a:spcPct val="0"/>
              </a:spcBef>
              <a:buClrTx/>
            </a:pPr>
            <a:r>
              <a:rPr kumimoji="1" lang="zh-CN" altLang="en-US" sz="2800" dirty="0">
                <a:solidFill>
                  <a:srgbClr val="FF0000"/>
                </a:solidFill>
                <a:latin typeface="Times New Roman" panose="02020603050405020304" pitchFamily="18" charset="0"/>
              </a:rPr>
              <a:t>主要缺点：</a:t>
            </a:r>
            <a:endParaRPr kumimoji="1" lang="zh-CN" altLang="en-US" sz="2800" dirty="0">
              <a:solidFill>
                <a:srgbClr val="FF0000"/>
              </a:solidFill>
              <a:latin typeface="Times New Roman" panose="02020603050405020304" pitchFamily="18" charset="0"/>
            </a:endParaRPr>
          </a:p>
          <a:p>
            <a:pPr marL="457200" indent="-457200">
              <a:lnSpc>
                <a:spcPts val="3500"/>
              </a:lnSpc>
              <a:spcBef>
                <a:spcPct val="0"/>
              </a:spcBef>
              <a:buClrTx/>
              <a:buFont typeface="Wingdings" panose="05000000000000000000" pitchFamily="2" charset="2"/>
              <a:buChar char="l"/>
            </a:pPr>
            <a:r>
              <a:rPr kumimoji="1" lang="zh-CN" altLang="en-US" dirty="0" smtClean="0">
                <a:latin typeface="Times New Roman" panose="02020603050405020304" pitchFamily="18" charset="0"/>
              </a:rPr>
              <a:t>磁盘</a:t>
            </a:r>
            <a:r>
              <a:rPr kumimoji="1" lang="zh-CN" altLang="en-US" dirty="0">
                <a:latin typeface="Times New Roman" panose="02020603050405020304" pitchFamily="18" charset="0"/>
              </a:rPr>
              <a:t>空间会产生</a:t>
            </a:r>
            <a:r>
              <a:rPr kumimoji="1" lang="zh-CN" altLang="en-US" dirty="0" smtClean="0">
                <a:latin typeface="Times New Roman" panose="02020603050405020304" pitchFamily="18" charset="0"/>
              </a:rPr>
              <a:t>碎片</a:t>
            </a:r>
            <a:endParaRPr kumimoji="1" lang="zh-CN" altLang="en-US" dirty="0">
              <a:latin typeface="Times New Roman" panose="02020603050405020304" pitchFamily="18" charset="0"/>
            </a:endParaRPr>
          </a:p>
          <a:p>
            <a:pPr marL="457200" indent="-457200">
              <a:lnSpc>
                <a:spcPts val="3500"/>
              </a:lnSpc>
              <a:spcBef>
                <a:spcPct val="0"/>
              </a:spcBef>
              <a:buClrTx/>
              <a:buFont typeface="Wingdings" panose="05000000000000000000" pitchFamily="2" charset="2"/>
              <a:buChar char="l"/>
            </a:pPr>
            <a:r>
              <a:rPr kumimoji="1" lang="zh-CN" altLang="en-US" dirty="0" smtClean="0">
                <a:latin typeface="Times New Roman" panose="02020603050405020304" pitchFamily="18" charset="0"/>
              </a:rPr>
              <a:t>文件</a:t>
            </a:r>
            <a:r>
              <a:rPr kumimoji="1" lang="zh-CN" altLang="en-US" dirty="0">
                <a:latin typeface="Times New Roman" panose="02020603050405020304" pitchFamily="18" charset="0"/>
              </a:rPr>
              <a:t>修改困难</a:t>
            </a:r>
            <a:r>
              <a:rPr kumimoji="1" lang="zh-CN" altLang="en-US" b="0" dirty="0">
                <a:latin typeface="Times New Roman" panose="02020603050405020304" pitchFamily="18" charset="0"/>
              </a:rPr>
              <a:t> </a:t>
            </a:r>
            <a:endParaRPr kumimoji="1" lang="zh-CN" altLang="en-US" b="0" dirty="0">
              <a:latin typeface="Times New Roman" panose="02020603050405020304" pitchFamily="18" charset="0"/>
            </a:endParaRPr>
          </a:p>
        </p:txBody>
      </p:sp>
      <p:sp>
        <p:nvSpPr>
          <p:cNvPr id="2" name="动作按钮: 前进或下一项 1">
            <a:hlinkClick r:id="rId3" action="ppaction://hlinksldjump" highlightClick="1"/>
          </p:cNvPr>
          <p:cNvSpPr/>
          <p:nvPr/>
        </p:nvSpPr>
        <p:spPr bwMode="auto">
          <a:xfrm>
            <a:off x="8604448" y="6093296"/>
            <a:ext cx="357158" cy="216024"/>
          </a:xfrm>
          <a:prstGeom prst="actionButtonForwardNext">
            <a:avLst/>
          </a:prstGeom>
          <a:solidFill>
            <a:schemeClr val="accent1"/>
          </a:solidFill>
          <a:ln>
            <a:noFill/>
          </a:ln>
          <a:effec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动作按钮: 前进或下一项 9">
            <a:hlinkClick r:id="" action="ppaction://hlinkshowjump?jump=nextslide" highlightClick="1"/>
          </p:cNvPr>
          <p:cNvSpPr/>
          <p:nvPr/>
        </p:nvSpPr>
        <p:spPr bwMode="auto">
          <a:xfrm>
            <a:off x="6444208" y="2087360"/>
            <a:ext cx="357158" cy="216024"/>
          </a:xfrm>
          <a:prstGeom prst="actionButtonForwardNext">
            <a:avLst/>
          </a:prstGeom>
          <a:solidFill>
            <a:schemeClr val="accent1"/>
          </a:solidFill>
          <a:ln>
            <a:noFill/>
          </a:ln>
          <a:effec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2705"/>
                                        </p:tgtEl>
                                        <p:attrNameLst>
                                          <p:attrName>style.visibility</p:attrName>
                                        </p:attrNameLst>
                                      </p:cBhvr>
                                      <p:to>
                                        <p:strVal val="visible"/>
                                      </p:to>
                                    </p:set>
                                    <p:animEffect transition="in" filter="fade">
                                      <p:cBhvr>
                                        <p:cTn id="7" dur="1000"/>
                                        <p:tgtEl>
                                          <p:spTgt spid="72705"/>
                                        </p:tgtEl>
                                      </p:cBhvr>
                                    </p:animEffect>
                                    <p:anim calcmode="lin" valueType="num">
                                      <p:cBhvr>
                                        <p:cTn id="8" dur="1000" fill="hold"/>
                                        <p:tgtEl>
                                          <p:spTgt spid="72705"/>
                                        </p:tgtEl>
                                        <p:attrNameLst>
                                          <p:attrName>ppt_x</p:attrName>
                                        </p:attrNameLst>
                                      </p:cBhvr>
                                      <p:tavLst>
                                        <p:tav tm="0">
                                          <p:val>
                                            <p:strVal val="#ppt_x"/>
                                          </p:val>
                                        </p:tav>
                                        <p:tav tm="100000">
                                          <p:val>
                                            <p:strVal val="#ppt_x"/>
                                          </p:val>
                                        </p:tav>
                                      </p:tavLst>
                                    </p:anim>
                                    <p:anim calcmode="lin" valueType="num">
                                      <p:cBhvr>
                                        <p:cTn id="9" dur="1000" fill="hold"/>
                                        <p:tgtEl>
                                          <p:spTgt spid="7270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fade">
                                      <p:cBhvr>
                                        <p:cTn id="12" dur="1000"/>
                                        <p:tgtEl>
                                          <p:spTgt spid="222"/>
                                        </p:tgtEl>
                                      </p:cBhvr>
                                    </p:animEffect>
                                    <p:anim calcmode="lin" valueType="num">
                                      <p:cBhvr>
                                        <p:cTn id="13" dur="1000" fill="hold"/>
                                        <p:tgtEl>
                                          <p:spTgt spid="222"/>
                                        </p:tgtEl>
                                        <p:attrNameLst>
                                          <p:attrName>ppt_x</p:attrName>
                                        </p:attrNameLst>
                                      </p:cBhvr>
                                      <p:tavLst>
                                        <p:tav tm="0">
                                          <p:val>
                                            <p:strVal val="#ppt_x"/>
                                          </p:val>
                                        </p:tav>
                                        <p:tav tm="100000">
                                          <p:val>
                                            <p:strVal val="#ppt_x"/>
                                          </p:val>
                                        </p:tav>
                                      </p:tavLst>
                                    </p:anim>
                                    <p:anim calcmode="lin" valueType="num">
                                      <p:cBhvr>
                                        <p:cTn id="14" dur="1000" fill="hold"/>
                                        <p:tgtEl>
                                          <p:spTgt spid="2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3"/>
                                        </p:tgtEl>
                                        <p:attrNameLst>
                                          <p:attrName>style.visibility</p:attrName>
                                        </p:attrNameLst>
                                      </p:cBhvr>
                                      <p:to>
                                        <p:strVal val="visible"/>
                                      </p:to>
                                    </p:set>
                                    <p:animEffect transition="in" filter="fade">
                                      <p:cBhvr>
                                        <p:cTn id="17" dur="1000"/>
                                        <p:tgtEl>
                                          <p:spTgt spid="223"/>
                                        </p:tgtEl>
                                      </p:cBhvr>
                                    </p:animEffect>
                                    <p:anim calcmode="lin" valueType="num">
                                      <p:cBhvr>
                                        <p:cTn id="18" dur="1000" fill="hold"/>
                                        <p:tgtEl>
                                          <p:spTgt spid="223"/>
                                        </p:tgtEl>
                                        <p:attrNameLst>
                                          <p:attrName>ppt_x</p:attrName>
                                        </p:attrNameLst>
                                      </p:cBhvr>
                                      <p:tavLst>
                                        <p:tav tm="0">
                                          <p:val>
                                            <p:strVal val="#ppt_x"/>
                                          </p:val>
                                        </p:tav>
                                        <p:tav tm="100000">
                                          <p:val>
                                            <p:strVal val="#ppt_x"/>
                                          </p:val>
                                        </p:tav>
                                      </p:tavLst>
                                    </p:anim>
                                    <p:anim calcmode="lin" valueType="num">
                                      <p:cBhvr>
                                        <p:cTn id="19" dur="1000" fill="hold"/>
                                        <p:tgtEl>
                                          <p:spTgt spid="2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2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06" y="500042"/>
            <a:ext cx="8929718" cy="4819781"/>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1.</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连续文件</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2214546" y="-24"/>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21" name="Rectangle 173"/>
          <p:cNvSpPr>
            <a:spLocks noChangeArrowheads="1"/>
          </p:cNvSpPr>
          <p:nvPr/>
        </p:nvSpPr>
        <p:spPr bwMode="auto">
          <a:xfrm>
            <a:off x="466725" y="2996406"/>
            <a:ext cx="1252538" cy="334962"/>
          </a:xfrm>
          <a:prstGeom prst="rect">
            <a:avLst/>
          </a:prstGeom>
          <a:noFill/>
          <a:ln w="9525">
            <a:noFill/>
            <a:miter lim="800000"/>
          </a:ln>
        </p:spPr>
        <p:txBody>
          <a:bodyPr lIns="0" tIns="0" rIns="0" bIns="0">
            <a:spAutoFit/>
          </a:bodyPr>
          <a:lstStyle/>
          <a:p>
            <a:r>
              <a:rPr lang="zh-CN" altLang="en-US" sz="2200">
                <a:solidFill>
                  <a:srgbClr val="000000"/>
                </a:solidFill>
                <a:latin typeface="Times New Roman" panose="02020603050405020304" pitchFamily="18" charset="0"/>
              </a:rPr>
              <a:t>文件名</a:t>
            </a:r>
            <a:endParaRPr lang="zh-CN" altLang="en-US" sz="2200">
              <a:solidFill>
                <a:srgbClr val="000000"/>
              </a:solidFill>
              <a:latin typeface="Times New Roman" panose="02020603050405020304" pitchFamily="18" charset="0"/>
            </a:endParaRPr>
          </a:p>
        </p:txBody>
      </p:sp>
      <p:sp>
        <p:nvSpPr>
          <p:cNvPr id="222" name="Rectangle 174"/>
          <p:cNvSpPr>
            <a:spLocks noChangeArrowheads="1"/>
          </p:cNvSpPr>
          <p:nvPr/>
        </p:nvSpPr>
        <p:spPr bwMode="auto">
          <a:xfrm>
            <a:off x="1474788" y="2996406"/>
            <a:ext cx="865187" cy="334962"/>
          </a:xfrm>
          <a:prstGeom prst="rect">
            <a:avLst/>
          </a:prstGeom>
          <a:noFill/>
          <a:ln w="9525">
            <a:noFill/>
            <a:miter lim="800000"/>
          </a:ln>
        </p:spPr>
        <p:txBody>
          <a:bodyPr lIns="0" tIns="0" rIns="0" bIns="0">
            <a:spAutoFit/>
          </a:bodyPr>
          <a:lstStyle/>
          <a:p>
            <a:r>
              <a:rPr lang="zh-CN" altLang="en-US" sz="2200">
                <a:solidFill>
                  <a:schemeClr val="accent1"/>
                </a:solidFill>
                <a:latin typeface="Times New Roman" panose="02020603050405020304" pitchFamily="18" charset="0"/>
              </a:rPr>
              <a:t>起始块</a:t>
            </a:r>
            <a:endParaRPr lang="zh-CN" altLang="en-US" sz="2200">
              <a:solidFill>
                <a:schemeClr val="accent1"/>
              </a:solidFill>
              <a:latin typeface="Times New Roman" panose="02020603050405020304" pitchFamily="18" charset="0"/>
            </a:endParaRPr>
          </a:p>
        </p:txBody>
      </p:sp>
      <p:sp>
        <p:nvSpPr>
          <p:cNvPr id="223" name="Rectangle 175"/>
          <p:cNvSpPr>
            <a:spLocks noChangeArrowheads="1"/>
          </p:cNvSpPr>
          <p:nvPr/>
        </p:nvSpPr>
        <p:spPr bwMode="auto">
          <a:xfrm>
            <a:off x="2411413" y="2996406"/>
            <a:ext cx="561975" cy="334962"/>
          </a:xfrm>
          <a:prstGeom prst="rect">
            <a:avLst/>
          </a:prstGeom>
          <a:noFill/>
          <a:ln w="9525">
            <a:noFill/>
            <a:miter lim="800000"/>
          </a:ln>
        </p:spPr>
        <p:txBody>
          <a:bodyPr wrap="none" lIns="0" tIns="0" rIns="0" bIns="0">
            <a:spAutoFit/>
          </a:bodyPr>
          <a:lstStyle/>
          <a:p>
            <a:r>
              <a:rPr lang="zh-CN" altLang="en-US" sz="2200">
                <a:solidFill>
                  <a:schemeClr val="accent1"/>
                </a:solidFill>
                <a:latin typeface="Times New Roman" panose="02020603050405020304" pitchFamily="18" charset="0"/>
              </a:rPr>
              <a:t>块数</a:t>
            </a:r>
            <a:endParaRPr lang="zh-CN" altLang="en-US" sz="2200">
              <a:solidFill>
                <a:schemeClr val="accent1"/>
              </a:solidFill>
              <a:latin typeface="Times New Roman" panose="02020603050405020304" pitchFamily="18" charset="0"/>
            </a:endParaRPr>
          </a:p>
        </p:txBody>
      </p:sp>
      <p:sp>
        <p:nvSpPr>
          <p:cNvPr id="224" name="Rectangle 176"/>
          <p:cNvSpPr>
            <a:spLocks noChangeArrowheads="1"/>
          </p:cNvSpPr>
          <p:nvPr/>
        </p:nvSpPr>
        <p:spPr bwMode="auto">
          <a:xfrm>
            <a:off x="752475" y="3474243"/>
            <a:ext cx="620713" cy="303213"/>
          </a:xfrm>
          <a:prstGeom prst="rect">
            <a:avLst/>
          </a:prstGeom>
          <a:noFill/>
          <a:ln w="9525">
            <a:noFill/>
            <a:miter lim="800000"/>
          </a:ln>
        </p:spPr>
        <p:txBody>
          <a:bodyPr wrap="none" lIns="0" tIns="0" rIns="0" bIns="0">
            <a:spAutoFit/>
          </a:bodyPr>
          <a:lstStyle/>
          <a:p>
            <a:r>
              <a:rPr lang="en-US" altLang="zh-CN" sz="2000" b="0">
                <a:solidFill>
                  <a:srgbClr val="000000"/>
                </a:solidFill>
                <a:latin typeface="Times New Roman" panose="02020603050405020304" pitchFamily="18" charset="0"/>
              </a:rPr>
              <a:t>count</a:t>
            </a:r>
            <a:endParaRPr lang="en-US" altLang="zh-CN" sz="2000" b="0"/>
          </a:p>
        </p:txBody>
      </p:sp>
      <p:sp>
        <p:nvSpPr>
          <p:cNvPr id="225" name="Rectangle 177"/>
          <p:cNvSpPr>
            <a:spLocks noChangeArrowheads="1"/>
          </p:cNvSpPr>
          <p:nvPr/>
        </p:nvSpPr>
        <p:spPr bwMode="auto">
          <a:xfrm>
            <a:off x="1795463" y="3474243"/>
            <a:ext cx="169862" cy="365125"/>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1</a:t>
            </a:r>
            <a:endParaRPr lang="en-US" altLang="zh-CN" b="0"/>
          </a:p>
        </p:txBody>
      </p:sp>
      <p:sp>
        <p:nvSpPr>
          <p:cNvPr id="226" name="Rectangle 178"/>
          <p:cNvSpPr>
            <a:spLocks noChangeArrowheads="1"/>
          </p:cNvSpPr>
          <p:nvPr/>
        </p:nvSpPr>
        <p:spPr bwMode="auto">
          <a:xfrm>
            <a:off x="2590800" y="3474243"/>
            <a:ext cx="169863" cy="365125"/>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2</a:t>
            </a:r>
            <a:endParaRPr lang="en-US" altLang="zh-CN" b="0"/>
          </a:p>
        </p:txBody>
      </p:sp>
      <p:sp>
        <p:nvSpPr>
          <p:cNvPr id="227" name="Rectangle 179"/>
          <p:cNvSpPr>
            <a:spLocks noChangeArrowheads="1"/>
          </p:cNvSpPr>
          <p:nvPr/>
        </p:nvSpPr>
        <p:spPr bwMode="auto">
          <a:xfrm>
            <a:off x="1003300" y="3936206"/>
            <a:ext cx="184150" cy="363537"/>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tr</a:t>
            </a:r>
            <a:endParaRPr lang="en-US" altLang="zh-CN" b="0"/>
          </a:p>
        </p:txBody>
      </p:sp>
      <p:sp>
        <p:nvSpPr>
          <p:cNvPr id="228" name="Rectangle 180"/>
          <p:cNvSpPr>
            <a:spLocks noChangeArrowheads="1"/>
          </p:cNvSpPr>
          <p:nvPr/>
        </p:nvSpPr>
        <p:spPr bwMode="auto">
          <a:xfrm>
            <a:off x="1735138" y="3936206"/>
            <a:ext cx="341312" cy="363537"/>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14</a:t>
            </a:r>
            <a:endParaRPr lang="en-US" altLang="zh-CN" b="0"/>
          </a:p>
        </p:txBody>
      </p:sp>
      <p:sp>
        <p:nvSpPr>
          <p:cNvPr id="229" name="Rectangle 181"/>
          <p:cNvSpPr>
            <a:spLocks noChangeArrowheads="1"/>
          </p:cNvSpPr>
          <p:nvPr/>
        </p:nvSpPr>
        <p:spPr bwMode="auto">
          <a:xfrm>
            <a:off x="2590800" y="3936206"/>
            <a:ext cx="169863" cy="363537"/>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4</a:t>
            </a:r>
            <a:endParaRPr lang="en-US" altLang="zh-CN" b="0"/>
          </a:p>
        </p:txBody>
      </p:sp>
      <p:sp>
        <p:nvSpPr>
          <p:cNvPr id="230" name="Rectangle 182"/>
          <p:cNvSpPr>
            <a:spLocks noChangeArrowheads="1"/>
          </p:cNvSpPr>
          <p:nvPr/>
        </p:nvSpPr>
        <p:spPr bwMode="auto">
          <a:xfrm>
            <a:off x="857250" y="4398168"/>
            <a:ext cx="560388" cy="366713"/>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mail</a:t>
            </a:r>
            <a:endParaRPr lang="en-US" altLang="zh-CN" b="0"/>
          </a:p>
        </p:txBody>
      </p:sp>
      <p:sp>
        <p:nvSpPr>
          <p:cNvPr id="231" name="Rectangle 183"/>
          <p:cNvSpPr>
            <a:spLocks noChangeArrowheads="1"/>
          </p:cNvSpPr>
          <p:nvPr/>
        </p:nvSpPr>
        <p:spPr bwMode="auto">
          <a:xfrm>
            <a:off x="1735138" y="4398168"/>
            <a:ext cx="341312" cy="366713"/>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19</a:t>
            </a:r>
            <a:endParaRPr lang="en-US" altLang="zh-CN" b="0"/>
          </a:p>
        </p:txBody>
      </p:sp>
      <p:sp>
        <p:nvSpPr>
          <p:cNvPr id="232" name="Rectangle 184"/>
          <p:cNvSpPr>
            <a:spLocks noChangeArrowheads="1"/>
          </p:cNvSpPr>
          <p:nvPr/>
        </p:nvSpPr>
        <p:spPr bwMode="auto">
          <a:xfrm>
            <a:off x="2590800" y="4398168"/>
            <a:ext cx="169863" cy="366713"/>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6</a:t>
            </a:r>
            <a:endParaRPr lang="en-US" altLang="zh-CN" b="0"/>
          </a:p>
        </p:txBody>
      </p:sp>
      <p:sp>
        <p:nvSpPr>
          <p:cNvPr id="233" name="Rectangle 185"/>
          <p:cNvSpPr>
            <a:spLocks noChangeArrowheads="1"/>
          </p:cNvSpPr>
          <p:nvPr/>
        </p:nvSpPr>
        <p:spPr bwMode="auto">
          <a:xfrm>
            <a:off x="920750" y="4858543"/>
            <a:ext cx="374650" cy="365125"/>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list</a:t>
            </a:r>
            <a:endParaRPr lang="en-US" altLang="zh-CN" b="0"/>
          </a:p>
        </p:txBody>
      </p:sp>
      <p:sp>
        <p:nvSpPr>
          <p:cNvPr id="234" name="Rectangle 186"/>
          <p:cNvSpPr>
            <a:spLocks noChangeArrowheads="1"/>
          </p:cNvSpPr>
          <p:nvPr/>
        </p:nvSpPr>
        <p:spPr bwMode="auto">
          <a:xfrm>
            <a:off x="1735138" y="4858543"/>
            <a:ext cx="341312" cy="365125"/>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28</a:t>
            </a:r>
            <a:endParaRPr lang="en-US" altLang="zh-CN" b="0"/>
          </a:p>
        </p:txBody>
      </p:sp>
      <p:sp>
        <p:nvSpPr>
          <p:cNvPr id="235" name="Rectangle 187"/>
          <p:cNvSpPr>
            <a:spLocks noChangeArrowheads="1"/>
          </p:cNvSpPr>
          <p:nvPr/>
        </p:nvSpPr>
        <p:spPr bwMode="auto">
          <a:xfrm>
            <a:off x="2590800" y="4858543"/>
            <a:ext cx="169863" cy="365125"/>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4</a:t>
            </a:r>
            <a:endParaRPr lang="en-US" altLang="zh-CN" b="0"/>
          </a:p>
        </p:txBody>
      </p:sp>
      <p:sp>
        <p:nvSpPr>
          <p:cNvPr id="236" name="Rectangle 188"/>
          <p:cNvSpPr>
            <a:spLocks noChangeArrowheads="1"/>
          </p:cNvSpPr>
          <p:nvPr/>
        </p:nvSpPr>
        <p:spPr bwMode="auto">
          <a:xfrm>
            <a:off x="1044575" y="5320506"/>
            <a:ext cx="84138" cy="363537"/>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f</a:t>
            </a:r>
            <a:endParaRPr lang="en-US" altLang="zh-CN" b="0"/>
          </a:p>
        </p:txBody>
      </p:sp>
      <p:sp>
        <p:nvSpPr>
          <p:cNvPr id="237" name="Rectangle 189"/>
          <p:cNvSpPr>
            <a:spLocks noChangeArrowheads="1"/>
          </p:cNvSpPr>
          <p:nvPr/>
        </p:nvSpPr>
        <p:spPr bwMode="auto">
          <a:xfrm>
            <a:off x="1795463" y="5320506"/>
            <a:ext cx="169862" cy="363537"/>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6</a:t>
            </a:r>
            <a:endParaRPr lang="en-US" altLang="zh-CN" b="0"/>
          </a:p>
        </p:txBody>
      </p:sp>
      <p:sp>
        <p:nvSpPr>
          <p:cNvPr id="238" name="Rectangle 190"/>
          <p:cNvSpPr>
            <a:spLocks noChangeArrowheads="1"/>
          </p:cNvSpPr>
          <p:nvPr/>
        </p:nvSpPr>
        <p:spPr bwMode="auto">
          <a:xfrm>
            <a:off x="2590800" y="5320506"/>
            <a:ext cx="169863" cy="363537"/>
          </a:xfrm>
          <a:prstGeom prst="rect">
            <a:avLst/>
          </a:prstGeom>
          <a:noFill/>
          <a:ln w="9525">
            <a:noFill/>
            <a:miter lim="800000"/>
          </a:ln>
        </p:spPr>
        <p:txBody>
          <a:bodyPr wrap="none" lIns="0" tIns="0" rIns="0" bIns="0">
            <a:spAutoFit/>
          </a:bodyPr>
          <a:lstStyle/>
          <a:p>
            <a:r>
              <a:rPr lang="en-US" altLang="zh-CN" b="0">
                <a:solidFill>
                  <a:srgbClr val="000000"/>
                </a:solidFill>
                <a:latin typeface="Times New Roman" panose="02020603050405020304" pitchFamily="18" charset="0"/>
              </a:rPr>
              <a:t>2</a:t>
            </a:r>
            <a:endParaRPr lang="en-US" altLang="zh-CN" b="0"/>
          </a:p>
        </p:txBody>
      </p:sp>
      <p:sp>
        <p:nvSpPr>
          <p:cNvPr id="239" name="Rectangle 191"/>
          <p:cNvSpPr>
            <a:spLocks noChangeArrowheads="1"/>
          </p:cNvSpPr>
          <p:nvPr/>
        </p:nvSpPr>
        <p:spPr bwMode="auto">
          <a:xfrm>
            <a:off x="479425" y="2772568"/>
            <a:ext cx="2779713" cy="2960688"/>
          </a:xfrm>
          <a:prstGeom prst="rect">
            <a:avLst/>
          </a:prstGeom>
          <a:noFill/>
          <a:ln w="17463">
            <a:solidFill>
              <a:srgbClr val="000000"/>
            </a:solidFill>
            <a:miter lim="800000"/>
          </a:ln>
        </p:spPr>
        <p:txBody>
          <a:bodyPr/>
          <a:lstStyle/>
          <a:p>
            <a:endParaRPr lang="zh-CN" altLang="en-US"/>
          </a:p>
        </p:txBody>
      </p:sp>
      <p:sp>
        <p:nvSpPr>
          <p:cNvPr id="240" name="Rectangle 192"/>
          <p:cNvSpPr>
            <a:spLocks noChangeArrowheads="1"/>
          </p:cNvSpPr>
          <p:nvPr/>
        </p:nvSpPr>
        <p:spPr bwMode="auto">
          <a:xfrm>
            <a:off x="1671638" y="2336006"/>
            <a:ext cx="1587" cy="363537"/>
          </a:xfrm>
          <a:prstGeom prst="rect">
            <a:avLst/>
          </a:prstGeom>
          <a:noFill/>
          <a:ln w="9525">
            <a:noFill/>
            <a:miter lim="800000"/>
          </a:ln>
        </p:spPr>
        <p:txBody>
          <a:bodyPr wrap="none" lIns="0" tIns="0" rIns="0" bIns="0">
            <a:spAutoFit/>
          </a:bodyPr>
          <a:lstStyle/>
          <a:p>
            <a:endParaRPr lang="zh-CN" altLang="zh-CN" b="0"/>
          </a:p>
        </p:txBody>
      </p:sp>
      <p:sp>
        <p:nvSpPr>
          <p:cNvPr id="241" name="Text Box 193"/>
          <p:cNvSpPr txBox="1">
            <a:spLocks noChangeArrowheads="1"/>
          </p:cNvSpPr>
          <p:nvPr/>
        </p:nvSpPr>
        <p:spPr bwMode="auto">
          <a:xfrm>
            <a:off x="611560" y="1804754"/>
            <a:ext cx="1944464" cy="400110"/>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a:defRPr/>
            </a:pPr>
            <a:r>
              <a:rPr lang="en-US" altLang="zh-CN" b="0" dirty="0">
                <a:solidFill>
                  <a:srgbClr val="C00000"/>
                </a:solidFill>
              </a:rPr>
              <a:t>      </a:t>
            </a:r>
            <a:r>
              <a:rPr lang="zh-CN" altLang="en-US" dirty="0">
                <a:solidFill>
                  <a:srgbClr val="C00000"/>
                </a:solidFill>
              </a:rPr>
              <a:t>文件目录</a:t>
            </a:r>
            <a:endParaRPr lang="zh-CN" altLang="en-US" dirty="0">
              <a:solidFill>
                <a:srgbClr val="C00000"/>
              </a:solidFill>
            </a:endParaRPr>
          </a:p>
        </p:txBody>
      </p:sp>
      <p:sp>
        <p:nvSpPr>
          <p:cNvPr id="242" name="Text Box 203"/>
          <p:cNvSpPr txBox="1">
            <a:spLocks noChangeArrowheads="1"/>
          </p:cNvSpPr>
          <p:nvPr/>
        </p:nvSpPr>
        <p:spPr bwMode="auto">
          <a:xfrm>
            <a:off x="466725" y="2275681"/>
            <a:ext cx="13684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t>文件名</a:t>
            </a:r>
            <a:endParaRPr lang="zh-CN" altLang="en-US"/>
          </a:p>
        </p:txBody>
      </p:sp>
      <p:sp>
        <p:nvSpPr>
          <p:cNvPr id="243" name="Rectangle 204"/>
          <p:cNvSpPr>
            <a:spLocks noChangeArrowheads="1"/>
          </p:cNvSpPr>
          <p:nvPr/>
        </p:nvSpPr>
        <p:spPr bwMode="auto">
          <a:xfrm>
            <a:off x="466725" y="2256631"/>
            <a:ext cx="1152525" cy="469900"/>
          </a:xfrm>
          <a:prstGeom prst="rect">
            <a:avLst/>
          </a:prstGeom>
          <a:noFill/>
          <a:ln w="12700">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defRPr/>
            </a:pPr>
            <a:endParaRPr lang="zh-CN" altLang="en-US"/>
          </a:p>
        </p:txBody>
      </p:sp>
      <p:sp>
        <p:nvSpPr>
          <p:cNvPr id="244" name="Rectangle 205"/>
          <p:cNvSpPr>
            <a:spLocks noChangeArrowheads="1"/>
          </p:cNvSpPr>
          <p:nvPr/>
        </p:nvSpPr>
        <p:spPr bwMode="auto">
          <a:xfrm>
            <a:off x="1619250" y="2256631"/>
            <a:ext cx="1655763" cy="469900"/>
          </a:xfrm>
          <a:prstGeom prst="rect">
            <a:avLst/>
          </a:prstGeom>
          <a:noFill/>
          <a:ln w="12700">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defRPr/>
            </a:pPr>
            <a:endParaRPr lang="zh-CN" altLang="en-US"/>
          </a:p>
        </p:txBody>
      </p:sp>
      <p:sp>
        <p:nvSpPr>
          <p:cNvPr id="245" name="Text Box 206"/>
          <p:cNvSpPr txBox="1">
            <a:spLocks noChangeArrowheads="1"/>
          </p:cNvSpPr>
          <p:nvPr/>
        </p:nvSpPr>
        <p:spPr bwMode="auto">
          <a:xfrm>
            <a:off x="1619250" y="2275681"/>
            <a:ext cx="17287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t>物理地址</a:t>
            </a:r>
            <a:endParaRPr lang="zh-CN" altLang="en-US"/>
          </a:p>
        </p:txBody>
      </p:sp>
      <p:sp>
        <p:nvSpPr>
          <p:cNvPr id="247" name="Freeform 6"/>
          <p:cNvSpPr/>
          <p:nvPr/>
        </p:nvSpPr>
        <p:spPr bwMode="auto">
          <a:xfrm>
            <a:off x="3635375" y="1142984"/>
            <a:ext cx="5400675" cy="5670566"/>
          </a:xfrm>
          <a:custGeom>
            <a:avLst/>
            <a:gdLst>
              <a:gd name="T0" fmla="*/ 0 w 2107"/>
              <a:gd name="T1" fmla="*/ 2147483647 h 3134"/>
              <a:gd name="T2" fmla="*/ 0 w 2107"/>
              <a:gd name="T3" fmla="*/ 0 h 3134"/>
              <a:gd name="T4" fmla="*/ 2147483647 w 2107"/>
              <a:gd name="T5" fmla="*/ 2147483647 h 3134"/>
              <a:gd name="T6" fmla="*/ 2147483647 w 2107"/>
              <a:gd name="T7" fmla="*/ 2147483647 h 3134"/>
              <a:gd name="T8" fmla="*/ 2147483647 w 2107"/>
              <a:gd name="T9" fmla="*/ 2147483647 h 3134"/>
              <a:gd name="T10" fmla="*/ 2147483647 w 2107"/>
              <a:gd name="T11" fmla="*/ 2147483647 h 3134"/>
              <a:gd name="T12" fmla="*/ 2147483647 w 2107"/>
              <a:gd name="T13" fmla="*/ 2147483647 h 3134"/>
              <a:gd name="T14" fmla="*/ 2147483647 w 2107"/>
              <a:gd name="T15" fmla="*/ 2147483647 h 3134"/>
              <a:gd name="T16" fmla="*/ 2147483647 w 2107"/>
              <a:gd name="T17" fmla="*/ 2147483647 h 3134"/>
              <a:gd name="T18" fmla="*/ 2147483647 w 2107"/>
              <a:gd name="T19" fmla="*/ 0 h 3134"/>
              <a:gd name="T20" fmla="*/ 2147483647 w 2107"/>
              <a:gd name="T21" fmla="*/ 2147483647 h 3134"/>
              <a:gd name="T22" fmla="*/ 2147483647 w 2107"/>
              <a:gd name="T23" fmla="*/ 2147483647 h 3134"/>
              <a:gd name="T24" fmla="*/ 2147483647 w 2107"/>
              <a:gd name="T25" fmla="*/ 2147483647 h 3134"/>
              <a:gd name="T26" fmla="*/ 2147483647 w 2107"/>
              <a:gd name="T27" fmla="*/ 2147483647 h 3134"/>
              <a:gd name="T28" fmla="*/ 2147483647 w 2107"/>
              <a:gd name="T29" fmla="*/ 2147483647 h 3134"/>
              <a:gd name="T30" fmla="*/ 2147483647 w 2107"/>
              <a:gd name="T31" fmla="*/ 2147483647 h 3134"/>
              <a:gd name="T32" fmla="*/ 2147483647 w 2107"/>
              <a:gd name="T33" fmla="*/ 2147483647 h 3134"/>
              <a:gd name="T34" fmla="*/ 2147483647 w 2107"/>
              <a:gd name="T35" fmla="*/ 2147483647 h 3134"/>
              <a:gd name="T36" fmla="*/ 0 w 2107"/>
              <a:gd name="T37" fmla="*/ 2147483647 h 31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07"/>
              <a:gd name="T58" fmla="*/ 0 h 3134"/>
              <a:gd name="T59" fmla="*/ 2107 w 2107"/>
              <a:gd name="T60" fmla="*/ 3134 h 31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07" h="3134">
                <a:moveTo>
                  <a:pt x="0" y="2869"/>
                </a:moveTo>
                <a:lnTo>
                  <a:pt x="0" y="0"/>
                </a:lnTo>
                <a:lnTo>
                  <a:pt x="255" y="117"/>
                </a:lnTo>
                <a:lnTo>
                  <a:pt x="509" y="201"/>
                </a:lnTo>
                <a:lnTo>
                  <a:pt x="784" y="244"/>
                </a:lnTo>
                <a:lnTo>
                  <a:pt x="1059" y="265"/>
                </a:lnTo>
                <a:lnTo>
                  <a:pt x="1324" y="244"/>
                </a:lnTo>
                <a:lnTo>
                  <a:pt x="1599" y="201"/>
                </a:lnTo>
                <a:lnTo>
                  <a:pt x="1853" y="117"/>
                </a:lnTo>
                <a:lnTo>
                  <a:pt x="2107" y="0"/>
                </a:lnTo>
                <a:lnTo>
                  <a:pt x="2107" y="2869"/>
                </a:lnTo>
                <a:lnTo>
                  <a:pt x="1853" y="2975"/>
                </a:lnTo>
                <a:lnTo>
                  <a:pt x="1599" y="3060"/>
                </a:lnTo>
                <a:lnTo>
                  <a:pt x="1324" y="3112"/>
                </a:lnTo>
                <a:lnTo>
                  <a:pt x="1059" y="3134"/>
                </a:lnTo>
                <a:lnTo>
                  <a:pt x="784" y="3112"/>
                </a:lnTo>
                <a:lnTo>
                  <a:pt x="509" y="3060"/>
                </a:lnTo>
                <a:lnTo>
                  <a:pt x="255" y="2975"/>
                </a:lnTo>
                <a:lnTo>
                  <a:pt x="0" y="2869"/>
                </a:lnTo>
              </a:path>
            </a:pathLst>
          </a:custGeom>
          <a:noFill/>
          <a:ln w="17463">
            <a:solidFill>
              <a:srgbClr val="000000"/>
            </a:solidFill>
            <a:prstDash val="solid"/>
            <a:round/>
          </a:ln>
        </p:spPr>
        <p:txBody>
          <a:bodyPr/>
          <a:lstStyle/>
          <a:p>
            <a:endParaRPr lang="zh-CN" altLang="en-US"/>
          </a:p>
        </p:txBody>
      </p:sp>
      <p:sp>
        <p:nvSpPr>
          <p:cNvPr id="248" name="Rectangle 7"/>
          <p:cNvSpPr>
            <a:spLocks noChangeArrowheads="1"/>
          </p:cNvSpPr>
          <p:nvPr/>
        </p:nvSpPr>
        <p:spPr bwMode="auto">
          <a:xfrm>
            <a:off x="5253038" y="1855788"/>
            <a:ext cx="168275" cy="363537"/>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1</a:t>
            </a:r>
            <a:endParaRPr lang="en-US" altLang="zh-CN"/>
          </a:p>
        </p:txBody>
      </p:sp>
      <p:sp>
        <p:nvSpPr>
          <p:cNvPr id="249" name="Rectangle 8"/>
          <p:cNvSpPr>
            <a:spLocks noChangeArrowheads="1"/>
          </p:cNvSpPr>
          <p:nvPr/>
        </p:nvSpPr>
        <p:spPr bwMode="auto">
          <a:xfrm>
            <a:off x="6472238" y="1897063"/>
            <a:ext cx="169862" cy="363537"/>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2</a:t>
            </a:r>
            <a:endParaRPr lang="en-US" altLang="zh-CN"/>
          </a:p>
        </p:txBody>
      </p:sp>
      <p:sp>
        <p:nvSpPr>
          <p:cNvPr id="250" name="Rectangle 9"/>
          <p:cNvSpPr>
            <a:spLocks noChangeArrowheads="1"/>
          </p:cNvSpPr>
          <p:nvPr/>
        </p:nvSpPr>
        <p:spPr bwMode="auto">
          <a:xfrm>
            <a:off x="7748588" y="1836738"/>
            <a:ext cx="169862"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3</a:t>
            </a:r>
            <a:endParaRPr lang="en-US" altLang="zh-CN"/>
          </a:p>
        </p:txBody>
      </p:sp>
      <p:sp>
        <p:nvSpPr>
          <p:cNvPr id="251" name="Rectangle 10"/>
          <p:cNvSpPr>
            <a:spLocks noChangeArrowheads="1"/>
          </p:cNvSpPr>
          <p:nvPr/>
        </p:nvSpPr>
        <p:spPr bwMode="auto">
          <a:xfrm>
            <a:off x="3976688" y="1711325"/>
            <a:ext cx="16827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0</a:t>
            </a:r>
            <a:endParaRPr lang="en-US" altLang="zh-CN"/>
          </a:p>
        </p:txBody>
      </p:sp>
      <p:sp>
        <p:nvSpPr>
          <p:cNvPr id="252" name="Line 11"/>
          <p:cNvSpPr>
            <a:spLocks noChangeShapeType="1"/>
          </p:cNvSpPr>
          <p:nvPr/>
        </p:nvSpPr>
        <p:spPr bwMode="auto">
          <a:xfrm flipH="1">
            <a:off x="6797675" y="1878013"/>
            <a:ext cx="708025" cy="39687"/>
          </a:xfrm>
          <a:prstGeom prst="line">
            <a:avLst/>
          </a:prstGeom>
          <a:noFill/>
          <a:ln w="17463">
            <a:solidFill>
              <a:srgbClr val="000000"/>
            </a:solidFill>
            <a:round/>
          </a:ln>
        </p:spPr>
        <p:txBody>
          <a:bodyPr/>
          <a:lstStyle/>
          <a:p>
            <a:endParaRPr lang="zh-CN" altLang="en-US"/>
          </a:p>
        </p:txBody>
      </p:sp>
      <p:sp>
        <p:nvSpPr>
          <p:cNvPr id="253" name="Line 12"/>
          <p:cNvSpPr>
            <a:spLocks noChangeShapeType="1"/>
          </p:cNvSpPr>
          <p:nvPr/>
        </p:nvSpPr>
        <p:spPr bwMode="auto">
          <a:xfrm>
            <a:off x="6797675" y="1917700"/>
            <a:ext cx="3175" cy="247650"/>
          </a:xfrm>
          <a:prstGeom prst="line">
            <a:avLst/>
          </a:prstGeom>
          <a:noFill/>
          <a:ln w="17463">
            <a:solidFill>
              <a:srgbClr val="000000"/>
            </a:solidFill>
            <a:round/>
          </a:ln>
        </p:spPr>
        <p:txBody>
          <a:bodyPr/>
          <a:lstStyle/>
          <a:p>
            <a:endParaRPr lang="zh-CN" altLang="en-US"/>
          </a:p>
        </p:txBody>
      </p:sp>
      <p:sp>
        <p:nvSpPr>
          <p:cNvPr id="254" name="Line 13"/>
          <p:cNvSpPr>
            <a:spLocks noChangeShapeType="1"/>
          </p:cNvSpPr>
          <p:nvPr/>
        </p:nvSpPr>
        <p:spPr bwMode="auto">
          <a:xfrm>
            <a:off x="7505700" y="1878013"/>
            <a:ext cx="3175" cy="266700"/>
          </a:xfrm>
          <a:prstGeom prst="line">
            <a:avLst/>
          </a:prstGeom>
          <a:noFill/>
          <a:ln w="17463">
            <a:solidFill>
              <a:srgbClr val="000000"/>
            </a:solidFill>
            <a:round/>
          </a:ln>
        </p:spPr>
        <p:txBody>
          <a:bodyPr/>
          <a:lstStyle/>
          <a:p>
            <a:endParaRPr lang="zh-CN" altLang="en-US"/>
          </a:p>
        </p:txBody>
      </p:sp>
      <p:sp>
        <p:nvSpPr>
          <p:cNvPr id="255" name="Line 14"/>
          <p:cNvSpPr>
            <a:spLocks noChangeShapeType="1"/>
          </p:cNvSpPr>
          <p:nvPr/>
        </p:nvSpPr>
        <p:spPr bwMode="auto">
          <a:xfrm flipH="1">
            <a:off x="6797675" y="2144713"/>
            <a:ext cx="679450" cy="20637"/>
          </a:xfrm>
          <a:prstGeom prst="line">
            <a:avLst/>
          </a:prstGeom>
          <a:noFill/>
          <a:ln w="17463">
            <a:solidFill>
              <a:srgbClr val="000000"/>
            </a:solidFill>
            <a:round/>
          </a:ln>
        </p:spPr>
        <p:txBody>
          <a:bodyPr/>
          <a:lstStyle/>
          <a:p>
            <a:endParaRPr lang="zh-CN" altLang="en-US"/>
          </a:p>
        </p:txBody>
      </p:sp>
      <p:sp>
        <p:nvSpPr>
          <p:cNvPr id="256" name="Freeform 15"/>
          <p:cNvSpPr/>
          <p:nvPr/>
        </p:nvSpPr>
        <p:spPr bwMode="auto">
          <a:xfrm>
            <a:off x="4222750" y="1752600"/>
            <a:ext cx="650875" cy="125413"/>
          </a:xfrm>
          <a:custGeom>
            <a:avLst/>
            <a:gdLst>
              <a:gd name="T0" fmla="*/ 0 w 254"/>
              <a:gd name="T1" fmla="*/ 0 h 64"/>
              <a:gd name="T2" fmla="*/ 2147483647 w 254"/>
              <a:gd name="T3" fmla="*/ 2147483647 h 64"/>
              <a:gd name="T4" fmla="*/ 2147483647 w 254"/>
              <a:gd name="T5" fmla="*/ 2147483647 h 64"/>
              <a:gd name="T6" fmla="*/ 0 60000 65536"/>
              <a:gd name="T7" fmla="*/ 0 60000 65536"/>
              <a:gd name="T8" fmla="*/ 0 60000 65536"/>
              <a:gd name="T9" fmla="*/ 0 w 254"/>
              <a:gd name="T10" fmla="*/ 0 h 64"/>
              <a:gd name="T11" fmla="*/ 254 w 254"/>
              <a:gd name="T12" fmla="*/ 64 h 64"/>
            </a:gdLst>
            <a:ahLst/>
            <a:cxnLst>
              <a:cxn ang="T6">
                <a:pos x="T0" y="T1"/>
              </a:cxn>
              <a:cxn ang="T7">
                <a:pos x="T2" y="T3"/>
              </a:cxn>
              <a:cxn ang="T8">
                <a:pos x="T4" y="T5"/>
              </a:cxn>
            </a:cxnLst>
            <a:rect l="T9" t="T10" r="T11" b="T12"/>
            <a:pathLst>
              <a:path w="254" h="64">
                <a:moveTo>
                  <a:pt x="0" y="0"/>
                </a:moveTo>
                <a:lnTo>
                  <a:pt x="127" y="43"/>
                </a:lnTo>
                <a:lnTo>
                  <a:pt x="254" y="64"/>
                </a:lnTo>
              </a:path>
            </a:pathLst>
          </a:custGeom>
          <a:noFill/>
          <a:ln w="17463">
            <a:solidFill>
              <a:srgbClr val="000000"/>
            </a:solidFill>
            <a:prstDash val="solid"/>
            <a:round/>
          </a:ln>
        </p:spPr>
        <p:txBody>
          <a:bodyPr/>
          <a:lstStyle/>
          <a:p>
            <a:endParaRPr lang="zh-CN" altLang="en-US"/>
          </a:p>
        </p:txBody>
      </p:sp>
      <p:sp>
        <p:nvSpPr>
          <p:cNvPr id="257" name="Line 16"/>
          <p:cNvSpPr>
            <a:spLocks noChangeShapeType="1"/>
          </p:cNvSpPr>
          <p:nvPr/>
        </p:nvSpPr>
        <p:spPr bwMode="auto">
          <a:xfrm>
            <a:off x="4873625" y="1878013"/>
            <a:ext cx="1588" cy="249237"/>
          </a:xfrm>
          <a:prstGeom prst="line">
            <a:avLst/>
          </a:prstGeom>
          <a:noFill/>
          <a:ln w="17463">
            <a:solidFill>
              <a:srgbClr val="000000"/>
            </a:solidFill>
            <a:round/>
          </a:ln>
        </p:spPr>
        <p:txBody>
          <a:bodyPr/>
          <a:lstStyle/>
          <a:p>
            <a:endParaRPr lang="zh-CN" altLang="en-US"/>
          </a:p>
        </p:txBody>
      </p:sp>
      <p:sp>
        <p:nvSpPr>
          <p:cNvPr id="258" name="Line 17"/>
          <p:cNvSpPr>
            <a:spLocks noChangeShapeType="1"/>
          </p:cNvSpPr>
          <p:nvPr/>
        </p:nvSpPr>
        <p:spPr bwMode="auto">
          <a:xfrm>
            <a:off x="4222750" y="1752600"/>
            <a:ext cx="1588" cy="247650"/>
          </a:xfrm>
          <a:prstGeom prst="line">
            <a:avLst/>
          </a:prstGeom>
          <a:noFill/>
          <a:ln w="17463">
            <a:solidFill>
              <a:srgbClr val="000000"/>
            </a:solidFill>
            <a:round/>
          </a:ln>
        </p:spPr>
        <p:txBody>
          <a:bodyPr/>
          <a:lstStyle/>
          <a:p>
            <a:endParaRPr lang="zh-CN" altLang="en-US"/>
          </a:p>
        </p:txBody>
      </p:sp>
      <p:sp>
        <p:nvSpPr>
          <p:cNvPr id="259" name="Freeform 18"/>
          <p:cNvSpPr/>
          <p:nvPr/>
        </p:nvSpPr>
        <p:spPr bwMode="auto">
          <a:xfrm>
            <a:off x="4222750" y="2000250"/>
            <a:ext cx="622300" cy="127000"/>
          </a:xfrm>
          <a:custGeom>
            <a:avLst/>
            <a:gdLst>
              <a:gd name="T0" fmla="*/ 0 w 243"/>
              <a:gd name="T1" fmla="*/ 0 h 64"/>
              <a:gd name="T2" fmla="*/ 2147483647 w 243"/>
              <a:gd name="T3" fmla="*/ 2147483647 h 64"/>
              <a:gd name="T4" fmla="*/ 2147483647 w 243"/>
              <a:gd name="T5" fmla="*/ 2147483647 h 64"/>
              <a:gd name="T6" fmla="*/ 0 60000 65536"/>
              <a:gd name="T7" fmla="*/ 0 60000 65536"/>
              <a:gd name="T8" fmla="*/ 0 60000 65536"/>
              <a:gd name="T9" fmla="*/ 0 w 243"/>
              <a:gd name="T10" fmla="*/ 0 h 64"/>
              <a:gd name="T11" fmla="*/ 243 w 243"/>
              <a:gd name="T12" fmla="*/ 64 h 64"/>
            </a:gdLst>
            <a:ahLst/>
            <a:cxnLst>
              <a:cxn ang="T6">
                <a:pos x="T0" y="T1"/>
              </a:cxn>
              <a:cxn ang="T7">
                <a:pos x="T2" y="T3"/>
              </a:cxn>
              <a:cxn ang="T8">
                <a:pos x="T4" y="T5"/>
              </a:cxn>
            </a:cxnLst>
            <a:rect l="T9" t="T10" r="T11" b="T12"/>
            <a:pathLst>
              <a:path w="243" h="64">
                <a:moveTo>
                  <a:pt x="0" y="0"/>
                </a:moveTo>
                <a:lnTo>
                  <a:pt x="127" y="43"/>
                </a:lnTo>
                <a:lnTo>
                  <a:pt x="243" y="64"/>
                </a:lnTo>
              </a:path>
            </a:pathLst>
          </a:custGeom>
          <a:noFill/>
          <a:ln w="17463">
            <a:solidFill>
              <a:srgbClr val="000000"/>
            </a:solidFill>
            <a:prstDash val="solid"/>
            <a:round/>
          </a:ln>
        </p:spPr>
        <p:txBody>
          <a:bodyPr/>
          <a:lstStyle/>
          <a:p>
            <a:endParaRPr lang="zh-CN" altLang="en-US"/>
          </a:p>
        </p:txBody>
      </p:sp>
      <p:sp>
        <p:nvSpPr>
          <p:cNvPr id="260" name="Freeform 19"/>
          <p:cNvSpPr/>
          <p:nvPr/>
        </p:nvSpPr>
        <p:spPr bwMode="auto">
          <a:xfrm>
            <a:off x="8075613" y="1752600"/>
            <a:ext cx="650875" cy="125413"/>
          </a:xfrm>
          <a:custGeom>
            <a:avLst/>
            <a:gdLst>
              <a:gd name="T0" fmla="*/ 2147483647 w 254"/>
              <a:gd name="T1" fmla="*/ 0 h 64"/>
              <a:gd name="T2" fmla="*/ 2147483647 w 254"/>
              <a:gd name="T3" fmla="*/ 2147483647 h 64"/>
              <a:gd name="T4" fmla="*/ 0 w 254"/>
              <a:gd name="T5" fmla="*/ 2147483647 h 64"/>
              <a:gd name="T6" fmla="*/ 0 60000 65536"/>
              <a:gd name="T7" fmla="*/ 0 60000 65536"/>
              <a:gd name="T8" fmla="*/ 0 60000 65536"/>
              <a:gd name="T9" fmla="*/ 0 w 254"/>
              <a:gd name="T10" fmla="*/ 0 h 64"/>
              <a:gd name="T11" fmla="*/ 254 w 254"/>
              <a:gd name="T12" fmla="*/ 64 h 64"/>
            </a:gdLst>
            <a:ahLst/>
            <a:cxnLst>
              <a:cxn ang="T6">
                <a:pos x="T0" y="T1"/>
              </a:cxn>
              <a:cxn ang="T7">
                <a:pos x="T2" y="T3"/>
              </a:cxn>
              <a:cxn ang="T8">
                <a:pos x="T4" y="T5"/>
              </a:cxn>
            </a:cxnLst>
            <a:rect l="T9" t="T10" r="T11" b="T12"/>
            <a:pathLst>
              <a:path w="254" h="64">
                <a:moveTo>
                  <a:pt x="254" y="0"/>
                </a:moveTo>
                <a:lnTo>
                  <a:pt x="127" y="43"/>
                </a:lnTo>
                <a:lnTo>
                  <a:pt x="0" y="64"/>
                </a:lnTo>
              </a:path>
            </a:pathLst>
          </a:custGeom>
          <a:noFill/>
          <a:ln w="17463">
            <a:solidFill>
              <a:srgbClr val="000000"/>
            </a:solidFill>
            <a:prstDash val="solid"/>
            <a:round/>
          </a:ln>
        </p:spPr>
        <p:txBody>
          <a:bodyPr/>
          <a:lstStyle/>
          <a:p>
            <a:endParaRPr lang="zh-CN" altLang="en-US"/>
          </a:p>
        </p:txBody>
      </p:sp>
      <p:sp>
        <p:nvSpPr>
          <p:cNvPr id="261" name="Line 20"/>
          <p:cNvSpPr>
            <a:spLocks noChangeShapeType="1"/>
          </p:cNvSpPr>
          <p:nvPr/>
        </p:nvSpPr>
        <p:spPr bwMode="auto">
          <a:xfrm>
            <a:off x="8075613" y="1878013"/>
            <a:ext cx="1587" cy="249237"/>
          </a:xfrm>
          <a:prstGeom prst="line">
            <a:avLst/>
          </a:prstGeom>
          <a:noFill/>
          <a:ln w="17463">
            <a:solidFill>
              <a:srgbClr val="000000"/>
            </a:solidFill>
            <a:round/>
          </a:ln>
        </p:spPr>
        <p:txBody>
          <a:bodyPr/>
          <a:lstStyle/>
          <a:p>
            <a:endParaRPr lang="zh-CN" altLang="en-US"/>
          </a:p>
        </p:txBody>
      </p:sp>
      <p:sp>
        <p:nvSpPr>
          <p:cNvPr id="262" name="Line 21"/>
          <p:cNvSpPr>
            <a:spLocks noChangeShapeType="1"/>
          </p:cNvSpPr>
          <p:nvPr/>
        </p:nvSpPr>
        <p:spPr bwMode="auto">
          <a:xfrm>
            <a:off x="8726488" y="1752600"/>
            <a:ext cx="1587" cy="247650"/>
          </a:xfrm>
          <a:prstGeom prst="line">
            <a:avLst/>
          </a:prstGeom>
          <a:noFill/>
          <a:ln w="17463">
            <a:solidFill>
              <a:srgbClr val="000000"/>
            </a:solidFill>
            <a:round/>
          </a:ln>
        </p:spPr>
        <p:txBody>
          <a:bodyPr/>
          <a:lstStyle/>
          <a:p>
            <a:endParaRPr lang="zh-CN" altLang="en-US"/>
          </a:p>
        </p:txBody>
      </p:sp>
      <p:sp>
        <p:nvSpPr>
          <p:cNvPr id="263" name="Freeform 22"/>
          <p:cNvSpPr/>
          <p:nvPr/>
        </p:nvSpPr>
        <p:spPr bwMode="auto">
          <a:xfrm>
            <a:off x="8102600" y="2000250"/>
            <a:ext cx="623888" cy="127000"/>
          </a:xfrm>
          <a:custGeom>
            <a:avLst/>
            <a:gdLst>
              <a:gd name="T0" fmla="*/ 2147483647 w 243"/>
              <a:gd name="T1" fmla="*/ 0 h 64"/>
              <a:gd name="T2" fmla="*/ 2147483647 w 243"/>
              <a:gd name="T3" fmla="*/ 2147483647 h 64"/>
              <a:gd name="T4" fmla="*/ 0 w 243"/>
              <a:gd name="T5" fmla="*/ 2147483647 h 64"/>
              <a:gd name="T6" fmla="*/ 0 60000 65536"/>
              <a:gd name="T7" fmla="*/ 0 60000 65536"/>
              <a:gd name="T8" fmla="*/ 0 60000 65536"/>
              <a:gd name="T9" fmla="*/ 0 w 243"/>
              <a:gd name="T10" fmla="*/ 0 h 64"/>
              <a:gd name="T11" fmla="*/ 243 w 243"/>
              <a:gd name="T12" fmla="*/ 64 h 64"/>
            </a:gdLst>
            <a:ahLst/>
            <a:cxnLst>
              <a:cxn ang="T6">
                <a:pos x="T0" y="T1"/>
              </a:cxn>
              <a:cxn ang="T7">
                <a:pos x="T2" y="T3"/>
              </a:cxn>
              <a:cxn ang="T8">
                <a:pos x="T4" y="T5"/>
              </a:cxn>
            </a:cxnLst>
            <a:rect l="T9" t="T10" r="T11" b="T12"/>
            <a:pathLst>
              <a:path w="243" h="64">
                <a:moveTo>
                  <a:pt x="243" y="0"/>
                </a:moveTo>
                <a:lnTo>
                  <a:pt x="116" y="43"/>
                </a:lnTo>
                <a:lnTo>
                  <a:pt x="0" y="64"/>
                </a:lnTo>
              </a:path>
            </a:pathLst>
          </a:custGeom>
          <a:noFill/>
          <a:ln w="17463">
            <a:solidFill>
              <a:srgbClr val="000000"/>
            </a:solidFill>
            <a:prstDash val="solid"/>
            <a:round/>
          </a:ln>
        </p:spPr>
        <p:txBody>
          <a:bodyPr/>
          <a:lstStyle/>
          <a:p>
            <a:endParaRPr lang="zh-CN" altLang="en-US"/>
          </a:p>
        </p:txBody>
      </p:sp>
      <p:sp>
        <p:nvSpPr>
          <p:cNvPr id="264" name="Line 23"/>
          <p:cNvSpPr>
            <a:spLocks noChangeShapeType="1"/>
          </p:cNvSpPr>
          <p:nvPr/>
        </p:nvSpPr>
        <p:spPr bwMode="auto">
          <a:xfrm>
            <a:off x="5495925" y="1878013"/>
            <a:ext cx="708025" cy="39687"/>
          </a:xfrm>
          <a:prstGeom prst="line">
            <a:avLst/>
          </a:prstGeom>
          <a:noFill/>
          <a:ln w="17463">
            <a:solidFill>
              <a:srgbClr val="000000"/>
            </a:solidFill>
            <a:round/>
          </a:ln>
        </p:spPr>
        <p:txBody>
          <a:bodyPr/>
          <a:lstStyle/>
          <a:p>
            <a:endParaRPr lang="zh-CN" altLang="en-US"/>
          </a:p>
        </p:txBody>
      </p:sp>
      <p:sp>
        <p:nvSpPr>
          <p:cNvPr id="265" name="Line 24"/>
          <p:cNvSpPr>
            <a:spLocks noChangeShapeType="1"/>
          </p:cNvSpPr>
          <p:nvPr/>
        </p:nvSpPr>
        <p:spPr bwMode="auto">
          <a:xfrm>
            <a:off x="6203950" y="1917700"/>
            <a:ext cx="1588" cy="247650"/>
          </a:xfrm>
          <a:prstGeom prst="line">
            <a:avLst/>
          </a:prstGeom>
          <a:noFill/>
          <a:ln w="17463">
            <a:solidFill>
              <a:srgbClr val="000000"/>
            </a:solidFill>
            <a:round/>
          </a:ln>
        </p:spPr>
        <p:txBody>
          <a:bodyPr/>
          <a:lstStyle/>
          <a:p>
            <a:endParaRPr lang="zh-CN" altLang="en-US"/>
          </a:p>
        </p:txBody>
      </p:sp>
      <p:sp>
        <p:nvSpPr>
          <p:cNvPr id="266" name="Line 25"/>
          <p:cNvSpPr>
            <a:spLocks noChangeShapeType="1"/>
          </p:cNvSpPr>
          <p:nvPr/>
        </p:nvSpPr>
        <p:spPr bwMode="auto">
          <a:xfrm>
            <a:off x="5495925" y="1878013"/>
            <a:ext cx="3175" cy="266700"/>
          </a:xfrm>
          <a:prstGeom prst="line">
            <a:avLst/>
          </a:prstGeom>
          <a:noFill/>
          <a:ln w="17463">
            <a:solidFill>
              <a:srgbClr val="000000"/>
            </a:solidFill>
            <a:round/>
          </a:ln>
        </p:spPr>
        <p:txBody>
          <a:bodyPr/>
          <a:lstStyle/>
          <a:p>
            <a:endParaRPr lang="zh-CN" altLang="en-US"/>
          </a:p>
        </p:txBody>
      </p:sp>
      <p:sp>
        <p:nvSpPr>
          <p:cNvPr id="267" name="Line 26"/>
          <p:cNvSpPr>
            <a:spLocks noChangeShapeType="1"/>
          </p:cNvSpPr>
          <p:nvPr/>
        </p:nvSpPr>
        <p:spPr bwMode="auto">
          <a:xfrm>
            <a:off x="5524500" y="2144713"/>
            <a:ext cx="679450" cy="20637"/>
          </a:xfrm>
          <a:prstGeom prst="line">
            <a:avLst/>
          </a:prstGeom>
          <a:noFill/>
          <a:ln w="17463">
            <a:solidFill>
              <a:srgbClr val="000000"/>
            </a:solidFill>
            <a:round/>
          </a:ln>
        </p:spPr>
        <p:txBody>
          <a:bodyPr/>
          <a:lstStyle/>
          <a:p>
            <a:endParaRPr lang="zh-CN" altLang="en-US"/>
          </a:p>
        </p:txBody>
      </p:sp>
      <p:sp>
        <p:nvSpPr>
          <p:cNvPr id="268" name="Rectangle 27"/>
          <p:cNvSpPr>
            <a:spLocks noChangeArrowheads="1"/>
          </p:cNvSpPr>
          <p:nvPr/>
        </p:nvSpPr>
        <p:spPr bwMode="auto">
          <a:xfrm>
            <a:off x="5253038" y="2455863"/>
            <a:ext cx="16827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5</a:t>
            </a:r>
            <a:endParaRPr lang="en-US" altLang="zh-CN"/>
          </a:p>
        </p:txBody>
      </p:sp>
      <p:sp>
        <p:nvSpPr>
          <p:cNvPr id="269" name="Rectangle 28"/>
          <p:cNvSpPr>
            <a:spLocks noChangeArrowheads="1"/>
          </p:cNvSpPr>
          <p:nvPr/>
        </p:nvSpPr>
        <p:spPr bwMode="auto">
          <a:xfrm>
            <a:off x="6472238" y="2476500"/>
            <a:ext cx="169862"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6</a:t>
            </a:r>
            <a:endParaRPr lang="en-US" altLang="zh-CN"/>
          </a:p>
        </p:txBody>
      </p:sp>
      <p:sp>
        <p:nvSpPr>
          <p:cNvPr id="270" name="Rectangle 29"/>
          <p:cNvSpPr>
            <a:spLocks noChangeArrowheads="1"/>
          </p:cNvSpPr>
          <p:nvPr/>
        </p:nvSpPr>
        <p:spPr bwMode="auto">
          <a:xfrm>
            <a:off x="7748588" y="2420938"/>
            <a:ext cx="169862"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7</a:t>
            </a:r>
            <a:endParaRPr lang="en-US" altLang="zh-CN"/>
          </a:p>
        </p:txBody>
      </p:sp>
      <p:sp>
        <p:nvSpPr>
          <p:cNvPr id="271" name="Rectangle 30"/>
          <p:cNvSpPr>
            <a:spLocks noChangeArrowheads="1"/>
          </p:cNvSpPr>
          <p:nvPr/>
        </p:nvSpPr>
        <p:spPr bwMode="auto">
          <a:xfrm>
            <a:off x="3976688" y="2311400"/>
            <a:ext cx="168275" cy="366713"/>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4</a:t>
            </a:r>
            <a:endParaRPr lang="en-US" altLang="zh-CN"/>
          </a:p>
        </p:txBody>
      </p:sp>
      <p:sp>
        <p:nvSpPr>
          <p:cNvPr id="272" name="Line 31"/>
          <p:cNvSpPr>
            <a:spLocks noChangeShapeType="1"/>
          </p:cNvSpPr>
          <p:nvPr/>
        </p:nvSpPr>
        <p:spPr bwMode="auto">
          <a:xfrm flipH="1">
            <a:off x="6797675" y="2476500"/>
            <a:ext cx="708025" cy="20638"/>
          </a:xfrm>
          <a:prstGeom prst="line">
            <a:avLst/>
          </a:prstGeom>
          <a:noFill/>
          <a:ln w="17463">
            <a:solidFill>
              <a:srgbClr val="000000"/>
            </a:solidFill>
            <a:round/>
          </a:ln>
        </p:spPr>
        <p:txBody>
          <a:bodyPr/>
          <a:lstStyle/>
          <a:p>
            <a:endParaRPr lang="zh-CN" altLang="en-US"/>
          </a:p>
        </p:txBody>
      </p:sp>
      <p:sp>
        <p:nvSpPr>
          <p:cNvPr id="273" name="Line 32"/>
          <p:cNvSpPr>
            <a:spLocks noChangeShapeType="1"/>
          </p:cNvSpPr>
          <p:nvPr/>
        </p:nvSpPr>
        <p:spPr bwMode="auto">
          <a:xfrm>
            <a:off x="6797675" y="2497138"/>
            <a:ext cx="3175" cy="269875"/>
          </a:xfrm>
          <a:prstGeom prst="line">
            <a:avLst/>
          </a:prstGeom>
          <a:noFill/>
          <a:ln w="17463">
            <a:solidFill>
              <a:srgbClr val="000000"/>
            </a:solidFill>
            <a:round/>
          </a:ln>
        </p:spPr>
        <p:txBody>
          <a:bodyPr/>
          <a:lstStyle/>
          <a:p>
            <a:endParaRPr lang="zh-CN" altLang="en-US"/>
          </a:p>
        </p:txBody>
      </p:sp>
      <p:sp>
        <p:nvSpPr>
          <p:cNvPr id="274" name="Line 33"/>
          <p:cNvSpPr>
            <a:spLocks noChangeShapeType="1"/>
          </p:cNvSpPr>
          <p:nvPr/>
        </p:nvSpPr>
        <p:spPr bwMode="auto">
          <a:xfrm>
            <a:off x="7505700" y="2476500"/>
            <a:ext cx="3175" cy="249238"/>
          </a:xfrm>
          <a:prstGeom prst="line">
            <a:avLst/>
          </a:prstGeom>
          <a:noFill/>
          <a:ln w="17463">
            <a:solidFill>
              <a:srgbClr val="000000"/>
            </a:solidFill>
            <a:round/>
          </a:ln>
        </p:spPr>
        <p:txBody>
          <a:bodyPr/>
          <a:lstStyle/>
          <a:p>
            <a:endParaRPr lang="zh-CN" altLang="en-US"/>
          </a:p>
        </p:txBody>
      </p:sp>
      <p:sp>
        <p:nvSpPr>
          <p:cNvPr id="275" name="Line 34"/>
          <p:cNvSpPr>
            <a:spLocks noChangeShapeType="1"/>
          </p:cNvSpPr>
          <p:nvPr/>
        </p:nvSpPr>
        <p:spPr bwMode="auto">
          <a:xfrm flipH="1">
            <a:off x="6797675" y="2725738"/>
            <a:ext cx="679450" cy="41275"/>
          </a:xfrm>
          <a:prstGeom prst="line">
            <a:avLst/>
          </a:prstGeom>
          <a:noFill/>
          <a:ln w="17463">
            <a:solidFill>
              <a:srgbClr val="000000"/>
            </a:solidFill>
            <a:round/>
          </a:ln>
        </p:spPr>
        <p:txBody>
          <a:bodyPr/>
          <a:lstStyle/>
          <a:p>
            <a:endParaRPr lang="zh-CN" altLang="en-US"/>
          </a:p>
        </p:txBody>
      </p:sp>
      <p:sp>
        <p:nvSpPr>
          <p:cNvPr id="276" name="Freeform 35"/>
          <p:cNvSpPr/>
          <p:nvPr/>
        </p:nvSpPr>
        <p:spPr bwMode="auto">
          <a:xfrm>
            <a:off x="4222750" y="2333625"/>
            <a:ext cx="650875" cy="122238"/>
          </a:xfrm>
          <a:custGeom>
            <a:avLst/>
            <a:gdLst>
              <a:gd name="T0" fmla="*/ 0 w 254"/>
              <a:gd name="T1" fmla="*/ 0 h 63"/>
              <a:gd name="T2" fmla="*/ 2147483647 w 254"/>
              <a:gd name="T3" fmla="*/ 2147483647 h 63"/>
              <a:gd name="T4" fmla="*/ 2147483647 w 254"/>
              <a:gd name="T5" fmla="*/ 2147483647 h 63"/>
              <a:gd name="T6" fmla="*/ 0 60000 65536"/>
              <a:gd name="T7" fmla="*/ 0 60000 65536"/>
              <a:gd name="T8" fmla="*/ 0 60000 65536"/>
              <a:gd name="T9" fmla="*/ 0 w 254"/>
              <a:gd name="T10" fmla="*/ 0 h 63"/>
              <a:gd name="T11" fmla="*/ 254 w 254"/>
              <a:gd name="T12" fmla="*/ 63 h 63"/>
            </a:gdLst>
            <a:ahLst/>
            <a:cxnLst>
              <a:cxn ang="T6">
                <a:pos x="T0" y="T1"/>
              </a:cxn>
              <a:cxn ang="T7">
                <a:pos x="T2" y="T3"/>
              </a:cxn>
              <a:cxn ang="T8">
                <a:pos x="T4" y="T5"/>
              </a:cxn>
            </a:cxnLst>
            <a:rect l="T9" t="T10" r="T11" b="T12"/>
            <a:pathLst>
              <a:path w="254" h="63">
                <a:moveTo>
                  <a:pt x="0" y="0"/>
                </a:moveTo>
                <a:lnTo>
                  <a:pt x="127" y="42"/>
                </a:lnTo>
                <a:lnTo>
                  <a:pt x="254" y="63"/>
                </a:lnTo>
              </a:path>
            </a:pathLst>
          </a:custGeom>
          <a:noFill/>
          <a:ln w="17463">
            <a:solidFill>
              <a:srgbClr val="000000"/>
            </a:solidFill>
            <a:prstDash val="solid"/>
            <a:round/>
          </a:ln>
        </p:spPr>
        <p:txBody>
          <a:bodyPr/>
          <a:lstStyle/>
          <a:p>
            <a:endParaRPr lang="zh-CN" altLang="en-US"/>
          </a:p>
        </p:txBody>
      </p:sp>
      <p:sp>
        <p:nvSpPr>
          <p:cNvPr id="277" name="Line 36"/>
          <p:cNvSpPr>
            <a:spLocks noChangeShapeType="1"/>
          </p:cNvSpPr>
          <p:nvPr/>
        </p:nvSpPr>
        <p:spPr bwMode="auto">
          <a:xfrm>
            <a:off x="4873625" y="2455863"/>
            <a:ext cx="1588" cy="249237"/>
          </a:xfrm>
          <a:prstGeom prst="line">
            <a:avLst/>
          </a:prstGeom>
          <a:noFill/>
          <a:ln w="17463">
            <a:solidFill>
              <a:srgbClr val="000000"/>
            </a:solidFill>
            <a:round/>
          </a:ln>
        </p:spPr>
        <p:txBody>
          <a:bodyPr/>
          <a:lstStyle/>
          <a:p>
            <a:endParaRPr lang="zh-CN" altLang="en-US"/>
          </a:p>
        </p:txBody>
      </p:sp>
      <p:sp>
        <p:nvSpPr>
          <p:cNvPr id="278" name="Line 37"/>
          <p:cNvSpPr>
            <a:spLocks noChangeShapeType="1"/>
          </p:cNvSpPr>
          <p:nvPr/>
        </p:nvSpPr>
        <p:spPr bwMode="auto">
          <a:xfrm>
            <a:off x="4222750" y="2333625"/>
            <a:ext cx="1588" cy="266700"/>
          </a:xfrm>
          <a:prstGeom prst="line">
            <a:avLst/>
          </a:prstGeom>
          <a:noFill/>
          <a:ln w="17463">
            <a:solidFill>
              <a:srgbClr val="000000"/>
            </a:solidFill>
            <a:round/>
          </a:ln>
        </p:spPr>
        <p:txBody>
          <a:bodyPr/>
          <a:lstStyle/>
          <a:p>
            <a:endParaRPr lang="zh-CN" altLang="en-US"/>
          </a:p>
        </p:txBody>
      </p:sp>
      <p:sp>
        <p:nvSpPr>
          <p:cNvPr id="279" name="Freeform 38"/>
          <p:cNvSpPr/>
          <p:nvPr/>
        </p:nvSpPr>
        <p:spPr bwMode="auto">
          <a:xfrm>
            <a:off x="4222750" y="2600325"/>
            <a:ext cx="622300" cy="104775"/>
          </a:xfrm>
          <a:custGeom>
            <a:avLst/>
            <a:gdLst>
              <a:gd name="T0" fmla="*/ 0 w 243"/>
              <a:gd name="T1" fmla="*/ 0 h 53"/>
              <a:gd name="T2" fmla="*/ 2147483647 w 243"/>
              <a:gd name="T3" fmla="*/ 2147483647 h 53"/>
              <a:gd name="T4" fmla="*/ 2147483647 w 243"/>
              <a:gd name="T5" fmla="*/ 2147483647 h 53"/>
              <a:gd name="T6" fmla="*/ 0 60000 65536"/>
              <a:gd name="T7" fmla="*/ 0 60000 65536"/>
              <a:gd name="T8" fmla="*/ 0 60000 65536"/>
              <a:gd name="T9" fmla="*/ 0 w 243"/>
              <a:gd name="T10" fmla="*/ 0 h 53"/>
              <a:gd name="T11" fmla="*/ 243 w 243"/>
              <a:gd name="T12" fmla="*/ 53 h 53"/>
            </a:gdLst>
            <a:ahLst/>
            <a:cxnLst>
              <a:cxn ang="T6">
                <a:pos x="T0" y="T1"/>
              </a:cxn>
              <a:cxn ang="T7">
                <a:pos x="T2" y="T3"/>
              </a:cxn>
              <a:cxn ang="T8">
                <a:pos x="T4" y="T5"/>
              </a:cxn>
            </a:cxnLst>
            <a:rect l="T9" t="T10" r="T11" b="T12"/>
            <a:pathLst>
              <a:path w="243" h="53">
                <a:moveTo>
                  <a:pt x="0" y="0"/>
                </a:moveTo>
                <a:lnTo>
                  <a:pt x="127" y="32"/>
                </a:lnTo>
                <a:lnTo>
                  <a:pt x="243" y="53"/>
                </a:lnTo>
              </a:path>
            </a:pathLst>
          </a:custGeom>
          <a:noFill/>
          <a:ln w="17463">
            <a:solidFill>
              <a:srgbClr val="000000"/>
            </a:solidFill>
            <a:prstDash val="solid"/>
            <a:round/>
          </a:ln>
        </p:spPr>
        <p:txBody>
          <a:bodyPr/>
          <a:lstStyle/>
          <a:p>
            <a:endParaRPr lang="zh-CN" altLang="en-US"/>
          </a:p>
        </p:txBody>
      </p:sp>
      <p:sp>
        <p:nvSpPr>
          <p:cNvPr id="280" name="Freeform 39"/>
          <p:cNvSpPr/>
          <p:nvPr/>
        </p:nvSpPr>
        <p:spPr bwMode="auto">
          <a:xfrm>
            <a:off x="8075613" y="2333625"/>
            <a:ext cx="650875" cy="122238"/>
          </a:xfrm>
          <a:custGeom>
            <a:avLst/>
            <a:gdLst>
              <a:gd name="T0" fmla="*/ 2147483647 w 254"/>
              <a:gd name="T1" fmla="*/ 0 h 63"/>
              <a:gd name="T2" fmla="*/ 2147483647 w 254"/>
              <a:gd name="T3" fmla="*/ 2147483647 h 63"/>
              <a:gd name="T4" fmla="*/ 0 w 254"/>
              <a:gd name="T5" fmla="*/ 2147483647 h 63"/>
              <a:gd name="T6" fmla="*/ 0 60000 65536"/>
              <a:gd name="T7" fmla="*/ 0 60000 65536"/>
              <a:gd name="T8" fmla="*/ 0 60000 65536"/>
              <a:gd name="T9" fmla="*/ 0 w 254"/>
              <a:gd name="T10" fmla="*/ 0 h 63"/>
              <a:gd name="T11" fmla="*/ 254 w 254"/>
              <a:gd name="T12" fmla="*/ 63 h 63"/>
            </a:gdLst>
            <a:ahLst/>
            <a:cxnLst>
              <a:cxn ang="T6">
                <a:pos x="T0" y="T1"/>
              </a:cxn>
              <a:cxn ang="T7">
                <a:pos x="T2" y="T3"/>
              </a:cxn>
              <a:cxn ang="T8">
                <a:pos x="T4" y="T5"/>
              </a:cxn>
            </a:cxnLst>
            <a:rect l="T9" t="T10" r="T11" b="T12"/>
            <a:pathLst>
              <a:path w="254" h="63">
                <a:moveTo>
                  <a:pt x="254" y="0"/>
                </a:moveTo>
                <a:lnTo>
                  <a:pt x="127" y="42"/>
                </a:lnTo>
                <a:lnTo>
                  <a:pt x="0" y="63"/>
                </a:lnTo>
              </a:path>
            </a:pathLst>
          </a:custGeom>
          <a:noFill/>
          <a:ln w="17463">
            <a:solidFill>
              <a:srgbClr val="000000"/>
            </a:solidFill>
            <a:prstDash val="solid"/>
            <a:round/>
          </a:ln>
        </p:spPr>
        <p:txBody>
          <a:bodyPr/>
          <a:lstStyle/>
          <a:p>
            <a:endParaRPr lang="zh-CN" altLang="en-US"/>
          </a:p>
        </p:txBody>
      </p:sp>
      <p:sp>
        <p:nvSpPr>
          <p:cNvPr id="281" name="Line 40"/>
          <p:cNvSpPr>
            <a:spLocks noChangeShapeType="1"/>
          </p:cNvSpPr>
          <p:nvPr/>
        </p:nvSpPr>
        <p:spPr bwMode="auto">
          <a:xfrm>
            <a:off x="8075613" y="2455863"/>
            <a:ext cx="1587" cy="249237"/>
          </a:xfrm>
          <a:prstGeom prst="line">
            <a:avLst/>
          </a:prstGeom>
          <a:noFill/>
          <a:ln w="17463">
            <a:solidFill>
              <a:srgbClr val="000000"/>
            </a:solidFill>
            <a:round/>
          </a:ln>
        </p:spPr>
        <p:txBody>
          <a:bodyPr/>
          <a:lstStyle/>
          <a:p>
            <a:endParaRPr lang="zh-CN" altLang="en-US"/>
          </a:p>
        </p:txBody>
      </p:sp>
      <p:sp>
        <p:nvSpPr>
          <p:cNvPr id="282" name="Line 41"/>
          <p:cNvSpPr>
            <a:spLocks noChangeShapeType="1"/>
          </p:cNvSpPr>
          <p:nvPr/>
        </p:nvSpPr>
        <p:spPr bwMode="auto">
          <a:xfrm>
            <a:off x="8726488" y="2333625"/>
            <a:ext cx="1587" cy="266700"/>
          </a:xfrm>
          <a:prstGeom prst="line">
            <a:avLst/>
          </a:prstGeom>
          <a:noFill/>
          <a:ln w="17463">
            <a:solidFill>
              <a:srgbClr val="000000"/>
            </a:solidFill>
            <a:round/>
          </a:ln>
        </p:spPr>
        <p:txBody>
          <a:bodyPr/>
          <a:lstStyle/>
          <a:p>
            <a:endParaRPr lang="zh-CN" altLang="en-US"/>
          </a:p>
        </p:txBody>
      </p:sp>
      <p:sp>
        <p:nvSpPr>
          <p:cNvPr id="283" name="Freeform 42"/>
          <p:cNvSpPr/>
          <p:nvPr/>
        </p:nvSpPr>
        <p:spPr bwMode="auto">
          <a:xfrm>
            <a:off x="8102600" y="2600325"/>
            <a:ext cx="623888" cy="104775"/>
          </a:xfrm>
          <a:custGeom>
            <a:avLst/>
            <a:gdLst>
              <a:gd name="T0" fmla="*/ 2147483647 w 243"/>
              <a:gd name="T1" fmla="*/ 0 h 53"/>
              <a:gd name="T2" fmla="*/ 2147483647 w 243"/>
              <a:gd name="T3" fmla="*/ 2147483647 h 53"/>
              <a:gd name="T4" fmla="*/ 0 w 243"/>
              <a:gd name="T5" fmla="*/ 2147483647 h 53"/>
              <a:gd name="T6" fmla="*/ 0 60000 65536"/>
              <a:gd name="T7" fmla="*/ 0 60000 65536"/>
              <a:gd name="T8" fmla="*/ 0 60000 65536"/>
              <a:gd name="T9" fmla="*/ 0 w 243"/>
              <a:gd name="T10" fmla="*/ 0 h 53"/>
              <a:gd name="T11" fmla="*/ 243 w 243"/>
              <a:gd name="T12" fmla="*/ 53 h 53"/>
            </a:gdLst>
            <a:ahLst/>
            <a:cxnLst>
              <a:cxn ang="T6">
                <a:pos x="T0" y="T1"/>
              </a:cxn>
              <a:cxn ang="T7">
                <a:pos x="T2" y="T3"/>
              </a:cxn>
              <a:cxn ang="T8">
                <a:pos x="T4" y="T5"/>
              </a:cxn>
            </a:cxnLst>
            <a:rect l="T9" t="T10" r="T11" b="T12"/>
            <a:pathLst>
              <a:path w="243" h="53">
                <a:moveTo>
                  <a:pt x="243" y="0"/>
                </a:moveTo>
                <a:lnTo>
                  <a:pt x="116" y="32"/>
                </a:lnTo>
                <a:lnTo>
                  <a:pt x="0" y="53"/>
                </a:lnTo>
              </a:path>
            </a:pathLst>
          </a:custGeom>
          <a:noFill/>
          <a:ln w="17463">
            <a:solidFill>
              <a:srgbClr val="000000"/>
            </a:solidFill>
            <a:prstDash val="solid"/>
            <a:round/>
          </a:ln>
        </p:spPr>
        <p:txBody>
          <a:bodyPr/>
          <a:lstStyle/>
          <a:p>
            <a:endParaRPr lang="zh-CN" altLang="en-US"/>
          </a:p>
        </p:txBody>
      </p:sp>
      <p:sp>
        <p:nvSpPr>
          <p:cNvPr id="284" name="Line 43"/>
          <p:cNvSpPr>
            <a:spLocks noChangeShapeType="1"/>
          </p:cNvSpPr>
          <p:nvPr/>
        </p:nvSpPr>
        <p:spPr bwMode="auto">
          <a:xfrm>
            <a:off x="5495925" y="2476500"/>
            <a:ext cx="708025" cy="20638"/>
          </a:xfrm>
          <a:prstGeom prst="line">
            <a:avLst/>
          </a:prstGeom>
          <a:noFill/>
          <a:ln w="17463">
            <a:solidFill>
              <a:srgbClr val="000000"/>
            </a:solidFill>
            <a:round/>
          </a:ln>
        </p:spPr>
        <p:txBody>
          <a:bodyPr/>
          <a:lstStyle/>
          <a:p>
            <a:endParaRPr lang="zh-CN" altLang="en-US"/>
          </a:p>
        </p:txBody>
      </p:sp>
      <p:sp>
        <p:nvSpPr>
          <p:cNvPr id="285" name="Line 44"/>
          <p:cNvSpPr>
            <a:spLocks noChangeShapeType="1"/>
          </p:cNvSpPr>
          <p:nvPr/>
        </p:nvSpPr>
        <p:spPr bwMode="auto">
          <a:xfrm>
            <a:off x="6203950" y="2497138"/>
            <a:ext cx="1588" cy="269875"/>
          </a:xfrm>
          <a:prstGeom prst="line">
            <a:avLst/>
          </a:prstGeom>
          <a:noFill/>
          <a:ln w="17463">
            <a:solidFill>
              <a:srgbClr val="000000"/>
            </a:solidFill>
            <a:round/>
          </a:ln>
        </p:spPr>
        <p:txBody>
          <a:bodyPr/>
          <a:lstStyle/>
          <a:p>
            <a:endParaRPr lang="zh-CN" altLang="en-US"/>
          </a:p>
        </p:txBody>
      </p:sp>
      <p:sp>
        <p:nvSpPr>
          <p:cNvPr id="286" name="Line 45"/>
          <p:cNvSpPr>
            <a:spLocks noChangeShapeType="1"/>
          </p:cNvSpPr>
          <p:nvPr/>
        </p:nvSpPr>
        <p:spPr bwMode="auto">
          <a:xfrm>
            <a:off x="5495925" y="2476500"/>
            <a:ext cx="3175" cy="249238"/>
          </a:xfrm>
          <a:prstGeom prst="line">
            <a:avLst/>
          </a:prstGeom>
          <a:noFill/>
          <a:ln w="17463">
            <a:solidFill>
              <a:srgbClr val="000000"/>
            </a:solidFill>
            <a:round/>
          </a:ln>
        </p:spPr>
        <p:txBody>
          <a:bodyPr/>
          <a:lstStyle/>
          <a:p>
            <a:endParaRPr lang="zh-CN" altLang="en-US"/>
          </a:p>
        </p:txBody>
      </p:sp>
      <p:sp>
        <p:nvSpPr>
          <p:cNvPr id="287" name="Line 46"/>
          <p:cNvSpPr>
            <a:spLocks noChangeShapeType="1"/>
          </p:cNvSpPr>
          <p:nvPr/>
        </p:nvSpPr>
        <p:spPr bwMode="auto">
          <a:xfrm>
            <a:off x="5524500" y="2725738"/>
            <a:ext cx="679450" cy="41275"/>
          </a:xfrm>
          <a:prstGeom prst="line">
            <a:avLst/>
          </a:prstGeom>
          <a:noFill/>
          <a:ln w="17463">
            <a:solidFill>
              <a:srgbClr val="000000"/>
            </a:solidFill>
            <a:round/>
          </a:ln>
        </p:spPr>
        <p:txBody>
          <a:bodyPr/>
          <a:lstStyle/>
          <a:p>
            <a:endParaRPr lang="zh-CN" altLang="en-US"/>
          </a:p>
        </p:txBody>
      </p:sp>
      <p:sp>
        <p:nvSpPr>
          <p:cNvPr id="288" name="Rectangle 47"/>
          <p:cNvSpPr>
            <a:spLocks noChangeArrowheads="1"/>
          </p:cNvSpPr>
          <p:nvPr/>
        </p:nvSpPr>
        <p:spPr bwMode="auto">
          <a:xfrm>
            <a:off x="5253038" y="3035300"/>
            <a:ext cx="16827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9</a:t>
            </a:r>
            <a:endParaRPr lang="en-US" altLang="zh-CN"/>
          </a:p>
        </p:txBody>
      </p:sp>
      <p:sp>
        <p:nvSpPr>
          <p:cNvPr id="289" name="Rectangle 48"/>
          <p:cNvSpPr>
            <a:spLocks noChangeArrowheads="1"/>
          </p:cNvSpPr>
          <p:nvPr/>
        </p:nvSpPr>
        <p:spPr bwMode="auto">
          <a:xfrm>
            <a:off x="6311900" y="3055938"/>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10</a:t>
            </a:r>
            <a:endParaRPr lang="en-US" altLang="zh-CN"/>
          </a:p>
        </p:txBody>
      </p:sp>
      <p:sp>
        <p:nvSpPr>
          <p:cNvPr id="290" name="Rectangle 49"/>
          <p:cNvSpPr>
            <a:spLocks noChangeArrowheads="1"/>
          </p:cNvSpPr>
          <p:nvPr/>
        </p:nvSpPr>
        <p:spPr bwMode="auto">
          <a:xfrm>
            <a:off x="7588250" y="3014663"/>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11</a:t>
            </a:r>
            <a:endParaRPr lang="en-US" altLang="zh-CN"/>
          </a:p>
        </p:txBody>
      </p:sp>
      <p:sp>
        <p:nvSpPr>
          <p:cNvPr id="291" name="Rectangle 50"/>
          <p:cNvSpPr>
            <a:spLocks noChangeArrowheads="1"/>
          </p:cNvSpPr>
          <p:nvPr/>
        </p:nvSpPr>
        <p:spPr bwMode="auto">
          <a:xfrm>
            <a:off x="3976688" y="2890838"/>
            <a:ext cx="168275" cy="363537"/>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8</a:t>
            </a:r>
            <a:endParaRPr lang="en-US" altLang="zh-CN"/>
          </a:p>
        </p:txBody>
      </p:sp>
      <p:sp>
        <p:nvSpPr>
          <p:cNvPr id="292" name="Line 51"/>
          <p:cNvSpPr>
            <a:spLocks noChangeShapeType="1"/>
          </p:cNvSpPr>
          <p:nvPr/>
        </p:nvSpPr>
        <p:spPr bwMode="auto">
          <a:xfrm flipH="1">
            <a:off x="6797675" y="3055938"/>
            <a:ext cx="708025" cy="41275"/>
          </a:xfrm>
          <a:prstGeom prst="line">
            <a:avLst/>
          </a:prstGeom>
          <a:noFill/>
          <a:ln w="17463">
            <a:solidFill>
              <a:srgbClr val="000000"/>
            </a:solidFill>
            <a:round/>
          </a:ln>
        </p:spPr>
        <p:txBody>
          <a:bodyPr/>
          <a:lstStyle/>
          <a:p>
            <a:endParaRPr lang="zh-CN" altLang="en-US"/>
          </a:p>
        </p:txBody>
      </p:sp>
      <p:sp>
        <p:nvSpPr>
          <p:cNvPr id="293" name="Line 52"/>
          <p:cNvSpPr>
            <a:spLocks noChangeShapeType="1"/>
          </p:cNvSpPr>
          <p:nvPr/>
        </p:nvSpPr>
        <p:spPr bwMode="auto">
          <a:xfrm>
            <a:off x="6797675" y="3097213"/>
            <a:ext cx="3175" cy="246062"/>
          </a:xfrm>
          <a:prstGeom prst="line">
            <a:avLst/>
          </a:prstGeom>
          <a:noFill/>
          <a:ln w="17463">
            <a:solidFill>
              <a:srgbClr val="000000"/>
            </a:solidFill>
            <a:round/>
          </a:ln>
        </p:spPr>
        <p:txBody>
          <a:bodyPr/>
          <a:lstStyle/>
          <a:p>
            <a:endParaRPr lang="zh-CN" altLang="en-US"/>
          </a:p>
        </p:txBody>
      </p:sp>
      <p:sp>
        <p:nvSpPr>
          <p:cNvPr id="294" name="Line 53"/>
          <p:cNvSpPr>
            <a:spLocks noChangeShapeType="1"/>
          </p:cNvSpPr>
          <p:nvPr/>
        </p:nvSpPr>
        <p:spPr bwMode="auto">
          <a:xfrm>
            <a:off x="7505700" y="3055938"/>
            <a:ext cx="3175" cy="249237"/>
          </a:xfrm>
          <a:prstGeom prst="line">
            <a:avLst/>
          </a:prstGeom>
          <a:noFill/>
          <a:ln w="17463">
            <a:solidFill>
              <a:srgbClr val="000000"/>
            </a:solidFill>
            <a:round/>
          </a:ln>
        </p:spPr>
        <p:txBody>
          <a:bodyPr/>
          <a:lstStyle/>
          <a:p>
            <a:endParaRPr lang="zh-CN" altLang="en-US"/>
          </a:p>
        </p:txBody>
      </p:sp>
      <p:sp>
        <p:nvSpPr>
          <p:cNvPr id="295" name="Line 54"/>
          <p:cNvSpPr>
            <a:spLocks noChangeShapeType="1"/>
          </p:cNvSpPr>
          <p:nvPr/>
        </p:nvSpPr>
        <p:spPr bwMode="auto">
          <a:xfrm flipH="1">
            <a:off x="6797675" y="3305175"/>
            <a:ext cx="679450" cy="38100"/>
          </a:xfrm>
          <a:prstGeom prst="line">
            <a:avLst/>
          </a:prstGeom>
          <a:noFill/>
          <a:ln w="17463">
            <a:solidFill>
              <a:srgbClr val="000000"/>
            </a:solidFill>
            <a:round/>
          </a:ln>
        </p:spPr>
        <p:txBody>
          <a:bodyPr/>
          <a:lstStyle/>
          <a:p>
            <a:endParaRPr lang="zh-CN" altLang="en-US"/>
          </a:p>
        </p:txBody>
      </p:sp>
      <p:sp>
        <p:nvSpPr>
          <p:cNvPr id="296" name="Freeform 55"/>
          <p:cNvSpPr/>
          <p:nvPr/>
        </p:nvSpPr>
        <p:spPr bwMode="auto">
          <a:xfrm>
            <a:off x="4222750" y="2932113"/>
            <a:ext cx="650875" cy="103187"/>
          </a:xfrm>
          <a:custGeom>
            <a:avLst/>
            <a:gdLst>
              <a:gd name="T0" fmla="*/ 0 w 254"/>
              <a:gd name="T1" fmla="*/ 0 h 53"/>
              <a:gd name="T2" fmla="*/ 2147483647 w 254"/>
              <a:gd name="T3" fmla="*/ 2147483647 h 53"/>
              <a:gd name="T4" fmla="*/ 2147483647 w 254"/>
              <a:gd name="T5" fmla="*/ 2147483647 h 53"/>
              <a:gd name="T6" fmla="*/ 0 60000 65536"/>
              <a:gd name="T7" fmla="*/ 0 60000 65536"/>
              <a:gd name="T8" fmla="*/ 0 60000 65536"/>
              <a:gd name="T9" fmla="*/ 0 w 254"/>
              <a:gd name="T10" fmla="*/ 0 h 53"/>
              <a:gd name="T11" fmla="*/ 254 w 254"/>
              <a:gd name="T12" fmla="*/ 53 h 53"/>
            </a:gdLst>
            <a:ahLst/>
            <a:cxnLst>
              <a:cxn ang="T6">
                <a:pos x="T0" y="T1"/>
              </a:cxn>
              <a:cxn ang="T7">
                <a:pos x="T2" y="T3"/>
              </a:cxn>
              <a:cxn ang="T8">
                <a:pos x="T4" y="T5"/>
              </a:cxn>
            </a:cxnLst>
            <a:rect l="T9" t="T10" r="T11" b="T12"/>
            <a:pathLst>
              <a:path w="254" h="53">
                <a:moveTo>
                  <a:pt x="0" y="0"/>
                </a:moveTo>
                <a:lnTo>
                  <a:pt x="127" y="31"/>
                </a:lnTo>
                <a:lnTo>
                  <a:pt x="254" y="53"/>
                </a:lnTo>
              </a:path>
            </a:pathLst>
          </a:custGeom>
          <a:noFill/>
          <a:ln w="17463">
            <a:solidFill>
              <a:srgbClr val="000000"/>
            </a:solidFill>
            <a:prstDash val="solid"/>
            <a:round/>
          </a:ln>
        </p:spPr>
        <p:txBody>
          <a:bodyPr/>
          <a:lstStyle/>
          <a:p>
            <a:endParaRPr lang="zh-CN" altLang="en-US"/>
          </a:p>
        </p:txBody>
      </p:sp>
      <p:sp>
        <p:nvSpPr>
          <p:cNvPr id="297" name="Line 56"/>
          <p:cNvSpPr>
            <a:spLocks noChangeShapeType="1"/>
          </p:cNvSpPr>
          <p:nvPr/>
        </p:nvSpPr>
        <p:spPr bwMode="auto">
          <a:xfrm>
            <a:off x="4873625" y="3035300"/>
            <a:ext cx="1588" cy="269875"/>
          </a:xfrm>
          <a:prstGeom prst="line">
            <a:avLst/>
          </a:prstGeom>
          <a:noFill/>
          <a:ln w="17463">
            <a:solidFill>
              <a:srgbClr val="000000"/>
            </a:solidFill>
            <a:round/>
          </a:ln>
        </p:spPr>
        <p:txBody>
          <a:bodyPr/>
          <a:lstStyle/>
          <a:p>
            <a:endParaRPr lang="zh-CN" altLang="en-US"/>
          </a:p>
        </p:txBody>
      </p:sp>
      <p:sp>
        <p:nvSpPr>
          <p:cNvPr id="298" name="Line 57"/>
          <p:cNvSpPr>
            <a:spLocks noChangeShapeType="1"/>
          </p:cNvSpPr>
          <p:nvPr/>
        </p:nvSpPr>
        <p:spPr bwMode="auto">
          <a:xfrm>
            <a:off x="4222750" y="2932113"/>
            <a:ext cx="1588" cy="247650"/>
          </a:xfrm>
          <a:prstGeom prst="line">
            <a:avLst/>
          </a:prstGeom>
          <a:noFill/>
          <a:ln w="17463">
            <a:solidFill>
              <a:srgbClr val="000000"/>
            </a:solidFill>
            <a:round/>
          </a:ln>
        </p:spPr>
        <p:txBody>
          <a:bodyPr/>
          <a:lstStyle/>
          <a:p>
            <a:endParaRPr lang="zh-CN" altLang="en-US"/>
          </a:p>
        </p:txBody>
      </p:sp>
      <p:sp>
        <p:nvSpPr>
          <p:cNvPr id="299" name="Freeform 58"/>
          <p:cNvSpPr/>
          <p:nvPr/>
        </p:nvSpPr>
        <p:spPr bwMode="auto">
          <a:xfrm>
            <a:off x="4222750" y="3179763"/>
            <a:ext cx="622300" cy="125412"/>
          </a:xfrm>
          <a:custGeom>
            <a:avLst/>
            <a:gdLst>
              <a:gd name="T0" fmla="*/ 0 w 243"/>
              <a:gd name="T1" fmla="*/ 0 h 63"/>
              <a:gd name="T2" fmla="*/ 2147483647 w 243"/>
              <a:gd name="T3" fmla="*/ 2147483647 h 63"/>
              <a:gd name="T4" fmla="*/ 2147483647 w 243"/>
              <a:gd name="T5" fmla="*/ 2147483647 h 63"/>
              <a:gd name="T6" fmla="*/ 0 60000 65536"/>
              <a:gd name="T7" fmla="*/ 0 60000 65536"/>
              <a:gd name="T8" fmla="*/ 0 60000 65536"/>
              <a:gd name="T9" fmla="*/ 0 w 243"/>
              <a:gd name="T10" fmla="*/ 0 h 63"/>
              <a:gd name="T11" fmla="*/ 243 w 243"/>
              <a:gd name="T12" fmla="*/ 63 h 63"/>
            </a:gdLst>
            <a:ahLst/>
            <a:cxnLst>
              <a:cxn ang="T6">
                <a:pos x="T0" y="T1"/>
              </a:cxn>
              <a:cxn ang="T7">
                <a:pos x="T2" y="T3"/>
              </a:cxn>
              <a:cxn ang="T8">
                <a:pos x="T4" y="T5"/>
              </a:cxn>
            </a:cxnLst>
            <a:rect l="T9" t="T10" r="T11" b="T12"/>
            <a:pathLst>
              <a:path w="243" h="63">
                <a:moveTo>
                  <a:pt x="0" y="0"/>
                </a:moveTo>
                <a:lnTo>
                  <a:pt x="127" y="42"/>
                </a:lnTo>
                <a:lnTo>
                  <a:pt x="243" y="63"/>
                </a:lnTo>
              </a:path>
            </a:pathLst>
          </a:custGeom>
          <a:noFill/>
          <a:ln w="17463">
            <a:solidFill>
              <a:srgbClr val="000000"/>
            </a:solidFill>
            <a:prstDash val="solid"/>
            <a:round/>
          </a:ln>
        </p:spPr>
        <p:txBody>
          <a:bodyPr/>
          <a:lstStyle/>
          <a:p>
            <a:endParaRPr lang="zh-CN" altLang="en-US"/>
          </a:p>
        </p:txBody>
      </p:sp>
      <p:sp>
        <p:nvSpPr>
          <p:cNvPr id="300" name="Freeform 59"/>
          <p:cNvSpPr/>
          <p:nvPr/>
        </p:nvSpPr>
        <p:spPr bwMode="auto">
          <a:xfrm>
            <a:off x="8075613" y="2932113"/>
            <a:ext cx="650875" cy="103187"/>
          </a:xfrm>
          <a:custGeom>
            <a:avLst/>
            <a:gdLst>
              <a:gd name="T0" fmla="*/ 2147483647 w 254"/>
              <a:gd name="T1" fmla="*/ 0 h 53"/>
              <a:gd name="T2" fmla="*/ 2147483647 w 254"/>
              <a:gd name="T3" fmla="*/ 2147483647 h 53"/>
              <a:gd name="T4" fmla="*/ 0 w 254"/>
              <a:gd name="T5" fmla="*/ 2147483647 h 53"/>
              <a:gd name="T6" fmla="*/ 0 60000 65536"/>
              <a:gd name="T7" fmla="*/ 0 60000 65536"/>
              <a:gd name="T8" fmla="*/ 0 60000 65536"/>
              <a:gd name="T9" fmla="*/ 0 w 254"/>
              <a:gd name="T10" fmla="*/ 0 h 53"/>
              <a:gd name="T11" fmla="*/ 254 w 254"/>
              <a:gd name="T12" fmla="*/ 53 h 53"/>
            </a:gdLst>
            <a:ahLst/>
            <a:cxnLst>
              <a:cxn ang="T6">
                <a:pos x="T0" y="T1"/>
              </a:cxn>
              <a:cxn ang="T7">
                <a:pos x="T2" y="T3"/>
              </a:cxn>
              <a:cxn ang="T8">
                <a:pos x="T4" y="T5"/>
              </a:cxn>
            </a:cxnLst>
            <a:rect l="T9" t="T10" r="T11" b="T12"/>
            <a:pathLst>
              <a:path w="254" h="53">
                <a:moveTo>
                  <a:pt x="254" y="0"/>
                </a:moveTo>
                <a:lnTo>
                  <a:pt x="127" y="31"/>
                </a:lnTo>
                <a:lnTo>
                  <a:pt x="0" y="53"/>
                </a:lnTo>
              </a:path>
            </a:pathLst>
          </a:custGeom>
          <a:noFill/>
          <a:ln w="17463">
            <a:solidFill>
              <a:srgbClr val="000000"/>
            </a:solidFill>
            <a:prstDash val="solid"/>
            <a:round/>
          </a:ln>
        </p:spPr>
        <p:txBody>
          <a:bodyPr/>
          <a:lstStyle/>
          <a:p>
            <a:endParaRPr lang="zh-CN" altLang="en-US"/>
          </a:p>
        </p:txBody>
      </p:sp>
      <p:sp>
        <p:nvSpPr>
          <p:cNvPr id="301" name="Line 60"/>
          <p:cNvSpPr>
            <a:spLocks noChangeShapeType="1"/>
          </p:cNvSpPr>
          <p:nvPr/>
        </p:nvSpPr>
        <p:spPr bwMode="auto">
          <a:xfrm>
            <a:off x="8075613" y="3035300"/>
            <a:ext cx="1587" cy="269875"/>
          </a:xfrm>
          <a:prstGeom prst="line">
            <a:avLst/>
          </a:prstGeom>
          <a:noFill/>
          <a:ln w="17463">
            <a:solidFill>
              <a:srgbClr val="000000"/>
            </a:solidFill>
            <a:round/>
          </a:ln>
        </p:spPr>
        <p:txBody>
          <a:bodyPr/>
          <a:lstStyle/>
          <a:p>
            <a:endParaRPr lang="zh-CN" altLang="en-US"/>
          </a:p>
        </p:txBody>
      </p:sp>
      <p:sp>
        <p:nvSpPr>
          <p:cNvPr id="302" name="Line 61"/>
          <p:cNvSpPr>
            <a:spLocks noChangeShapeType="1"/>
          </p:cNvSpPr>
          <p:nvPr/>
        </p:nvSpPr>
        <p:spPr bwMode="auto">
          <a:xfrm>
            <a:off x="8726488" y="2932113"/>
            <a:ext cx="1587" cy="247650"/>
          </a:xfrm>
          <a:prstGeom prst="line">
            <a:avLst/>
          </a:prstGeom>
          <a:noFill/>
          <a:ln w="17463">
            <a:solidFill>
              <a:srgbClr val="000000"/>
            </a:solidFill>
            <a:round/>
          </a:ln>
        </p:spPr>
        <p:txBody>
          <a:bodyPr/>
          <a:lstStyle/>
          <a:p>
            <a:endParaRPr lang="zh-CN" altLang="en-US"/>
          </a:p>
        </p:txBody>
      </p:sp>
      <p:sp>
        <p:nvSpPr>
          <p:cNvPr id="303" name="Freeform 62"/>
          <p:cNvSpPr/>
          <p:nvPr/>
        </p:nvSpPr>
        <p:spPr bwMode="auto">
          <a:xfrm>
            <a:off x="8102600" y="3179763"/>
            <a:ext cx="623888" cy="125412"/>
          </a:xfrm>
          <a:custGeom>
            <a:avLst/>
            <a:gdLst>
              <a:gd name="T0" fmla="*/ 2147483647 w 243"/>
              <a:gd name="T1" fmla="*/ 0 h 63"/>
              <a:gd name="T2" fmla="*/ 2147483647 w 243"/>
              <a:gd name="T3" fmla="*/ 2147483647 h 63"/>
              <a:gd name="T4" fmla="*/ 0 w 243"/>
              <a:gd name="T5" fmla="*/ 2147483647 h 63"/>
              <a:gd name="T6" fmla="*/ 0 60000 65536"/>
              <a:gd name="T7" fmla="*/ 0 60000 65536"/>
              <a:gd name="T8" fmla="*/ 0 60000 65536"/>
              <a:gd name="T9" fmla="*/ 0 w 243"/>
              <a:gd name="T10" fmla="*/ 0 h 63"/>
              <a:gd name="T11" fmla="*/ 243 w 243"/>
              <a:gd name="T12" fmla="*/ 63 h 63"/>
            </a:gdLst>
            <a:ahLst/>
            <a:cxnLst>
              <a:cxn ang="T6">
                <a:pos x="T0" y="T1"/>
              </a:cxn>
              <a:cxn ang="T7">
                <a:pos x="T2" y="T3"/>
              </a:cxn>
              <a:cxn ang="T8">
                <a:pos x="T4" y="T5"/>
              </a:cxn>
            </a:cxnLst>
            <a:rect l="T9" t="T10" r="T11" b="T12"/>
            <a:pathLst>
              <a:path w="243" h="63">
                <a:moveTo>
                  <a:pt x="243" y="0"/>
                </a:moveTo>
                <a:lnTo>
                  <a:pt x="116" y="42"/>
                </a:lnTo>
                <a:lnTo>
                  <a:pt x="0" y="63"/>
                </a:lnTo>
              </a:path>
            </a:pathLst>
          </a:custGeom>
          <a:noFill/>
          <a:ln w="17463">
            <a:solidFill>
              <a:srgbClr val="000000"/>
            </a:solidFill>
            <a:prstDash val="solid"/>
            <a:round/>
          </a:ln>
        </p:spPr>
        <p:txBody>
          <a:bodyPr/>
          <a:lstStyle/>
          <a:p>
            <a:endParaRPr lang="zh-CN" altLang="en-US"/>
          </a:p>
        </p:txBody>
      </p:sp>
      <p:sp>
        <p:nvSpPr>
          <p:cNvPr id="304" name="Line 63"/>
          <p:cNvSpPr>
            <a:spLocks noChangeShapeType="1"/>
          </p:cNvSpPr>
          <p:nvPr/>
        </p:nvSpPr>
        <p:spPr bwMode="auto">
          <a:xfrm>
            <a:off x="5495925" y="3055938"/>
            <a:ext cx="708025" cy="41275"/>
          </a:xfrm>
          <a:prstGeom prst="line">
            <a:avLst/>
          </a:prstGeom>
          <a:noFill/>
          <a:ln w="17463">
            <a:solidFill>
              <a:srgbClr val="000000"/>
            </a:solidFill>
            <a:round/>
          </a:ln>
        </p:spPr>
        <p:txBody>
          <a:bodyPr/>
          <a:lstStyle/>
          <a:p>
            <a:endParaRPr lang="zh-CN" altLang="en-US"/>
          </a:p>
        </p:txBody>
      </p:sp>
      <p:sp>
        <p:nvSpPr>
          <p:cNvPr id="305" name="Line 64"/>
          <p:cNvSpPr>
            <a:spLocks noChangeShapeType="1"/>
          </p:cNvSpPr>
          <p:nvPr/>
        </p:nvSpPr>
        <p:spPr bwMode="auto">
          <a:xfrm>
            <a:off x="6203950" y="3097213"/>
            <a:ext cx="1588" cy="246062"/>
          </a:xfrm>
          <a:prstGeom prst="line">
            <a:avLst/>
          </a:prstGeom>
          <a:noFill/>
          <a:ln w="17463">
            <a:solidFill>
              <a:srgbClr val="000000"/>
            </a:solidFill>
            <a:round/>
          </a:ln>
        </p:spPr>
        <p:txBody>
          <a:bodyPr/>
          <a:lstStyle/>
          <a:p>
            <a:endParaRPr lang="zh-CN" altLang="en-US"/>
          </a:p>
        </p:txBody>
      </p:sp>
      <p:sp>
        <p:nvSpPr>
          <p:cNvPr id="306" name="Line 65"/>
          <p:cNvSpPr>
            <a:spLocks noChangeShapeType="1"/>
          </p:cNvSpPr>
          <p:nvPr/>
        </p:nvSpPr>
        <p:spPr bwMode="auto">
          <a:xfrm>
            <a:off x="5495925" y="3055938"/>
            <a:ext cx="3175" cy="249237"/>
          </a:xfrm>
          <a:prstGeom prst="line">
            <a:avLst/>
          </a:prstGeom>
          <a:noFill/>
          <a:ln w="17463">
            <a:solidFill>
              <a:srgbClr val="000000"/>
            </a:solidFill>
            <a:round/>
          </a:ln>
        </p:spPr>
        <p:txBody>
          <a:bodyPr/>
          <a:lstStyle/>
          <a:p>
            <a:endParaRPr lang="zh-CN" altLang="en-US"/>
          </a:p>
        </p:txBody>
      </p:sp>
      <p:sp>
        <p:nvSpPr>
          <p:cNvPr id="307" name="Line 66"/>
          <p:cNvSpPr>
            <a:spLocks noChangeShapeType="1"/>
          </p:cNvSpPr>
          <p:nvPr/>
        </p:nvSpPr>
        <p:spPr bwMode="auto">
          <a:xfrm>
            <a:off x="5524500" y="3305175"/>
            <a:ext cx="679450" cy="38100"/>
          </a:xfrm>
          <a:prstGeom prst="line">
            <a:avLst/>
          </a:prstGeom>
          <a:noFill/>
          <a:ln w="17463">
            <a:solidFill>
              <a:srgbClr val="000000"/>
            </a:solidFill>
            <a:round/>
          </a:ln>
        </p:spPr>
        <p:txBody>
          <a:bodyPr/>
          <a:lstStyle/>
          <a:p>
            <a:endParaRPr lang="zh-CN" altLang="en-US"/>
          </a:p>
        </p:txBody>
      </p:sp>
      <p:sp>
        <p:nvSpPr>
          <p:cNvPr id="308" name="Rectangle 67"/>
          <p:cNvSpPr>
            <a:spLocks noChangeArrowheads="1"/>
          </p:cNvSpPr>
          <p:nvPr/>
        </p:nvSpPr>
        <p:spPr bwMode="auto">
          <a:xfrm>
            <a:off x="5087938" y="3614738"/>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13</a:t>
            </a:r>
            <a:endParaRPr lang="en-US" altLang="zh-CN"/>
          </a:p>
        </p:txBody>
      </p:sp>
      <p:sp>
        <p:nvSpPr>
          <p:cNvPr id="309" name="Rectangle 68"/>
          <p:cNvSpPr>
            <a:spLocks noChangeArrowheads="1"/>
          </p:cNvSpPr>
          <p:nvPr/>
        </p:nvSpPr>
        <p:spPr bwMode="auto">
          <a:xfrm>
            <a:off x="6311900" y="3654425"/>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14</a:t>
            </a:r>
            <a:endParaRPr lang="en-US" altLang="zh-CN"/>
          </a:p>
        </p:txBody>
      </p:sp>
      <p:sp>
        <p:nvSpPr>
          <p:cNvPr id="310" name="Rectangle 69"/>
          <p:cNvSpPr>
            <a:spLocks noChangeArrowheads="1"/>
          </p:cNvSpPr>
          <p:nvPr/>
        </p:nvSpPr>
        <p:spPr bwMode="auto">
          <a:xfrm>
            <a:off x="7588250" y="3695700"/>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15</a:t>
            </a:r>
            <a:endParaRPr lang="en-US" altLang="zh-CN"/>
          </a:p>
        </p:txBody>
      </p:sp>
      <p:sp>
        <p:nvSpPr>
          <p:cNvPr id="311" name="Rectangle 70"/>
          <p:cNvSpPr>
            <a:spLocks noChangeArrowheads="1"/>
          </p:cNvSpPr>
          <p:nvPr/>
        </p:nvSpPr>
        <p:spPr bwMode="auto">
          <a:xfrm>
            <a:off x="3814763" y="3470275"/>
            <a:ext cx="341312"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12</a:t>
            </a:r>
            <a:endParaRPr lang="en-US" altLang="zh-CN"/>
          </a:p>
        </p:txBody>
      </p:sp>
      <p:sp>
        <p:nvSpPr>
          <p:cNvPr id="312" name="Line 71"/>
          <p:cNvSpPr>
            <a:spLocks noChangeShapeType="1"/>
          </p:cNvSpPr>
          <p:nvPr/>
        </p:nvSpPr>
        <p:spPr bwMode="auto">
          <a:xfrm flipH="1">
            <a:off x="6797675" y="3635375"/>
            <a:ext cx="708025" cy="41275"/>
          </a:xfrm>
          <a:prstGeom prst="line">
            <a:avLst/>
          </a:prstGeom>
          <a:noFill/>
          <a:ln w="17463">
            <a:solidFill>
              <a:srgbClr val="000000"/>
            </a:solidFill>
            <a:round/>
          </a:ln>
        </p:spPr>
        <p:txBody>
          <a:bodyPr/>
          <a:lstStyle/>
          <a:p>
            <a:endParaRPr lang="zh-CN" altLang="en-US"/>
          </a:p>
        </p:txBody>
      </p:sp>
      <p:sp>
        <p:nvSpPr>
          <p:cNvPr id="313" name="Line 72"/>
          <p:cNvSpPr>
            <a:spLocks noChangeShapeType="1"/>
          </p:cNvSpPr>
          <p:nvPr/>
        </p:nvSpPr>
        <p:spPr bwMode="auto">
          <a:xfrm>
            <a:off x="6797675" y="3676650"/>
            <a:ext cx="3175" cy="249238"/>
          </a:xfrm>
          <a:prstGeom prst="line">
            <a:avLst/>
          </a:prstGeom>
          <a:noFill/>
          <a:ln w="17463">
            <a:solidFill>
              <a:srgbClr val="000000"/>
            </a:solidFill>
            <a:round/>
          </a:ln>
        </p:spPr>
        <p:txBody>
          <a:bodyPr/>
          <a:lstStyle/>
          <a:p>
            <a:endParaRPr lang="zh-CN" altLang="en-US"/>
          </a:p>
        </p:txBody>
      </p:sp>
      <p:sp>
        <p:nvSpPr>
          <p:cNvPr id="314" name="Line 73"/>
          <p:cNvSpPr>
            <a:spLocks noChangeShapeType="1"/>
          </p:cNvSpPr>
          <p:nvPr/>
        </p:nvSpPr>
        <p:spPr bwMode="auto">
          <a:xfrm>
            <a:off x="7505700" y="3635375"/>
            <a:ext cx="3175" cy="268288"/>
          </a:xfrm>
          <a:prstGeom prst="line">
            <a:avLst/>
          </a:prstGeom>
          <a:noFill/>
          <a:ln w="17463">
            <a:solidFill>
              <a:srgbClr val="000000"/>
            </a:solidFill>
            <a:round/>
          </a:ln>
        </p:spPr>
        <p:txBody>
          <a:bodyPr/>
          <a:lstStyle/>
          <a:p>
            <a:endParaRPr lang="zh-CN" altLang="en-US"/>
          </a:p>
        </p:txBody>
      </p:sp>
      <p:sp>
        <p:nvSpPr>
          <p:cNvPr id="315" name="Line 74"/>
          <p:cNvSpPr>
            <a:spLocks noChangeShapeType="1"/>
          </p:cNvSpPr>
          <p:nvPr/>
        </p:nvSpPr>
        <p:spPr bwMode="auto">
          <a:xfrm flipH="1">
            <a:off x="6797675" y="3903663"/>
            <a:ext cx="679450" cy="22225"/>
          </a:xfrm>
          <a:prstGeom prst="line">
            <a:avLst/>
          </a:prstGeom>
          <a:noFill/>
          <a:ln w="17463">
            <a:solidFill>
              <a:srgbClr val="000000"/>
            </a:solidFill>
            <a:round/>
          </a:ln>
        </p:spPr>
        <p:txBody>
          <a:bodyPr/>
          <a:lstStyle/>
          <a:p>
            <a:endParaRPr lang="zh-CN" altLang="en-US"/>
          </a:p>
        </p:txBody>
      </p:sp>
      <p:sp>
        <p:nvSpPr>
          <p:cNvPr id="316" name="Freeform 75"/>
          <p:cNvSpPr/>
          <p:nvPr/>
        </p:nvSpPr>
        <p:spPr bwMode="auto">
          <a:xfrm>
            <a:off x="4222750" y="3511550"/>
            <a:ext cx="650875" cy="123825"/>
          </a:xfrm>
          <a:custGeom>
            <a:avLst/>
            <a:gdLst>
              <a:gd name="T0" fmla="*/ 0 w 254"/>
              <a:gd name="T1" fmla="*/ 0 h 64"/>
              <a:gd name="T2" fmla="*/ 2147483647 w 254"/>
              <a:gd name="T3" fmla="*/ 2147483647 h 64"/>
              <a:gd name="T4" fmla="*/ 2147483647 w 254"/>
              <a:gd name="T5" fmla="*/ 2147483647 h 64"/>
              <a:gd name="T6" fmla="*/ 0 60000 65536"/>
              <a:gd name="T7" fmla="*/ 0 60000 65536"/>
              <a:gd name="T8" fmla="*/ 0 60000 65536"/>
              <a:gd name="T9" fmla="*/ 0 w 254"/>
              <a:gd name="T10" fmla="*/ 0 h 64"/>
              <a:gd name="T11" fmla="*/ 254 w 254"/>
              <a:gd name="T12" fmla="*/ 64 h 64"/>
            </a:gdLst>
            <a:ahLst/>
            <a:cxnLst>
              <a:cxn ang="T6">
                <a:pos x="T0" y="T1"/>
              </a:cxn>
              <a:cxn ang="T7">
                <a:pos x="T2" y="T3"/>
              </a:cxn>
              <a:cxn ang="T8">
                <a:pos x="T4" y="T5"/>
              </a:cxn>
            </a:cxnLst>
            <a:rect l="T9" t="T10" r="T11" b="T12"/>
            <a:pathLst>
              <a:path w="254" h="64">
                <a:moveTo>
                  <a:pt x="0" y="0"/>
                </a:moveTo>
                <a:lnTo>
                  <a:pt x="127" y="42"/>
                </a:lnTo>
                <a:lnTo>
                  <a:pt x="254" y="64"/>
                </a:lnTo>
              </a:path>
            </a:pathLst>
          </a:custGeom>
          <a:noFill/>
          <a:ln w="17463">
            <a:solidFill>
              <a:srgbClr val="000000"/>
            </a:solidFill>
            <a:prstDash val="solid"/>
            <a:round/>
          </a:ln>
        </p:spPr>
        <p:txBody>
          <a:bodyPr/>
          <a:lstStyle/>
          <a:p>
            <a:endParaRPr lang="zh-CN" altLang="en-US"/>
          </a:p>
        </p:txBody>
      </p:sp>
      <p:sp>
        <p:nvSpPr>
          <p:cNvPr id="317" name="Line 76"/>
          <p:cNvSpPr>
            <a:spLocks noChangeShapeType="1"/>
          </p:cNvSpPr>
          <p:nvPr/>
        </p:nvSpPr>
        <p:spPr bwMode="auto">
          <a:xfrm>
            <a:off x="4873625" y="3635375"/>
            <a:ext cx="1588" cy="249238"/>
          </a:xfrm>
          <a:prstGeom prst="line">
            <a:avLst/>
          </a:prstGeom>
          <a:noFill/>
          <a:ln w="17463">
            <a:solidFill>
              <a:srgbClr val="000000"/>
            </a:solidFill>
            <a:round/>
          </a:ln>
        </p:spPr>
        <p:txBody>
          <a:bodyPr/>
          <a:lstStyle/>
          <a:p>
            <a:endParaRPr lang="zh-CN" altLang="en-US"/>
          </a:p>
        </p:txBody>
      </p:sp>
      <p:sp>
        <p:nvSpPr>
          <p:cNvPr id="318" name="Line 77"/>
          <p:cNvSpPr>
            <a:spLocks noChangeShapeType="1"/>
          </p:cNvSpPr>
          <p:nvPr/>
        </p:nvSpPr>
        <p:spPr bwMode="auto">
          <a:xfrm>
            <a:off x="4222750" y="3511550"/>
            <a:ext cx="1588" cy="246063"/>
          </a:xfrm>
          <a:prstGeom prst="line">
            <a:avLst/>
          </a:prstGeom>
          <a:noFill/>
          <a:ln w="17463">
            <a:solidFill>
              <a:srgbClr val="000000"/>
            </a:solidFill>
            <a:round/>
          </a:ln>
        </p:spPr>
        <p:txBody>
          <a:bodyPr/>
          <a:lstStyle/>
          <a:p>
            <a:endParaRPr lang="zh-CN" altLang="en-US"/>
          </a:p>
        </p:txBody>
      </p:sp>
      <p:sp>
        <p:nvSpPr>
          <p:cNvPr id="319" name="Freeform 78"/>
          <p:cNvSpPr/>
          <p:nvPr/>
        </p:nvSpPr>
        <p:spPr bwMode="auto">
          <a:xfrm>
            <a:off x="4222750" y="3757613"/>
            <a:ext cx="622300" cy="127000"/>
          </a:xfrm>
          <a:custGeom>
            <a:avLst/>
            <a:gdLst>
              <a:gd name="T0" fmla="*/ 0 w 243"/>
              <a:gd name="T1" fmla="*/ 0 h 64"/>
              <a:gd name="T2" fmla="*/ 2147483647 w 243"/>
              <a:gd name="T3" fmla="*/ 2147483647 h 64"/>
              <a:gd name="T4" fmla="*/ 2147483647 w 243"/>
              <a:gd name="T5" fmla="*/ 2147483647 h 64"/>
              <a:gd name="T6" fmla="*/ 0 60000 65536"/>
              <a:gd name="T7" fmla="*/ 0 60000 65536"/>
              <a:gd name="T8" fmla="*/ 0 60000 65536"/>
              <a:gd name="T9" fmla="*/ 0 w 243"/>
              <a:gd name="T10" fmla="*/ 0 h 64"/>
              <a:gd name="T11" fmla="*/ 243 w 243"/>
              <a:gd name="T12" fmla="*/ 64 h 64"/>
            </a:gdLst>
            <a:ahLst/>
            <a:cxnLst>
              <a:cxn ang="T6">
                <a:pos x="T0" y="T1"/>
              </a:cxn>
              <a:cxn ang="T7">
                <a:pos x="T2" y="T3"/>
              </a:cxn>
              <a:cxn ang="T8">
                <a:pos x="T4" y="T5"/>
              </a:cxn>
            </a:cxnLst>
            <a:rect l="T9" t="T10" r="T11" b="T12"/>
            <a:pathLst>
              <a:path w="243" h="64">
                <a:moveTo>
                  <a:pt x="0" y="0"/>
                </a:moveTo>
                <a:lnTo>
                  <a:pt x="127" y="42"/>
                </a:lnTo>
                <a:lnTo>
                  <a:pt x="243" y="64"/>
                </a:lnTo>
              </a:path>
            </a:pathLst>
          </a:custGeom>
          <a:noFill/>
          <a:ln w="17463">
            <a:solidFill>
              <a:srgbClr val="000000"/>
            </a:solidFill>
            <a:prstDash val="solid"/>
            <a:round/>
          </a:ln>
        </p:spPr>
        <p:txBody>
          <a:bodyPr/>
          <a:lstStyle/>
          <a:p>
            <a:endParaRPr lang="zh-CN" altLang="en-US"/>
          </a:p>
        </p:txBody>
      </p:sp>
      <p:sp>
        <p:nvSpPr>
          <p:cNvPr id="320" name="Freeform 79"/>
          <p:cNvSpPr/>
          <p:nvPr/>
        </p:nvSpPr>
        <p:spPr bwMode="auto">
          <a:xfrm>
            <a:off x="8075613" y="3511550"/>
            <a:ext cx="650875" cy="123825"/>
          </a:xfrm>
          <a:custGeom>
            <a:avLst/>
            <a:gdLst>
              <a:gd name="T0" fmla="*/ 2147483647 w 254"/>
              <a:gd name="T1" fmla="*/ 0 h 64"/>
              <a:gd name="T2" fmla="*/ 2147483647 w 254"/>
              <a:gd name="T3" fmla="*/ 2147483647 h 64"/>
              <a:gd name="T4" fmla="*/ 0 w 254"/>
              <a:gd name="T5" fmla="*/ 2147483647 h 64"/>
              <a:gd name="T6" fmla="*/ 0 60000 65536"/>
              <a:gd name="T7" fmla="*/ 0 60000 65536"/>
              <a:gd name="T8" fmla="*/ 0 60000 65536"/>
              <a:gd name="T9" fmla="*/ 0 w 254"/>
              <a:gd name="T10" fmla="*/ 0 h 64"/>
              <a:gd name="T11" fmla="*/ 254 w 254"/>
              <a:gd name="T12" fmla="*/ 64 h 64"/>
            </a:gdLst>
            <a:ahLst/>
            <a:cxnLst>
              <a:cxn ang="T6">
                <a:pos x="T0" y="T1"/>
              </a:cxn>
              <a:cxn ang="T7">
                <a:pos x="T2" y="T3"/>
              </a:cxn>
              <a:cxn ang="T8">
                <a:pos x="T4" y="T5"/>
              </a:cxn>
            </a:cxnLst>
            <a:rect l="T9" t="T10" r="T11" b="T12"/>
            <a:pathLst>
              <a:path w="254" h="64">
                <a:moveTo>
                  <a:pt x="254" y="0"/>
                </a:moveTo>
                <a:lnTo>
                  <a:pt x="127" y="42"/>
                </a:lnTo>
                <a:lnTo>
                  <a:pt x="0" y="64"/>
                </a:lnTo>
              </a:path>
            </a:pathLst>
          </a:custGeom>
          <a:noFill/>
          <a:ln w="17463">
            <a:solidFill>
              <a:srgbClr val="000000"/>
            </a:solidFill>
            <a:prstDash val="solid"/>
            <a:round/>
          </a:ln>
        </p:spPr>
        <p:txBody>
          <a:bodyPr/>
          <a:lstStyle/>
          <a:p>
            <a:endParaRPr lang="zh-CN" altLang="en-US"/>
          </a:p>
        </p:txBody>
      </p:sp>
      <p:sp>
        <p:nvSpPr>
          <p:cNvPr id="321" name="Line 80"/>
          <p:cNvSpPr>
            <a:spLocks noChangeShapeType="1"/>
          </p:cNvSpPr>
          <p:nvPr/>
        </p:nvSpPr>
        <p:spPr bwMode="auto">
          <a:xfrm>
            <a:off x="8075613" y="3635375"/>
            <a:ext cx="1587" cy="249238"/>
          </a:xfrm>
          <a:prstGeom prst="line">
            <a:avLst/>
          </a:prstGeom>
          <a:noFill/>
          <a:ln w="17463">
            <a:solidFill>
              <a:srgbClr val="000000"/>
            </a:solidFill>
            <a:round/>
          </a:ln>
        </p:spPr>
        <p:txBody>
          <a:bodyPr/>
          <a:lstStyle/>
          <a:p>
            <a:endParaRPr lang="zh-CN" altLang="en-US"/>
          </a:p>
        </p:txBody>
      </p:sp>
      <p:sp>
        <p:nvSpPr>
          <p:cNvPr id="322" name="Line 81"/>
          <p:cNvSpPr>
            <a:spLocks noChangeShapeType="1"/>
          </p:cNvSpPr>
          <p:nvPr/>
        </p:nvSpPr>
        <p:spPr bwMode="auto">
          <a:xfrm>
            <a:off x="8726488" y="3511550"/>
            <a:ext cx="1587" cy="246063"/>
          </a:xfrm>
          <a:prstGeom prst="line">
            <a:avLst/>
          </a:prstGeom>
          <a:noFill/>
          <a:ln w="17463">
            <a:solidFill>
              <a:srgbClr val="000000"/>
            </a:solidFill>
            <a:round/>
          </a:ln>
        </p:spPr>
        <p:txBody>
          <a:bodyPr/>
          <a:lstStyle/>
          <a:p>
            <a:endParaRPr lang="zh-CN" altLang="en-US"/>
          </a:p>
        </p:txBody>
      </p:sp>
      <p:sp>
        <p:nvSpPr>
          <p:cNvPr id="323" name="Freeform 82"/>
          <p:cNvSpPr/>
          <p:nvPr/>
        </p:nvSpPr>
        <p:spPr bwMode="auto">
          <a:xfrm>
            <a:off x="8102600" y="3757613"/>
            <a:ext cx="623888" cy="127000"/>
          </a:xfrm>
          <a:custGeom>
            <a:avLst/>
            <a:gdLst>
              <a:gd name="T0" fmla="*/ 2147483647 w 243"/>
              <a:gd name="T1" fmla="*/ 0 h 64"/>
              <a:gd name="T2" fmla="*/ 2147483647 w 243"/>
              <a:gd name="T3" fmla="*/ 2147483647 h 64"/>
              <a:gd name="T4" fmla="*/ 0 w 243"/>
              <a:gd name="T5" fmla="*/ 2147483647 h 64"/>
              <a:gd name="T6" fmla="*/ 0 60000 65536"/>
              <a:gd name="T7" fmla="*/ 0 60000 65536"/>
              <a:gd name="T8" fmla="*/ 0 60000 65536"/>
              <a:gd name="T9" fmla="*/ 0 w 243"/>
              <a:gd name="T10" fmla="*/ 0 h 64"/>
              <a:gd name="T11" fmla="*/ 243 w 243"/>
              <a:gd name="T12" fmla="*/ 64 h 64"/>
            </a:gdLst>
            <a:ahLst/>
            <a:cxnLst>
              <a:cxn ang="T6">
                <a:pos x="T0" y="T1"/>
              </a:cxn>
              <a:cxn ang="T7">
                <a:pos x="T2" y="T3"/>
              </a:cxn>
              <a:cxn ang="T8">
                <a:pos x="T4" y="T5"/>
              </a:cxn>
            </a:cxnLst>
            <a:rect l="T9" t="T10" r="T11" b="T12"/>
            <a:pathLst>
              <a:path w="243" h="64">
                <a:moveTo>
                  <a:pt x="243" y="0"/>
                </a:moveTo>
                <a:lnTo>
                  <a:pt x="116" y="42"/>
                </a:lnTo>
                <a:lnTo>
                  <a:pt x="0" y="64"/>
                </a:lnTo>
              </a:path>
            </a:pathLst>
          </a:custGeom>
          <a:noFill/>
          <a:ln w="17463">
            <a:solidFill>
              <a:srgbClr val="000000"/>
            </a:solidFill>
            <a:prstDash val="solid"/>
            <a:round/>
          </a:ln>
        </p:spPr>
        <p:txBody>
          <a:bodyPr/>
          <a:lstStyle/>
          <a:p>
            <a:endParaRPr lang="zh-CN" altLang="en-US"/>
          </a:p>
        </p:txBody>
      </p:sp>
      <p:sp>
        <p:nvSpPr>
          <p:cNvPr id="324" name="Line 83"/>
          <p:cNvSpPr>
            <a:spLocks noChangeShapeType="1"/>
          </p:cNvSpPr>
          <p:nvPr/>
        </p:nvSpPr>
        <p:spPr bwMode="auto">
          <a:xfrm>
            <a:off x="5495925" y="3635375"/>
            <a:ext cx="708025" cy="41275"/>
          </a:xfrm>
          <a:prstGeom prst="line">
            <a:avLst/>
          </a:prstGeom>
          <a:noFill/>
          <a:ln w="17463">
            <a:solidFill>
              <a:srgbClr val="000000"/>
            </a:solidFill>
            <a:round/>
          </a:ln>
        </p:spPr>
        <p:txBody>
          <a:bodyPr/>
          <a:lstStyle/>
          <a:p>
            <a:endParaRPr lang="zh-CN" altLang="en-US"/>
          </a:p>
        </p:txBody>
      </p:sp>
      <p:sp>
        <p:nvSpPr>
          <p:cNvPr id="325" name="Line 84"/>
          <p:cNvSpPr>
            <a:spLocks noChangeShapeType="1"/>
          </p:cNvSpPr>
          <p:nvPr/>
        </p:nvSpPr>
        <p:spPr bwMode="auto">
          <a:xfrm>
            <a:off x="6203950" y="3676650"/>
            <a:ext cx="1588" cy="249238"/>
          </a:xfrm>
          <a:prstGeom prst="line">
            <a:avLst/>
          </a:prstGeom>
          <a:noFill/>
          <a:ln w="17463">
            <a:solidFill>
              <a:srgbClr val="000000"/>
            </a:solidFill>
            <a:round/>
          </a:ln>
        </p:spPr>
        <p:txBody>
          <a:bodyPr/>
          <a:lstStyle/>
          <a:p>
            <a:endParaRPr lang="zh-CN" altLang="en-US"/>
          </a:p>
        </p:txBody>
      </p:sp>
      <p:sp>
        <p:nvSpPr>
          <p:cNvPr id="326" name="Line 85"/>
          <p:cNvSpPr>
            <a:spLocks noChangeShapeType="1"/>
          </p:cNvSpPr>
          <p:nvPr/>
        </p:nvSpPr>
        <p:spPr bwMode="auto">
          <a:xfrm>
            <a:off x="5495925" y="3635375"/>
            <a:ext cx="3175" cy="268288"/>
          </a:xfrm>
          <a:prstGeom prst="line">
            <a:avLst/>
          </a:prstGeom>
          <a:noFill/>
          <a:ln w="17463">
            <a:solidFill>
              <a:srgbClr val="000000"/>
            </a:solidFill>
            <a:round/>
          </a:ln>
        </p:spPr>
        <p:txBody>
          <a:bodyPr/>
          <a:lstStyle/>
          <a:p>
            <a:endParaRPr lang="zh-CN" altLang="en-US"/>
          </a:p>
        </p:txBody>
      </p:sp>
      <p:sp>
        <p:nvSpPr>
          <p:cNvPr id="327" name="Line 86"/>
          <p:cNvSpPr>
            <a:spLocks noChangeShapeType="1"/>
          </p:cNvSpPr>
          <p:nvPr/>
        </p:nvSpPr>
        <p:spPr bwMode="auto">
          <a:xfrm>
            <a:off x="5524500" y="3903663"/>
            <a:ext cx="679450" cy="22225"/>
          </a:xfrm>
          <a:prstGeom prst="line">
            <a:avLst/>
          </a:prstGeom>
          <a:noFill/>
          <a:ln w="17463">
            <a:solidFill>
              <a:srgbClr val="000000"/>
            </a:solidFill>
            <a:round/>
          </a:ln>
        </p:spPr>
        <p:txBody>
          <a:bodyPr/>
          <a:lstStyle/>
          <a:p>
            <a:endParaRPr lang="zh-CN" altLang="en-US"/>
          </a:p>
        </p:txBody>
      </p:sp>
      <p:sp>
        <p:nvSpPr>
          <p:cNvPr id="328" name="Rectangle 87"/>
          <p:cNvSpPr>
            <a:spLocks noChangeArrowheads="1"/>
          </p:cNvSpPr>
          <p:nvPr/>
        </p:nvSpPr>
        <p:spPr bwMode="auto">
          <a:xfrm>
            <a:off x="5087938" y="4213225"/>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17</a:t>
            </a:r>
            <a:endParaRPr lang="en-US" altLang="zh-CN"/>
          </a:p>
        </p:txBody>
      </p:sp>
      <p:sp>
        <p:nvSpPr>
          <p:cNvPr id="329" name="Rectangle 88"/>
          <p:cNvSpPr>
            <a:spLocks noChangeArrowheads="1"/>
          </p:cNvSpPr>
          <p:nvPr/>
        </p:nvSpPr>
        <p:spPr bwMode="auto">
          <a:xfrm>
            <a:off x="6311900" y="4235450"/>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18</a:t>
            </a:r>
            <a:endParaRPr lang="en-US" altLang="zh-CN"/>
          </a:p>
        </p:txBody>
      </p:sp>
      <p:sp>
        <p:nvSpPr>
          <p:cNvPr id="330" name="Rectangle 89"/>
          <p:cNvSpPr>
            <a:spLocks noChangeArrowheads="1"/>
          </p:cNvSpPr>
          <p:nvPr/>
        </p:nvSpPr>
        <p:spPr bwMode="auto">
          <a:xfrm>
            <a:off x="7588250" y="4192588"/>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19</a:t>
            </a:r>
            <a:endParaRPr lang="en-US" altLang="zh-CN"/>
          </a:p>
        </p:txBody>
      </p:sp>
      <p:sp>
        <p:nvSpPr>
          <p:cNvPr id="331" name="Rectangle 90"/>
          <p:cNvSpPr>
            <a:spLocks noChangeArrowheads="1"/>
          </p:cNvSpPr>
          <p:nvPr/>
        </p:nvSpPr>
        <p:spPr bwMode="auto">
          <a:xfrm>
            <a:off x="3814763" y="4070350"/>
            <a:ext cx="341312"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16</a:t>
            </a:r>
            <a:endParaRPr lang="en-US" altLang="zh-CN"/>
          </a:p>
        </p:txBody>
      </p:sp>
      <p:sp>
        <p:nvSpPr>
          <p:cNvPr id="332" name="Line 91"/>
          <p:cNvSpPr>
            <a:spLocks noChangeShapeType="1"/>
          </p:cNvSpPr>
          <p:nvPr/>
        </p:nvSpPr>
        <p:spPr bwMode="auto">
          <a:xfrm flipH="1">
            <a:off x="6797675" y="4235450"/>
            <a:ext cx="708025" cy="42863"/>
          </a:xfrm>
          <a:prstGeom prst="line">
            <a:avLst/>
          </a:prstGeom>
          <a:noFill/>
          <a:ln w="17463">
            <a:solidFill>
              <a:srgbClr val="000000"/>
            </a:solidFill>
            <a:round/>
          </a:ln>
        </p:spPr>
        <p:txBody>
          <a:bodyPr/>
          <a:lstStyle/>
          <a:p>
            <a:endParaRPr lang="zh-CN" altLang="en-US"/>
          </a:p>
        </p:txBody>
      </p:sp>
      <p:sp>
        <p:nvSpPr>
          <p:cNvPr id="333" name="Line 92"/>
          <p:cNvSpPr>
            <a:spLocks noChangeShapeType="1"/>
          </p:cNvSpPr>
          <p:nvPr/>
        </p:nvSpPr>
        <p:spPr bwMode="auto">
          <a:xfrm>
            <a:off x="6797675" y="4278313"/>
            <a:ext cx="3175" cy="246062"/>
          </a:xfrm>
          <a:prstGeom prst="line">
            <a:avLst/>
          </a:prstGeom>
          <a:noFill/>
          <a:ln w="17463">
            <a:solidFill>
              <a:srgbClr val="000000"/>
            </a:solidFill>
            <a:round/>
          </a:ln>
        </p:spPr>
        <p:txBody>
          <a:bodyPr/>
          <a:lstStyle/>
          <a:p>
            <a:endParaRPr lang="zh-CN" altLang="en-US"/>
          </a:p>
        </p:txBody>
      </p:sp>
      <p:sp>
        <p:nvSpPr>
          <p:cNvPr id="334" name="Line 93"/>
          <p:cNvSpPr>
            <a:spLocks noChangeShapeType="1"/>
          </p:cNvSpPr>
          <p:nvPr/>
        </p:nvSpPr>
        <p:spPr bwMode="auto">
          <a:xfrm>
            <a:off x="7505700" y="4235450"/>
            <a:ext cx="3175" cy="249238"/>
          </a:xfrm>
          <a:prstGeom prst="line">
            <a:avLst/>
          </a:prstGeom>
          <a:noFill/>
          <a:ln w="17463">
            <a:solidFill>
              <a:srgbClr val="000000"/>
            </a:solidFill>
            <a:round/>
          </a:ln>
        </p:spPr>
        <p:txBody>
          <a:bodyPr/>
          <a:lstStyle/>
          <a:p>
            <a:endParaRPr lang="zh-CN" altLang="en-US"/>
          </a:p>
        </p:txBody>
      </p:sp>
      <p:sp>
        <p:nvSpPr>
          <p:cNvPr id="335" name="Line 94"/>
          <p:cNvSpPr>
            <a:spLocks noChangeShapeType="1"/>
          </p:cNvSpPr>
          <p:nvPr/>
        </p:nvSpPr>
        <p:spPr bwMode="auto">
          <a:xfrm flipH="1">
            <a:off x="6797675" y="4484688"/>
            <a:ext cx="679450" cy="39687"/>
          </a:xfrm>
          <a:prstGeom prst="line">
            <a:avLst/>
          </a:prstGeom>
          <a:noFill/>
          <a:ln w="17463">
            <a:solidFill>
              <a:srgbClr val="000000"/>
            </a:solidFill>
            <a:round/>
          </a:ln>
        </p:spPr>
        <p:txBody>
          <a:bodyPr/>
          <a:lstStyle/>
          <a:p>
            <a:endParaRPr lang="zh-CN" altLang="en-US"/>
          </a:p>
        </p:txBody>
      </p:sp>
      <p:sp>
        <p:nvSpPr>
          <p:cNvPr id="336" name="Freeform 95"/>
          <p:cNvSpPr/>
          <p:nvPr/>
        </p:nvSpPr>
        <p:spPr bwMode="auto">
          <a:xfrm>
            <a:off x="4222750" y="4089400"/>
            <a:ext cx="650875" cy="123825"/>
          </a:xfrm>
          <a:custGeom>
            <a:avLst/>
            <a:gdLst>
              <a:gd name="T0" fmla="*/ 0 w 254"/>
              <a:gd name="T1" fmla="*/ 0 h 64"/>
              <a:gd name="T2" fmla="*/ 2147483647 w 254"/>
              <a:gd name="T3" fmla="*/ 2147483647 h 64"/>
              <a:gd name="T4" fmla="*/ 2147483647 w 254"/>
              <a:gd name="T5" fmla="*/ 2147483647 h 64"/>
              <a:gd name="T6" fmla="*/ 0 60000 65536"/>
              <a:gd name="T7" fmla="*/ 0 60000 65536"/>
              <a:gd name="T8" fmla="*/ 0 60000 65536"/>
              <a:gd name="T9" fmla="*/ 0 w 254"/>
              <a:gd name="T10" fmla="*/ 0 h 64"/>
              <a:gd name="T11" fmla="*/ 254 w 254"/>
              <a:gd name="T12" fmla="*/ 64 h 64"/>
            </a:gdLst>
            <a:ahLst/>
            <a:cxnLst>
              <a:cxn ang="T6">
                <a:pos x="T0" y="T1"/>
              </a:cxn>
              <a:cxn ang="T7">
                <a:pos x="T2" y="T3"/>
              </a:cxn>
              <a:cxn ang="T8">
                <a:pos x="T4" y="T5"/>
              </a:cxn>
            </a:cxnLst>
            <a:rect l="T9" t="T10" r="T11" b="T12"/>
            <a:pathLst>
              <a:path w="254" h="64">
                <a:moveTo>
                  <a:pt x="0" y="0"/>
                </a:moveTo>
                <a:lnTo>
                  <a:pt x="127" y="43"/>
                </a:lnTo>
                <a:lnTo>
                  <a:pt x="254" y="64"/>
                </a:lnTo>
              </a:path>
            </a:pathLst>
          </a:custGeom>
          <a:noFill/>
          <a:ln w="17463">
            <a:solidFill>
              <a:srgbClr val="000000"/>
            </a:solidFill>
            <a:prstDash val="solid"/>
            <a:round/>
          </a:ln>
        </p:spPr>
        <p:txBody>
          <a:bodyPr/>
          <a:lstStyle/>
          <a:p>
            <a:endParaRPr lang="zh-CN" altLang="en-US"/>
          </a:p>
        </p:txBody>
      </p:sp>
      <p:sp>
        <p:nvSpPr>
          <p:cNvPr id="337" name="Line 96"/>
          <p:cNvSpPr>
            <a:spLocks noChangeShapeType="1"/>
          </p:cNvSpPr>
          <p:nvPr/>
        </p:nvSpPr>
        <p:spPr bwMode="auto">
          <a:xfrm>
            <a:off x="4873625" y="4213225"/>
            <a:ext cx="1588" cy="249238"/>
          </a:xfrm>
          <a:prstGeom prst="line">
            <a:avLst/>
          </a:prstGeom>
          <a:noFill/>
          <a:ln w="17463">
            <a:solidFill>
              <a:srgbClr val="000000"/>
            </a:solidFill>
            <a:round/>
          </a:ln>
        </p:spPr>
        <p:txBody>
          <a:bodyPr/>
          <a:lstStyle/>
          <a:p>
            <a:endParaRPr lang="zh-CN" altLang="en-US"/>
          </a:p>
        </p:txBody>
      </p:sp>
      <p:sp>
        <p:nvSpPr>
          <p:cNvPr id="338" name="Line 97"/>
          <p:cNvSpPr>
            <a:spLocks noChangeShapeType="1"/>
          </p:cNvSpPr>
          <p:nvPr/>
        </p:nvSpPr>
        <p:spPr bwMode="auto">
          <a:xfrm>
            <a:off x="4222750" y="4089400"/>
            <a:ext cx="1588" cy="268288"/>
          </a:xfrm>
          <a:prstGeom prst="line">
            <a:avLst/>
          </a:prstGeom>
          <a:noFill/>
          <a:ln w="17463">
            <a:solidFill>
              <a:srgbClr val="000000"/>
            </a:solidFill>
            <a:round/>
          </a:ln>
        </p:spPr>
        <p:txBody>
          <a:bodyPr/>
          <a:lstStyle/>
          <a:p>
            <a:endParaRPr lang="zh-CN" altLang="en-US"/>
          </a:p>
        </p:txBody>
      </p:sp>
      <p:sp>
        <p:nvSpPr>
          <p:cNvPr id="339" name="Freeform 98"/>
          <p:cNvSpPr/>
          <p:nvPr/>
        </p:nvSpPr>
        <p:spPr bwMode="auto">
          <a:xfrm>
            <a:off x="4222750" y="4357688"/>
            <a:ext cx="622300" cy="104775"/>
          </a:xfrm>
          <a:custGeom>
            <a:avLst/>
            <a:gdLst>
              <a:gd name="T0" fmla="*/ 0 w 243"/>
              <a:gd name="T1" fmla="*/ 0 h 53"/>
              <a:gd name="T2" fmla="*/ 2147483647 w 243"/>
              <a:gd name="T3" fmla="*/ 2147483647 h 53"/>
              <a:gd name="T4" fmla="*/ 2147483647 w 243"/>
              <a:gd name="T5" fmla="*/ 2147483647 h 53"/>
              <a:gd name="T6" fmla="*/ 0 60000 65536"/>
              <a:gd name="T7" fmla="*/ 0 60000 65536"/>
              <a:gd name="T8" fmla="*/ 0 60000 65536"/>
              <a:gd name="T9" fmla="*/ 0 w 243"/>
              <a:gd name="T10" fmla="*/ 0 h 53"/>
              <a:gd name="T11" fmla="*/ 243 w 243"/>
              <a:gd name="T12" fmla="*/ 53 h 53"/>
            </a:gdLst>
            <a:ahLst/>
            <a:cxnLst>
              <a:cxn ang="T6">
                <a:pos x="T0" y="T1"/>
              </a:cxn>
              <a:cxn ang="T7">
                <a:pos x="T2" y="T3"/>
              </a:cxn>
              <a:cxn ang="T8">
                <a:pos x="T4" y="T5"/>
              </a:cxn>
            </a:cxnLst>
            <a:rect l="T9" t="T10" r="T11" b="T12"/>
            <a:pathLst>
              <a:path w="243" h="53">
                <a:moveTo>
                  <a:pt x="0" y="0"/>
                </a:moveTo>
                <a:lnTo>
                  <a:pt x="127" y="32"/>
                </a:lnTo>
                <a:lnTo>
                  <a:pt x="243" y="53"/>
                </a:lnTo>
              </a:path>
            </a:pathLst>
          </a:custGeom>
          <a:noFill/>
          <a:ln w="17463">
            <a:solidFill>
              <a:srgbClr val="000000"/>
            </a:solidFill>
            <a:prstDash val="solid"/>
            <a:round/>
          </a:ln>
        </p:spPr>
        <p:txBody>
          <a:bodyPr/>
          <a:lstStyle/>
          <a:p>
            <a:endParaRPr lang="zh-CN" altLang="en-US"/>
          </a:p>
        </p:txBody>
      </p:sp>
      <p:sp>
        <p:nvSpPr>
          <p:cNvPr id="340" name="Freeform 99"/>
          <p:cNvSpPr/>
          <p:nvPr/>
        </p:nvSpPr>
        <p:spPr bwMode="auto">
          <a:xfrm>
            <a:off x="8075613" y="4089400"/>
            <a:ext cx="650875" cy="123825"/>
          </a:xfrm>
          <a:custGeom>
            <a:avLst/>
            <a:gdLst>
              <a:gd name="T0" fmla="*/ 2147483647 w 254"/>
              <a:gd name="T1" fmla="*/ 0 h 64"/>
              <a:gd name="T2" fmla="*/ 2147483647 w 254"/>
              <a:gd name="T3" fmla="*/ 2147483647 h 64"/>
              <a:gd name="T4" fmla="*/ 0 w 254"/>
              <a:gd name="T5" fmla="*/ 2147483647 h 64"/>
              <a:gd name="T6" fmla="*/ 0 60000 65536"/>
              <a:gd name="T7" fmla="*/ 0 60000 65536"/>
              <a:gd name="T8" fmla="*/ 0 60000 65536"/>
              <a:gd name="T9" fmla="*/ 0 w 254"/>
              <a:gd name="T10" fmla="*/ 0 h 64"/>
              <a:gd name="T11" fmla="*/ 254 w 254"/>
              <a:gd name="T12" fmla="*/ 64 h 64"/>
            </a:gdLst>
            <a:ahLst/>
            <a:cxnLst>
              <a:cxn ang="T6">
                <a:pos x="T0" y="T1"/>
              </a:cxn>
              <a:cxn ang="T7">
                <a:pos x="T2" y="T3"/>
              </a:cxn>
              <a:cxn ang="T8">
                <a:pos x="T4" y="T5"/>
              </a:cxn>
            </a:cxnLst>
            <a:rect l="T9" t="T10" r="T11" b="T12"/>
            <a:pathLst>
              <a:path w="254" h="64">
                <a:moveTo>
                  <a:pt x="254" y="0"/>
                </a:moveTo>
                <a:lnTo>
                  <a:pt x="127" y="43"/>
                </a:lnTo>
                <a:lnTo>
                  <a:pt x="0" y="64"/>
                </a:lnTo>
              </a:path>
            </a:pathLst>
          </a:custGeom>
          <a:noFill/>
          <a:ln w="17463">
            <a:solidFill>
              <a:srgbClr val="000000"/>
            </a:solidFill>
            <a:prstDash val="solid"/>
            <a:round/>
          </a:ln>
        </p:spPr>
        <p:txBody>
          <a:bodyPr/>
          <a:lstStyle/>
          <a:p>
            <a:endParaRPr lang="zh-CN" altLang="en-US"/>
          </a:p>
        </p:txBody>
      </p:sp>
      <p:sp>
        <p:nvSpPr>
          <p:cNvPr id="341" name="Line 100"/>
          <p:cNvSpPr>
            <a:spLocks noChangeShapeType="1"/>
          </p:cNvSpPr>
          <p:nvPr/>
        </p:nvSpPr>
        <p:spPr bwMode="auto">
          <a:xfrm>
            <a:off x="8075613" y="4213225"/>
            <a:ext cx="1587" cy="249238"/>
          </a:xfrm>
          <a:prstGeom prst="line">
            <a:avLst/>
          </a:prstGeom>
          <a:noFill/>
          <a:ln w="17463">
            <a:solidFill>
              <a:srgbClr val="000000"/>
            </a:solidFill>
            <a:round/>
          </a:ln>
        </p:spPr>
        <p:txBody>
          <a:bodyPr/>
          <a:lstStyle/>
          <a:p>
            <a:endParaRPr lang="zh-CN" altLang="en-US"/>
          </a:p>
        </p:txBody>
      </p:sp>
      <p:sp>
        <p:nvSpPr>
          <p:cNvPr id="342" name="Line 101"/>
          <p:cNvSpPr>
            <a:spLocks noChangeShapeType="1"/>
          </p:cNvSpPr>
          <p:nvPr/>
        </p:nvSpPr>
        <p:spPr bwMode="auto">
          <a:xfrm>
            <a:off x="8726488" y="4089400"/>
            <a:ext cx="1587" cy="268288"/>
          </a:xfrm>
          <a:prstGeom prst="line">
            <a:avLst/>
          </a:prstGeom>
          <a:noFill/>
          <a:ln w="17463">
            <a:solidFill>
              <a:srgbClr val="000000"/>
            </a:solidFill>
            <a:round/>
          </a:ln>
        </p:spPr>
        <p:txBody>
          <a:bodyPr/>
          <a:lstStyle/>
          <a:p>
            <a:endParaRPr lang="zh-CN" altLang="en-US"/>
          </a:p>
        </p:txBody>
      </p:sp>
      <p:sp>
        <p:nvSpPr>
          <p:cNvPr id="343" name="Freeform 102"/>
          <p:cNvSpPr/>
          <p:nvPr/>
        </p:nvSpPr>
        <p:spPr bwMode="auto">
          <a:xfrm>
            <a:off x="8102600" y="4357688"/>
            <a:ext cx="623888" cy="104775"/>
          </a:xfrm>
          <a:custGeom>
            <a:avLst/>
            <a:gdLst>
              <a:gd name="T0" fmla="*/ 2147483647 w 243"/>
              <a:gd name="T1" fmla="*/ 0 h 53"/>
              <a:gd name="T2" fmla="*/ 2147483647 w 243"/>
              <a:gd name="T3" fmla="*/ 2147483647 h 53"/>
              <a:gd name="T4" fmla="*/ 0 w 243"/>
              <a:gd name="T5" fmla="*/ 2147483647 h 53"/>
              <a:gd name="T6" fmla="*/ 0 60000 65536"/>
              <a:gd name="T7" fmla="*/ 0 60000 65536"/>
              <a:gd name="T8" fmla="*/ 0 60000 65536"/>
              <a:gd name="T9" fmla="*/ 0 w 243"/>
              <a:gd name="T10" fmla="*/ 0 h 53"/>
              <a:gd name="T11" fmla="*/ 243 w 243"/>
              <a:gd name="T12" fmla="*/ 53 h 53"/>
            </a:gdLst>
            <a:ahLst/>
            <a:cxnLst>
              <a:cxn ang="T6">
                <a:pos x="T0" y="T1"/>
              </a:cxn>
              <a:cxn ang="T7">
                <a:pos x="T2" y="T3"/>
              </a:cxn>
              <a:cxn ang="T8">
                <a:pos x="T4" y="T5"/>
              </a:cxn>
            </a:cxnLst>
            <a:rect l="T9" t="T10" r="T11" b="T12"/>
            <a:pathLst>
              <a:path w="243" h="53">
                <a:moveTo>
                  <a:pt x="243" y="0"/>
                </a:moveTo>
                <a:lnTo>
                  <a:pt x="116" y="32"/>
                </a:lnTo>
                <a:lnTo>
                  <a:pt x="0" y="53"/>
                </a:lnTo>
              </a:path>
            </a:pathLst>
          </a:custGeom>
          <a:noFill/>
          <a:ln w="17463">
            <a:solidFill>
              <a:srgbClr val="000000"/>
            </a:solidFill>
            <a:prstDash val="solid"/>
            <a:round/>
          </a:ln>
        </p:spPr>
        <p:txBody>
          <a:bodyPr/>
          <a:lstStyle/>
          <a:p>
            <a:endParaRPr lang="zh-CN" altLang="en-US"/>
          </a:p>
        </p:txBody>
      </p:sp>
      <p:sp>
        <p:nvSpPr>
          <p:cNvPr id="344" name="Line 103"/>
          <p:cNvSpPr>
            <a:spLocks noChangeShapeType="1"/>
          </p:cNvSpPr>
          <p:nvPr/>
        </p:nvSpPr>
        <p:spPr bwMode="auto">
          <a:xfrm>
            <a:off x="5495925" y="4235450"/>
            <a:ext cx="708025" cy="42863"/>
          </a:xfrm>
          <a:prstGeom prst="line">
            <a:avLst/>
          </a:prstGeom>
          <a:noFill/>
          <a:ln w="17463">
            <a:solidFill>
              <a:srgbClr val="000000"/>
            </a:solidFill>
            <a:round/>
          </a:ln>
        </p:spPr>
        <p:txBody>
          <a:bodyPr/>
          <a:lstStyle/>
          <a:p>
            <a:endParaRPr lang="zh-CN" altLang="en-US"/>
          </a:p>
        </p:txBody>
      </p:sp>
      <p:sp>
        <p:nvSpPr>
          <p:cNvPr id="345" name="Line 104"/>
          <p:cNvSpPr>
            <a:spLocks noChangeShapeType="1"/>
          </p:cNvSpPr>
          <p:nvPr/>
        </p:nvSpPr>
        <p:spPr bwMode="auto">
          <a:xfrm>
            <a:off x="6203950" y="4278313"/>
            <a:ext cx="1588" cy="246062"/>
          </a:xfrm>
          <a:prstGeom prst="line">
            <a:avLst/>
          </a:prstGeom>
          <a:noFill/>
          <a:ln w="17463">
            <a:solidFill>
              <a:srgbClr val="000000"/>
            </a:solidFill>
            <a:round/>
          </a:ln>
        </p:spPr>
        <p:txBody>
          <a:bodyPr/>
          <a:lstStyle/>
          <a:p>
            <a:endParaRPr lang="zh-CN" altLang="en-US"/>
          </a:p>
        </p:txBody>
      </p:sp>
      <p:sp>
        <p:nvSpPr>
          <p:cNvPr id="346" name="Line 105"/>
          <p:cNvSpPr>
            <a:spLocks noChangeShapeType="1"/>
          </p:cNvSpPr>
          <p:nvPr/>
        </p:nvSpPr>
        <p:spPr bwMode="auto">
          <a:xfrm>
            <a:off x="5495925" y="4235450"/>
            <a:ext cx="3175" cy="249238"/>
          </a:xfrm>
          <a:prstGeom prst="line">
            <a:avLst/>
          </a:prstGeom>
          <a:noFill/>
          <a:ln w="17463">
            <a:solidFill>
              <a:srgbClr val="000000"/>
            </a:solidFill>
            <a:round/>
          </a:ln>
        </p:spPr>
        <p:txBody>
          <a:bodyPr/>
          <a:lstStyle/>
          <a:p>
            <a:endParaRPr lang="zh-CN" altLang="en-US"/>
          </a:p>
        </p:txBody>
      </p:sp>
      <p:sp>
        <p:nvSpPr>
          <p:cNvPr id="347" name="Line 106"/>
          <p:cNvSpPr>
            <a:spLocks noChangeShapeType="1"/>
          </p:cNvSpPr>
          <p:nvPr/>
        </p:nvSpPr>
        <p:spPr bwMode="auto">
          <a:xfrm>
            <a:off x="5524500" y="4484688"/>
            <a:ext cx="679450" cy="39687"/>
          </a:xfrm>
          <a:prstGeom prst="line">
            <a:avLst/>
          </a:prstGeom>
          <a:noFill/>
          <a:ln w="17463">
            <a:solidFill>
              <a:srgbClr val="000000"/>
            </a:solidFill>
            <a:round/>
          </a:ln>
        </p:spPr>
        <p:txBody>
          <a:bodyPr/>
          <a:lstStyle/>
          <a:p>
            <a:endParaRPr lang="zh-CN" altLang="en-US"/>
          </a:p>
        </p:txBody>
      </p:sp>
      <p:sp>
        <p:nvSpPr>
          <p:cNvPr id="348" name="Rectangle 107"/>
          <p:cNvSpPr>
            <a:spLocks noChangeArrowheads="1"/>
          </p:cNvSpPr>
          <p:nvPr/>
        </p:nvSpPr>
        <p:spPr bwMode="auto">
          <a:xfrm>
            <a:off x="5087938" y="4792663"/>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21</a:t>
            </a:r>
            <a:endParaRPr lang="en-US" altLang="zh-CN"/>
          </a:p>
        </p:txBody>
      </p:sp>
      <p:sp>
        <p:nvSpPr>
          <p:cNvPr id="349" name="Rectangle 108"/>
          <p:cNvSpPr>
            <a:spLocks noChangeArrowheads="1"/>
          </p:cNvSpPr>
          <p:nvPr/>
        </p:nvSpPr>
        <p:spPr bwMode="auto">
          <a:xfrm>
            <a:off x="6311900" y="4813300"/>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22</a:t>
            </a:r>
            <a:endParaRPr lang="en-US" altLang="zh-CN"/>
          </a:p>
        </p:txBody>
      </p:sp>
      <p:sp>
        <p:nvSpPr>
          <p:cNvPr id="350" name="Rectangle 109"/>
          <p:cNvSpPr>
            <a:spLocks noChangeArrowheads="1"/>
          </p:cNvSpPr>
          <p:nvPr/>
        </p:nvSpPr>
        <p:spPr bwMode="auto">
          <a:xfrm>
            <a:off x="7588250" y="4772025"/>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23</a:t>
            </a:r>
            <a:endParaRPr lang="en-US" altLang="zh-CN"/>
          </a:p>
        </p:txBody>
      </p:sp>
      <p:sp>
        <p:nvSpPr>
          <p:cNvPr id="351" name="Rectangle 110"/>
          <p:cNvSpPr>
            <a:spLocks noChangeArrowheads="1"/>
          </p:cNvSpPr>
          <p:nvPr/>
        </p:nvSpPr>
        <p:spPr bwMode="auto">
          <a:xfrm>
            <a:off x="3814763" y="4648200"/>
            <a:ext cx="341312" cy="363538"/>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20</a:t>
            </a:r>
            <a:endParaRPr lang="en-US" altLang="zh-CN"/>
          </a:p>
        </p:txBody>
      </p:sp>
      <p:sp>
        <p:nvSpPr>
          <p:cNvPr id="352" name="Line 111"/>
          <p:cNvSpPr>
            <a:spLocks noChangeShapeType="1"/>
          </p:cNvSpPr>
          <p:nvPr/>
        </p:nvSpPr>
        <p:spPr bwMode="auto">
          <a:xfrm flipH="1">
            <a:off x="6797675" y="4813300"/>
            <a:ext cx="708025" cy="41275"/>
          </a:xfrm>
          <a:prstGeom prst="line">
            <a:avLst/>
          </a:prstGeom>
          <a:noFill/>
          <a:ln w="17463">
            <a:solidFill>
              <a:srgbClr val="000000"/>
            </a:solidFill>
            <a:round/>
          </a:ln>
        </p:spPr>
        <p:txBody>
          <a:bodyPr/>
          <a:lstStyle/>
          <a:p>
            <a:endParaRPr lang="zh-CN" altLang="en-US"/>
          </a:p>
        </p:txBody>
      </p:sp>
      <p:sp>
        <p:nvSpPr>
          <p:cNvPr id="353" name="Line 112"/>
          <p:cNvSpPr>
            <a:spLocks noChangeShapeType="1"/>
          </p:cNvSpPr>
          <p:nvPr/>
        </p:nvSpPr>
        <p:spPr bwMode="auto">
          <a:xfrm>
            <a:off x="6797675" y="4854575"/>
            <a:ext cx="3175" cy="249238"/>
          </a:xfrm>
          <a:prstGeom prst="line">
            <a:avLst/>
          </a:prstGeom>
          <a:noFill/>
          <a:ln w="17463">
            <a:solidFill>
              <a:srgbClr val="000000"/>
            </a:solidFill>
            <a:round/>
          </a:ln>
        </p:spPr>
        <p:txBody>
          <a:bodyPr/>
          <a:lstStyle/>
          <a:p>
            <a:endParaRPr lang="zh-CN" altLang="en-US"/>
          </a:p>
        </p:txBody>
      </p:sp>
      <p:sp>
        <p:nvSpPr>
          <p:cNvPr id="354" name="Line 113"/>
          <p:cNvSpPr>
            <a:spLocks noChangeShapeType="1"/>
          </p:cNvSpPr>
          <p:nvPr/>
        </p:nvSpPr>
        <p:spPr bwMode="auto">
          <a:xfrm>
            <a:off x="7505700" y="4813300"/>
            <a:ext cx="3175" cy="249238"/>
          </a:xfrm>
          <a:prstGeom prst="line">
            <a:avLst/>
          </a:prstGeom>
          <a:noFill/>
          <a:ln w="17463">
            <a:solidFill>
              <a:srgbClr val="000000"/>
            </a:solidFill>
            <a:round/>
          </a:ln>
        </p:spPr>
        <p:txBody>
          <a:bodyPr/>
          <a:lstStyle/>
          <a:p>
            <a:endParaRPr lang="zh-CN" altLang="en-US"/>
          </a:p>
        </p:txBody>
      </p:sp>
      <p:sp>
        <p:nvSpPr>
          <p:cNvPr id="355" name="Line 114"/>
          <p:cNvSpPr>
            <a:spLocks noChangeShapeType="1"/>
          </p:cNvSpPr>
          <p:nvPr/>
        </p:nvSpPr>
        <p:spPr bwMode="auto">
          <a:xfrm flipH="1">
            <a:off x="6797675" y="5062538"/>
            <a:ext cx="679450" cy="41275"/>
          </a:xfrm>
          <a:prstGeom prst="line">
            <a:avLst/>
          </a:prstGeom>
          <a:noFill/>
          <a:ln w="17463">
            <a:solidFill>
              <a:srgbClr val="000000"/>
            </a:solidFill>
            <a:round/>
          </a:ln>
        </p:spPr>
        <p:txBody>
          <a:bodyPr/>
          <a:lstStyle/>
          <a:p>
            <a:endParaRPr lang="zh-CN" altLang="en-US"/>
          </a:p>
        </p:txBody>
      </p:sp>
      <p:sp>
        <p:nvSpPr>
          <p:cNvPr id="356" name="Freeform 115"/>
          <p:cNvSpPr/>
          <p:nvPr/>
        </p:nvSpPr>
        <p:spPr bwMode="auto">
          <a:xfrm>
            <a:off x="4222750" y="4689475"/>
            <a:ext cx="650875" cy="123825"/>
          </a:xfrm>
          <a:custGeom>
            <a:avLst/>
            <a:gdLst>
              <a:gd name="T0" fmla="*/ 0 w 254"/>
              <a:gd name="T1" fmla="*/ 0 h 64"/>
              <a:gd name="T2" fmla="*/ 2147483647 w 254"/>
              <a:gd name="T3" fmla="*/ 2147483647 h 64"/>
              <a:gd name="T4" fmla="*/ 2147483647 w 254"/>
              <a:gd name="T5" fmla="*/ 2147483647 h 64"/>
              <a:gd name="T6" fmla="*/ 0 60000 65536"/>
              <a:gd name="T7" fmla="*/ 0 60000 65536"/>
              <a:gd name="T8" fmla="*/ 0 60000 65536"/>
              <a:gd name="T9" fmla="*/ 0 w 254"/>
              <a:gd name="T10" fmla="*/ 0 h 64"/>
              <a:gd name="T11" fmla="*/ 254 w 254"/>
              <a:gd name="T12" fmla="*/ 64 h 64"/>
            </a:gdLst>
            <a:ahLst/>
            <a:cxnLst>
              <a:cxn ang="T6">
                <a:pos x="T0" y="T1"/>
              </a:cxn>
              <a:cxn ang="T7">
                <a:pos x="T2" y="T3"/>
              </a:cxn>
              <a:cxn ang="T8">
                <a:pos x="T4" y="T5"/>
              </a:cxn>
            </a:cxnLst>
            <a:rect l="T9" t="T10" r="T11" b="T12"/>
            <a:pathLst>
              <a:path w="254" h="64">
                <a:moveTo>
                  <a:pt x="0" y="0"/>
                </a:moveTo>
                <a:lnTo>
                  <a:pt x="127" y="32"/>
                </a:lnTo>
                <a:lnTo>
                  <a:pt x="254" y="64"/>
                </a:lnTo>
              </a:path>
            </a:pathLst>
          </a:custGeom>
          <a:noFill/>
          <a:ln w="17463">
            <a:solidFill>
              <a:srgbClr val="000000"/>
            </a:solidFill>
            <a:prstDash val="solid"/>
            <a:round/>
          </a:ln>
        </p:spPr>
        <p:txBody>
          <a:bodyPr/>
          <a:lstStyle/>
          <a:p>
            <a:endParaRPr lang="zh-CN" altLang="en-US"/>
          </a:p>
        </p:txBody>
      </p:sp>
      <p:sp>
        <p:nvSpPr>
          <p:cNvPr id="357" name="Line 116"/>
          <p:cNvSpPr>
            <a:spLocks noChangeShapeType="1"/>
          </p:cNvSpPr>
          <p:nvPr/>
        </p:nvSpPr>
        <p:spPr bwMode="auto">
          <a:xfrm>
            <a:off x="4873625" y="4813300"/>
            <a:ext cx="1588" cy="249238"/>
          </a:xfrm>
          <a:prstGeom prst="line">
            <a:avLst/>
          </a:prstGeom>
          <a:noFill/>
          <a:ln w="17463">
            <a:solidFill>
              <a:srgbClr val="000000"/>
            </a:solidFill>
            <a:round/>
          </a:ln>
        </p:spPr>
        <p:txBody>
          <a:bodyPr/>
          <a:lstStyle/>
          <a:p>
            <a:endParaRPr lang="zh-CN" altLang="en-US"/>
          </a:p>
        </p:txBody>
      </p:sp>
      <p:sp>
        <p:nvSpPr>
          <p:cNvPr id="358" name="Line 117"/>
          <p:cNvSpPr>
            <a:spLocks noChangeShapeType="1"/>
          </p:cNvSpPr>
          <p:nvPr/>
        </p:nvSpPr>
        <p:spPr bwMode="auto">
          <a:xfrm>
            <a:off x="4222750" y="4689475"/>
            <a:ext cx="1588" cy="249238"/>
          </a:xfrm>
          <a:prstGeom prst="line">
            <a:avLst/>
          </a:prstGeom>
          <a:noFill/>
          <a:ln w="17463">
            <a:solidFill>
              <a:srgbClr val="000000"/>
            </a:solidFill>
            <a:round/>
          </a:ln>
        </p:spPr>
        <p:txBody>
          <a:bodyPr/>
          <a:lstStyle/>
          <a:p>
            <a:endParaRPr lang="zh-CN" altLang="en-US"/>
          </a:p>
        </p:txBody>
      </p:sp>
      <p:sp>
        <p:nvSpPr>
          <p:cNvPr id="359" name="Freeform 118"/>
          <p:cNvSpPr/>
          <p:nvPr/>
        </p:nvSpPr>
        <p:spPr bwMode="auto">
          <a:xfrm>
            <a:off x="4222750" y="4938713"/>
            <a:ext cx="622300" cy="123825"/>
          </a:xfrm>
          <a:custGeom>
            <a:avLst/>
            <a:gdLst>
              <a:gd name="T0" fmla="*/ 0 w 243"/>
              <a:gd name="T1" fmla="*/ 0 h 64"/>
              <a:gd name="T2" fmla="*/ 2147483647 w 243"/>
              <a:gd name="T3" fmla="*/ 2147483647 h 64"/>
              <a:gd name="T4" fmla="*/ 2147483647 w 243"/>
              <a:gd name="T5" fmla="*/ 2147483647 h 64"/>
              <a:gd name="T6" fmla="*/ 0 60000 65536"/>
              <a:gd name="T7" fmla="*/ 0 60000 65536"/>
              <a:gd name="T8" fmla="*/ 0 60000 65536"/>
              <a:gd name="T9" fmla="*/ 0 w 243"/>
              <a:gd name="T10" fmla="*/ 0 h 64"/>
              <a:gd name="T11" fmla="*/ 243 w 243"/>
              <a:gd name="T12" fmla="*/ 64 h 64"/>
            </a:gdLst>
            <a:ahLst/>
            <a:cxnLst>
              <a:cxn ang="T6">
                <a:pos x="T0" y="T1"/>
              </a:cxn>
              <a:cxn ang="T7">
                <a:pos x="T2" y="T3"/>
              </a:cxn>
              <a:cxn ang="T8">
                <a:pos x="T4" y="T5"/>
              </a:cxn>
            </a:cxnLst>
            <a:rect l="T9" t="T10" r="T11" b="T12"/>
            <a:pathLst>
              <a:path w="243" h="64">
                <a:moveTo>
                  <a:pt x="0" y="0"/>
                </a:moveTo>
                <a:lnTo>
                  <a:pt x="127" y="43"/>
                </a:lnTo>
                <a:lnTo>
                  <a:pt x="243" y="64"/>
                </a:lnTo>
              </a:path>
            </a:pathLst>
          </a:custGeom>
          <a:noFill/>
          <a:ln w="17463">
            <a:solidFill>
              <a:srgbClr val="000000"/>
            </a:solidFill>
            <a:prstDash val="solid"/>
            <a:round/>
          </a:ln>
        </p:spPr>
        <p:txBody>
          <a:bodyPr/>
          <a:lstStyle/>
          <a:p>
            <a:endParaRPr lang="zh-CN" altLang="en-US"/>
          </a:p>
        </p:txBody>
      </p:sp>
      <p:sp>
        <p:nvSpPr>
          <p:cNvPr id="360" name="Freeform 119"/>
          <p:cNvSpPr/>
          <p:nvPr/>
        </p:nvSpPr>
        <p:spPr bwMode="auto">
          <a:xfrm>
            <a:off x="8075613" y="4689475"/>
            <a:ext cx="650875" cy="123825"/>
          </a:xfrm>
          <a:custGeom>
            <a:avLst/>
            <a:gdLst>
              <a:gd name="T0" fmla="*/ 2147483647 w 254"/>
              <a:gd name="T1" fmla="*/ 0 h 64"/>
              <a:gd name="T2" fmla="*/ 2147483647 w 254"/>
              <a:gd name="T3" fmla="*/ 2147483647 h 64"/>
              <a:gd name="T4" fmla="*/ 0 w 254"/>
              <a:gd name="T5" fmla="*/ 2147483647 h 64"/>
              <a:gd name="T6" fmla="*/ 0 60000 65536"/>
              <a:gd name="T7" fmla="*/ 0 60000 65536"/>
              <a:gd name="T8" fmla="*/ 0 60000 65536"/>
              <a:gd name="T9" fmla="*/ 0 w 254"/>
              <a:gd name="T10" fmla="*/ 0 h 64"/>
              <a:gd name="T11" fmla="*/ 254 w 254"/>
              <a:gd name="T12" fmla="*/ 64 h 64"/>
            </a:gdLst>
            <a:ahLst/>
            <a:cxnLst>
              <a:cxn ang="T6">
                <a:pos x="T0" y="T1"/>
              </a:cxn>
              <a:cxn ang="T7">
                <a:pos x="T2" y="T3"/>
              </a:cxn>
              <a:cxn ang="T8">
                <a:pos x="T4" y="T5"/>
              </a:cxn>
            </a:cxnLst>
            <a:rect l="T9" t="T10" r="T11" b="T12"/>
            <a:pathLst>
              <a:path w="254" h="64">
                <a:moveTo>
                  <a:pt x="254" y="0"/>
                </a:moveTo>
                <a:lnTo>
                  <a:pt x="127" y="32"/>
                </a:lnTo>
                <a:lnTo>
                  <a:pt x="0" y="64"/>
                </a:lnTo>
              </a:path>
            </a:pathLst>
          </a:custGeom>
          <a:noFill/>
          <a:ln w="17463">
            <a:solidFill>
              <a:srgbClr val="000000"/>
            </a:solidFill>
            <a:prstDash val="solid"/>
            <a:round/>
          </a:ln>
        </p:spPr>
        <p:txBody>
          <a:bodyPr/>
          <a:lstStyle/>
          <a:p>
            <a:endParaRPr lang="zh-CN" altLang="en-US"/>
          </a:p>
        </p:txBody>
      </p:sp>
      <p:sp>
        <p:nvSpPr>
          <p:cNvPr id="361" name="Line 120"/>
          <p:cNvSpPr>
            <a:spLocks noChangeShapeType="1"/>
          </p:cNvSpPr>
          <p:nvPr/>
        </p:nvSpPr>
        <p:spPr bwMode="auto">
          <a:xfrm>
            <a:off x="8075613" y="4813300"/>
            <a:ext cx="1587" cy="249238"/>
          </a:xfrm>
          <a:prstGeom prst="line">
            <a:avLst/>
          </a:prstGeom>
          <a:noFill/>
          <a:ln w="17463">
            <a:solidFill>
              <a:srgbClr val="000000"/>
            </a:solidFill>
            <a:round/>
          </a:ln>
        </p:spPr>
        <p:txBody>
          <a:bodyPr/>
          <a:lstStyle/>
          <a:p>
            <a:endParaRPr lang="zh-CN" altLang="en-US"/>
          </a:p>
        </p:txBody>
      </p:sp>
      <p:sp>
        <p:nvSpPr>
          <p:cNvPr id="362" name="Line 121"/>
          <p:cNvSpPr>
            <a:spLocks noChangeShapeType="1"/>
          </p:cNvSpPr>
          <p:nvPr/>
        </p:nvSpPr>
        <p:spPr bwMode="auto">
          <a:xfrm>
            <a:off x="8726488" y="4689475"/>
            <a:ext cx="1587" cy="249238"/>
          </a:xfrm>
          <a:prstGeom prst="line">
            <a:avLst/>
          </a:prstGeom>
          <a:noFill/>
          <a:ln w="17463">
            <a:solidFill>
              <a:srgbClr val="000000"/>
            </a:solidFill>
            <a:round/>
          </a:ln>
        </p:spPr>
        <p:txBody>
          <a:bodyPr/>
          <a:lstStyle/>
          <a:p>
            <a:endParaRPr lang="zh-CN" altLang="en-US"/>
          </a:p>
        </p:txBody>
      </p:sp>
      <p:sp>
        <p:nvSpPr>
          <p:cNvPr id="363" name="Freeform 122"/>
          <p:cNvSpPr/>
          <p:nvPr/>
        </p:nvSpPr>
        <p:spPr bwMode="auto">
          <a:xfrm>
            <a:off x="8102600" y="4938713"/>
            <a:ext cx="623888" cy="123825"/>
          </a:xfrm>
          <a:custGeom>
            <a:avLst/>
            <a:gdLst>
              <a:gd name="T0" fmla="*/ 2147483647 w 243"/>
              <a:gd name="T1" fmla="*/ 0 h 64"/>
              <a:gd name="T2" fmla="*/ 2147483647 w 243"/>
              <a:gd name="T3" fmla="*/ 2147483647 h 64"/>
              <a:gd name="T4" fmla="*/ 0 w 243"/>
              <a:gd name="T5" fmla="*/ 2147483647 h 64"/>
              <a:gd name="T6" fmla="*/ 0 60000 65536"/>
              <a:gd name="T7" fmla="*/ 0 60000 65536"/>
              <a:gd name="T8" fmla="*/ 0 60000 65536"/>
              <a:gd name="T9" fmla="*/ 0 w 243"/>
              <a:gd name="T10" fmla="*/ 0 h 64"/>
              <a:gd name="T11" fmla="*/ 243 w 243"/>
              <a:gd name="T12" fmla="*/ 64 h 64"/>
            </a:gdLst>
            <a:ahLst/>
            <a:cxnLst>
              <a:cxn ang="T6">
                <a:pos x="T0" y="T1"/>
              </a:cxn>
              <a:cxn ang="T7">
                <a:pos x="T2" y="T3"/>
              </a:cxn>
              <a:cxn ang="T8">
                <a:pos x="T4" y="T5"/>
              </a:cxn>
            </a:cxnLst>
            <a:rect l="T9" t="T10" r="T11" b="T12"/>
            <a:pathLst>
              <a:path w="243" h="64">
                <a:moveTo>
                  <a:pt x="243" y="0"/>
                </a:moveTo>
                <a:lnTo>
                  <a:pt x="116" y="43"/>
                </a:lnTo>
                <a:lnTo>
                  <a:pt x="0" y="64"/>
                </a:lnTo>
              </a:path>
            </a:pathLst>
          </a:custGeom>
          <a:noFill/>
          <a:ln w="17463">
            <a:solidFill>
              <a:srgbClr val="000000"/>
            </a:solidFill>
            <a:prstDash val="solid"/>
            <a:round/>
          </a:ln>
        </p:spPr>
        <p:txBody>
          <a:bodyPr/>
          <a:lstStyle/>
          <a:p>
            <a:endParaRPr lang="zh-CN" altLang="en-US"/>
          </a:p>
        </p:txBody>
      </p:sp>
      <p:sp>
        <p:nvSpPr>
          <p:cNvPr id="364" name="Line 123"/>
          <p:cNvSpPr>
            <a:spLocks noChangeShapeType="1"/>
          </p:cNvSpPr>
          <p:nvPr/>
        </p:nvSpPr>
        <p:spPr bwMode="auto">
          <a:xfrm>
            <a:off x="5495925" y="4813300"/>
            <a:ext cx="708025" cy="41275"/>
          </a:xfrm>
          <a:prstGeom prst="line">
            <a:avLst/>
          </a:prstGeom>
          <a:noFill/>
          <a:ln w="17463">
            <a:solidFill>
              <a:srgbClr val="000000"/>
            </a:solidFill>
            <a:round/>
          </a:ln>
        </p:spPr>
        <p:txBody>
          <a:bodyPr/>
          <a:lstStyle/>
          <a:p>
            <a:endParaRPr lang="zh-CN" altLang="en-US"/>
          </a:p>
        </p:txBody>
      </p:sp>
      <p:sp>
        <p:nvSpPr>
          <p:cNvPr id="365" name="Line 124"/>
          <p:cNvSpPr>
            <a:spLocks noChangeShapeType="1"/>
          </p:cNvSpPr>
          <p:nvPr/>
        </p:nvSpPr>
        <p:spPr bwMode="auto">
          <a:xfrm>
            <a:off x="6203950" y="4854575"/>
            <a:ext cx="1588" cy="249238"/>
          </a:xfrm>
          <a:prstGeom prst="line">
            <a:avLst/>
          </a:prstGeom>
          <a:noFill/>
          <a:ln w="17463">
            <a:solidFill>
              <a:srgbClr val="000000"/>
            </a:solidFill>
            <a:round/>
          </a:ln>
        </p:spPr>
        <p:txBody>
          <a:bodyPr/>
          <a:lstStyle/>
          <a:p>
            <a:endParaRPr lang="zh-CN" altLang="en-US"/>
          </a:p>
        </p:txBody>
      </p:sp>
      <p:sp>
        <p:nvSpPr>
          <p:cNvPr id="366" name="Line 125"/>
          <p:cNvSpPr>
            <a:spLocks noChangeShapeType="1"/>
          </p:cNvSpPr>
          <p:nvPr/>
        </p:nvSpPr>
        <p:spPr bwMode="auto">
          <a:xfrm>
            <a:off x="5495925" y="4813300"/>
            <a:ext cx="3175" cy="249238"/>
          </a:xfrm>
          <a:prstGeom prst="line">
            <a:avLst/>
          </a:prstGeom>
          <a:noFill/>
          <a:ln w="17463">
            <a:solidFill>
              <a:srgbClr val="000000"/>
            </a:solidFill>
            <a:round/>
          </a:ln>
        </p:spPr>
        <p:txBody>
          <a:bodyPr/>
          <a:lstStyle/>
          <a:p>
            <a:endParaRPr lang="zh-CN" altLang="en-US"/>
          </a:p>
        </p:txBody>
      </p:sp>
      <p:sp>
        <p:nvSpPr>
          <p:cNvPr id="367" name="Line 126"/>
          <p:cNvSpPr>
            <a:spLocks noChangeShapeType="1"/>
          </p:cNvSpPr>
          <p:nvPr/>
        </p:nvSpPr>
        <p:spPr bwMode="auto">
          <a:xfrm>
            <a:off x="5524500" y="5062538"/>
            <a:ext cx="679450" cy="41275"/>
          </a:xfrm>
          <a:prstGeom prst="line">
            <a:avLst/>
          </a:prstGeom>
          <a:noFill/>
          <a:ln w="17463">
            <a:solidFill>
              <a:srgbClr val="000000"/>
            </a:solidFill>
            <a:round/>
          </a:ln>
        </p:spPr>
        <p:txBody>
          <a:bodyPr/>
          <a:lstStyle/>
          <a:p>
            <a:endParaRPr lang="zh-CN" altLang="en-US"/>
          </a:p>
        </p:txBody>
      </p:sp>
      <p:sp>
        <p:nvSpPr>
          <p:cNvPr id="368" name="Rectangle 127"/>
          <p:cNvSpPr>
            <a:spLocks noChangeArrowheads="1"/>
          </p:cNvSpPr>
          <p:nvPr/>
        </p:nvSpPr>
        <p:spPr bwMode="auto">
          <a:xfrm>
            <a:off x="5087938" y="5372100"/>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25</a:t>
            </a:r>
            <a:endParaRPr lang="en-US" altLang="zh-CN"/>
          </a:p>
        </p:txBody>
      </p:sp>
      <p:sp>
        <p:nvSpPr>
          <p:cNvPr id="369" name="Rectangle 128"/>
          <p:cNvSpPr>
            <a:spLocks noChangeArrowheads="1"/>
          </p:cNvSpPr>
          <p:nvPr/>
        </p:nvSpPr>
        <p:spPr bwMode="auto">
          <a:xfrm>
            <a:off x="6365875" y="5413375"/>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26</a:t>
            </a:r>
            <a:endParaRPr lang="en-US" altLang="zh-CN"/>
          </a:p>
        </p:txBody>
      </p:sp>
      <p:sp>
        <p:nvSpPr>
          <p:cNvPr id="370" name="Rectangle 129"/>
          <p:cNvSpPr>
            <a:spLocks noChangeArrowheads="1"/>
          </p:cNvSpPr>
          <p:nvPr/>
        </p:nvSpPr>
        <p:spPr bwMode="auto">
          <a:xfrm>
            <a:off x="7667625" y="5351463"/>
            <a:ext cx="341313"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27</a:t>
            </a:r>
            <a:endParaRPr lang="en-US" altLang="zh-CN"/>
          </a:p>
        </p:txBody>
      </p:sp>
      <p:sp>
        <p:nvSpPr>
          <p:cNvPr id="371" name="Rectangle 130"/>
          <p:cNvSpPr>
            <a:spLocks noChangeArrowheads="1"/>
          </p:cNvSpPr>
          <p:nvPr/>
        </p:nvSpPr>
        <p:spPr bwMode="auto">
          <a:xfrm>
            <a:off x="3814763" y="5227638"/>
            <a:ext cx="341312"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24</a:t>
            </a:r>
            <a:endParaRPr lang="en-US" altLang="zh-CN"/>
          </a:p>
        </p:txBody>
      </p:sp>
      <p:sp>
        <p:nvSpPr>
          <p:cNvPr id="372" name="Line 131"/>
          <p:cNvSpPr>
            <a:spLocks noChangeShapeType="1"/>
          </p:cNvSpPr>
          <p:nvPr/>
        </p:nvSpPr>
        <p:spPr bwMode="auto">
          <a:xfrm flipH="1">
            <a:off x="6797675" y="5391150"/>
            <a:ext cx="708025" cy="44450"/>
          </a:xfrm>
          <a:prstGeom prst="line">
            <a:avLst/>
          </a:prstGeom>
          <a:noFill/>
          <a:ln w="17463">
            <a:solidFill>
              <a:srgbClr val="000000"/>
            </a:solidFill>
            <a:round/>
          </a:ln>
        </p:spPr>
        <p:txBody>
          <a:bodyPr/>
          <a:lstStyle/>
          <a:p>
            <a:endParaRPr lang="zh-CN" altLang="en-US"/>
          </a:p>
        </p:txBody>
      </p:sp>
      <p:sp>
        <p:nvSpPr>
          <p:cNvPr id="373" name="Line 132"/>
          <p:cNvSpPr>
            <a:spLocks noChangeShapeType="1"/>
          </p:cNvSpPr>
          <p:nvPr/>
        </p:nvSpPr>
        <p:spPr bwMode="auto">
          <a:xfrm>
            <a:off x="6797675" y="5435600"/>
            <a:ext cx="3175" cy="247650"/>
          </a:xfrm>
          <a:prstGeom prst="line">
            <a:avLst/>
          </a:prstGeom>
          <a:noFill/>
          <a:ln w="17463">
            <a:solidFill>
              <a:srgbClr val="000000"/>
            </a:solidFill>
            <a:round/>
          </a:ln>
        </p:spPr>
        <p:txBody>
          <a:bodyPr/>
          <a:lstStyle/>
          <a:p>
            <a:endParaRPr lang="zh-CN" altLang="en-US"/>
          </a:p>
        </p:txBody>
      </p:sp>
      <p:sp>
        <p:nvSpPr>
          <p:cNvPr id="374" name="Line 133"/>
          <p:cNvSpPr>
            <a:spLocks noChangeShapeType="1"/>
          </p:cNvSpPr>
          <p:nvPr/>
        </p:nvSpPr>
        <p:spPr bwMode="auto">
          <a:xfrm>
            <a:off x="7505700" y="5391150"/>
            <a:ext cx="3175" cy="271463"/>
          </a:xfrm>
          <a:prstGeom prst="line">
            <a:avLst/>
          </a:prstGeom>
          <a:noFill/>
          <a:ln w="17463">
            <a:solidFill>
              <a:srgbClr val="000000"/>
            </a:solidFill>
            <a:round/>
          </a:ln>
        </p:spPr>
        <p:txBody>
          <a:bodyPr/>
          <a:lstStyle/>
          <a:p>
            <a:endParaRPr lang="zh-CN" altLang="en-US"/>
          </a:p>
        </p:txBody>
      </p:sp>
      <p:sp>
        <p:nvSpPr>
          <p:cNvPr id="375" name="Line 134"/>
          <p:cNvSpPr>
            <a:spLocks noChangeShapeType="1"/>
          </p:cNvSpPr>
          <p:nvPr/>
        </p:nvSpPr>
        <p:spPr bwMode="auto">
          <a:xfrm flipH="1">
            <a:off x="6797675" y="5662613"/>
            <a:ext cx="679450" cy="20637"/>
          </a:xfrm>
          <a:prstGeom prst="line">
            <a:avLst/>
          </a:prstGeom>
          <a:noFill/>
          <a:ln w="17463">
            <a:solidFill>
              <a:srgbClr val="000000"/>
            </a:solidFill>
            <a:round/>
          </a:ln>
        </p:spPr>
        <p:txBody>
          <a:bodyPr/>
          <a:lstStyle/>
          <a:p>
            <a:endParaRPr lang="zh-CN" altLang="en-US"/>
          </a:p>
        </p:txBody>
      </p:sp>
      <p:sp>
        <p:nvSpPr>
          <p:cNvPr id="376" name="Freeform 135"/>
          <p:cNvSpPr/>
          <p:nvPr/>
        </p:nvSpPr>
        <p:spPr bwMode="auto">
          <a:xfrm>
            <a:off x="4222750" y="5268913"/>
            <a:ext cx="650875" cy="122237"/>
          </a:xfrm>
          <a:custGeom>
            <a:avLst/>
            <a:gdLst>
              <a:gd name="T0" fmla="*/ 0 w 254"/>
              <a:gd name="T1" fmla="*/ 0 h 63"/>
              <a:gd name="T2" fmla="*/ 2147483647 w 254"/>
              <a:gd name="T3" fmla="*/ 2147483647 h 63"/>
              <a:gd name="T4" fmla="*/ 2147483647 w 254"/>
              <a:gd name="T5" fmla="*/ 2147483647 h 63"/>
              <a:gd name="T6" fmla="*/ 0 60000 65536"/>
              <a:gd name="T7" fmla="*/ 0 60000 65536"/>
              <a:gd name="T8" fmla="*/ 0 60000 65536"/>
              <a:gd name="T9" fmla="*/ 0 w 254"/>
              <a:gd name="T10" fmla="*/ 0 h 63"/>
              <a:gd name="T11" fmla="*/ 254 w 254"/>
              <a:gd name="T12" fmla="*/ 63 h 63"/>
            </a:gdLst>
            <a:ahLst/>
            <a:cxnLst>
              <a:cxn ang="T6">
                <a:pos x="T0" y="T1"/>
              </a:cxn>
              <a:cxn ang="T7">
                <a:pos x="T2" y="T3"/>
              </a:cxn>
              <a:cxn ang="T8">
                <a:pos x="T4" y="T5"/>
              </a:cxn>
            </a:cxnLst>
            <a:rect l="T9" t="T10" r="T11" b="T12"/>
            <a:pathLst>
              <a:path w="254" h="63">
                <a:moveTo>
                  <a:pt x="0" y="0"/>
                </a:moveTo>
                <a:lnTo>
                  <a:pt x="127" y="42"/>
                </a:lnTo>
                <a:lnTo>
                  <a:pt x="254" y="63"/>
                </a:lnTo>
              </a:path>
            </a:pathLst>
          </a:custGeom>
          <a:noFill/>
          <a:ln w="17463">
            <a:solidFill>
              <a:srgbClr val="000000"/>
            </a:solidFill>
            <a:prstDash val="solid"/>
            <a:round/>
          </a:ln>
        </p:spPr>
        <p:txBody>
          <a:bodyPr/>
          <a:lstStyle/>
          <a:p>
            <a:endParaRPr lang="zh-CN" altLang="en-US"/>
          </a:p>
        </p:txBody>
      </p:sp>
      <p:sp>
        <p:nvSpPr>
          <p:cNvPr id="377" name="Line 136"/>
          <p:cNvSpPr>
            <a:spLocks noChangeShapeType="1"/>
          </p:cNvSpPr>
          <p:nvPr/>
        </p:nvSpPr>
        <p:spPr bwMode="auto">
          <a:xfrm>
            <a:off x="4873625" y="5391150"/>
            <a:ext cx="1588" cy="249238"/>
          </a:xfrm>
          <a:prstGeom prst="line">
            <a:avLst/>
          </a:prstGeom>
          <a:noFill/>
          <a:ln w="17463">
            <a:solidFill>
              <a:srgbClr val="000000"/>
            </a:solidFill>
            <a:round/>
          </a:ln>
        </p:spPr>
        <p:txBody>
          <a:bodyPr/>
          <a:lstStyle/>
          <a:p>
            <a:endParaRPr lang="zh-CN" altLang="en-US"/>
          </a:p>
        </p:txBody>
      </p:sp>
      <p:sp>
        <p:nvSpPr>
          <p:cNvPr id="378" name="Line 137"/>
          <p:cNvSpPr>
            <a:spLocks noChangeShapeType="1"/>
          </p:cNvSpPr>
          <p:nvPr/>
        </p:nvSpPr>
        <p:spPr bwMode="auto">
          <a:xfrm>
            <a:off x="4222750" y="5268913"/>
            <a:ext cx="1588" cy="249237"/>
          </a:xfrm>
          <a:prstGeom prst="line">
            <a:avLst/>
          </a:prstGeom>
          <a:noFill/>
          <a:ln w="17463">
            <a:solidFill>
              <a:srgbClr val="000000"/>
            </a:solidFill>
            <a:round/>
          </a:ln>
        </p:spPr>
        <p:txBody>
          <a:bodyPr/>
          <a:lstStyle/>
          <a:p>
            <a:endParaRPr lang="zh-CN" altLang="en-US"/>
          </a:p>
        </p:txBody>
      </p:sp>
      <p:sp>
        <p:nvSpPr>
          <p:cNvPr id="379" name="Freeform 138"/>
          <p:cNvSpPr/>
          <p:nvPr/>
        </p:nvSpPr>
        <p:spPr bwMode="auto">
          <a:xfrm>
            <a:off x="4222750" y="5518150"/>
            <a:ext cx="622300" cy="122238"/>
          </a:xfrm>
          <a:custGeom>
            <a:avLst/>
            <a:gdLst>
              <a:gd name="T0" fmla="*/ 0 w 243"/>
              <a:gd name="T1" fmla="*/ 0 h 63"/>
              <a:gd name="T2" fmla="*/ 2147483647 w 243"/>
              <a:gd name="T3" fmla="*/ 2147483647 h 63"/>
              <a:gd name="T4" fmla="*/ 2147483647 w 243"/>
              <a:gd name="T5" fmla="*/ 2147483647 h 63"/>
              <a:gd name="T6" fmla="*/ 0 60000 65536"/>
              <a:gd name="T7" fmla="*/ 0 60000 65536"/>
              <a:gd name="T8" fmla="*/ 0 60000 65536"/>
              <a:gd name="T9" fmla="*/ 0 w 243"/>
              <a:gd name="T10" fmla="*/ 0 h 63"/>
              <a:gd name="T11" fmla="*/ 243 w 243"/>
              <a:gd name="T12" fmla="*/ 63 h 63"/>
            </a:gdLst>
            <a:ahLst/>
            <a:cxnLst>
              <a:cxn ang="T6">
                <a:pos x="T0" y="T1"/>
              </a:cxn>
              <a:cxn ang="T7">
                <a:pos x="T2" y="T3"/>
              </a:cxn>
              <a:cxn ang="T8">
                <a:pos x="T4" y="T5"/>
              </a:cxn>
            </a:cxnLst>
            <a:rect l="T9" t="T10" r="T11" b="T12"/>
            <a:pathLst>
              <a:path w="243" h="63">
                <a:moveTo>
                  <a:pt x="0" y="0"/>
                </a:moveTo>
                <a:lnTo>
                  <a:pt x="127" y="42"/>
                </a:lnTo>
                <a:lnTo>
                  <a:pt x="243" y="63"/>
                </a:lnTo>
              </a:path>
            </a:pathLst>
          </a:custGeom>
          <a:noFill/>
          <a:ln w="17463">
            <a:solidFill>
              <a:srgbClr val="000000"/>
            </a:solidFill>
            <a:prstDash val="solid"/>
            <a:round/>
          </a:ln>
        </p:spPr>
        <p:txBody>
          <a:bodyPr/>
          <a:lstStyle/>
          <a:p>
            <a:endParaRPr lang="zh-CN" altLang="en-US"/>
          </a:p>
        </p:txBody>
      </p:sp>
      <p:sp>
        <p:nvSpPr>
          <p:cNvPr id="380" name="Freeform 139"/>
          <p:cNvSpPr/>
          <p:nvPr/>
        </p:nvSpPr>
        <p:spPr bwMode="auto">
          <a:xfrm>
            <a:off x="8075613" y="5268913"/>
            <a:ext cx="650875" cy="122237"/>
          </a:xfrm>
          <a:custGeom>
            <a:avLst/>
            <a:gdLst>
              <a:gd name="T0" fmla="*/ 2147483647 w 254"/>
              <a:gd name="T1" fmla="*/ 0 h 63"/>
              <a:gd name="T2" fmla="*/ 2147483647 w 254"/>
              <a:gd name="T3" fmla="*/ 2147483647 h 63"/>
              <a:gd name="T4" fmla="*/ 0 w 254"/>
              <a:gd name="T5" fmla="*/ 2147483647 h 63"/>
              <a:gd name="T6" fmla="*/ 0 60000 65536"/>
              <a:gd name="T7" fmla="*/ 0 60000 65536"/>
              <a:gd name="T8" fmla="*/ 0 60000 65536"/>
              <a:gd name="T9" fmla="*/ 0 w 254"/>
              <a:gd name="T10" fmla="*/ 0 h 63"/>
              <a:gd name="T11" fmla="*/ 254 w 254"/>
              <a:gd name="T12" fmla="*/ 63 h 63"/>
            </a:gdLst>
            <a:ahLst/>
            <a:cxnLst>
              <a:cxn ang="T6">
                <a:pos x="T0" y="T1"/>
              </a:cxn>
              <a:cxn ang="T7">
                <a:pos x="T2" y="T3"/>
              </a:cxn>
              <a:cxn ang="T8">
                <a:pos x="T4" y="T5"/>
              </a:cxn>
            </a:cxnLst>
            <a:rect l="T9" t="T10" r="T11" b="T12"/>
            <a:pathLst>
              <a:path w="254" h="63">
                <a:moveTo>
                  <a:pt x="254" y="0"/>
                </a:moveTo>
                <a:lnTo>
                  <a:pt x="127" y="42"/>
                </a:lnTo>
                <a:lnTo>
                  <a:pt x="0" y="63"/>
                </a:lnTo>
              </a:path>
            </a:pathLst>
          </a:custGeom>
          <a:noFill/>
          <a:ln w="17463">
            <a:solidFill>
              <a:srgbClr val="000000"/>
            </a:solidFill>
            <a:prstDash val="solid"/>
            <a:round/>
          </a:ln>
        </p:spPr>
        <p:txBody>
          <a:bodyPr/>
          <a:lstStyle/>
          <a:p>
            <a:endParaRPr lang="zh-CN" altLang="en-US"/>
          </a:p>
        </p:txBody>
      </p:sp>
      <p:sp>
        <p:nvSpPr>
          <p:cNvPr id="381" name="Line 140"/>
          <p:cNvSpPr>
            <a:spLocks noChangeShapeType="1"/>
          </p:cNvSpPr>
          <p:nvPr/>
        </p:nvSpPr>
        <p:spPr bwMode="auto">
          <a:xfrm>
            <a:off x="8075613" y="5391150"/>
            <a:ext cx="1587" cy="249238"/>
          </a:xfrm>
          <a:prstGeom prst="line">
            <a:avLst/>
          </a:prstGeom>
          <a:noFill/>
          <a:ln w="17463">
            <a:solidFill>
              <a:srgbClr val="000000"/>
            </a:solidFill>
            <a:round/>
          </a:ln>
        </p:spPr>
        <p:txBody>
          <a:bodyPr/>
          <a:lstStyle/>
          <a:p>
            <a:endParaRPr lang="zh-CN" altLang="en-US"/>
          </a:p>
        </p:txBody>
      </p:sp>
      <p:sp>
        <p:nvSpPr>
          <p:cNvPr id="382" name="Line 141"/>
          <p:cNvSpPr>
            <a:spLocks noChangeShapeType="1"/>
          </p:cNvSpPr>
          <p:nvPr/>
        </p:nvSpPr>
        <p:spPr bwMode="auto">
          <a:xfrm>
            <a:off x="8726488" y="5268913"/>
            <a:ext cx="1587" cy="249237"/>
          </a:xfrm>
          <a:prstGeom prst="line">
            <a:avLst/>
          </a:prstGeom>
          <a:noFill/>
          <a:ln w="17463">
            <a:solidFill>
              <a:srgbClr val="000000"/>
            </a:solidFill>
            <a:round/>
          </a:ln>
        </p:spPr>
        <p:txBody>
          <a:bodyPr/>
          <a:lstStyle/>
          <a:p>
            <a:endParaRPr lang="zh-CN" altLang="en-US"/>
          </a:p>
        </p:txBody>
      </p:sp>
      <p:sp>
        <p:nvSpPr>
          <p:cNvPr id="383" name="Freeform 142"/>
          <p:cNvSpPr/>
          <p:nvPr/>
        </p:nvSpPr>
        <p:spPr bwMode="auto">
          <a:xfrm>
            <a:off x="8102600" y="5518150"/>
            <a:ext cx="623888" cy="122238"/>
          </a:xfrm>
          <a:custGeom>
            <a:avLst/>
            <a:gdLst>
              <a:gd name="T0" fmla="*/ 2147483647 w 243"/>
              <a:gd name="T1" fmla="*/ 0 h 63"/>
              <a:gd name="T2" fmla="*/ 2147483647 w 243"/>
              <a:gd name="T3" fmla="*/ 2147483647 h 63"/>
              <a:gd name="T4" fmla="*/ 0 w 243"/>
              <a:gd name="T5" fmla="*/ 2147483647 h 63"/>
              <a:gd name="T6" fmla="*/ 0 60000 65536"/>
              <a:gd name="T7" fmla="*/ 0 60000 65536"/>
              <a:gd name="T8" fmla="*/ 0 60000 65536"/>
              <a:gd name="T9" fmla="*/ 0 w 243"/>
              <a:gd name="T10" fmla="*/ 0 h 63"/>
              <a:gd name="T11" fmla="*/ 243 w 243"/>
              <a:gd name="T12" fmla="*/ 63 h 63"/>
            </a:gdLst>
            <a:ahLst/>
            <a:cxnLst>
              <a:cxn ang="T6">
                <a:pos x="T0" y="T1"/>
              </a:cxn>
              <a:cxn ang="T7">
                <a:pos x="T2" y="T3"/>
              </a:cxn>
              <a:cxn ang="T8">
                <a:pos x="T4" y="T5"/>
              </a:cxn>
            </a:cxnLst>
            <a:rect l="T9" t="T10" r="T11" b="T12"/>
            <a:pathLst>
              <a:path w="243" h="63">
                <a:moveTo>
                  <a:pt x="243" y="0"/>
                </a:moveTo>
                <a:lnTo>
                  <a:pt x="116" y="42"/>
                </a:lnTo>
                <a:lnTo>
                  <a:pt x="0" y="63"/>
                </a:lnTo>
              </a:path>
            </a:pathLst>
          </a:custGeom>
          <a:noFill/>
          <a:ln w="17463">
            <a:solidFill>
              <a:srgbClr val="000000"/>
            </a:solidFill>
            <a:prstDash val="solid"/>
            <a:round/>
          </a:ln>
        </p:spPr>
        <p:txBody>
          <a:bodyPr/>
          <a:lstStyle/>
          <a:p>
            <a:endParaRPr lang="zh-CN" altLang="en-US"/>
          </a:p>
        </p:txBody>
      </p:sp>
      <p:sp>
        <p:nvSpPr>
          <p:cNvPr id="384" name="Line 143"/>
          <p:cNvSpPr>
            <a:spLocks noChangeShapeType="1"/>
          </p:cNvSpPr>
          <p:nvPr/>
        </p:nvSpPr>
        <p:spPr bwMode="auto">
          <a:xfrm>
            <a:off x="5495925" y="5391150"/>
            <a:ext cx="708025" cy="44450"/>
          </a:xfrm>
          <a:prstGeom prst="line">
            <a:avLst/>
          </a:prstGeom>
          <a:noFill/>
          <a:ln w="17463">
            <a:solidFill>
              <a:srgbClr val="000000"/>
            </a:solidFill>
            <a:round/>
          </a:ln>
        </p:spPr>
        <p:txBody>
          <a:bodyPr/>
          <a:lstStyle/>
          <a:p>
            <a:endParaRPr lang="zh-CN" altLang="en-US"/>
          </a:p>
        </p:txBody>
      </p:sp>
      <p:sp>
        <p:nvSpPr>
          <p:cNvPr id="385" name="Line 144"/>
          <p:cNvSpPr>
            <a:spLocks noChangeShapeType="1"/>
          </p:cNvSpPr>
          <p:nvPr/>
        </p:nvSpPr>
        <p:spPr bwMode="auto">
          <a:xfrm>
            <a:off x="6203950" y="5435600"/>
            <a:ext cx="1588" cy="247650"/>
          </a:xfrm>
          <a:prstGeom prst="line">
            <a:avLst/>
          </a:prstGeom>
          <a:noFill/>
          <a:ln w="17463">
            <a:solidFill>
              <a:srgbClr val="000000"/>
            </a:solidFill>
            <a:round/>
          </a:ln>
        </p:spPr>
        <p:txBody>
          <a:bodyPr/>
          <a:lstStyle/>
          <a:p>
            <a:endParaRPr lang="zh-CN" altLang="en-US"/>
          </a:p>
        </p:txBody>
      </p:sp>
      <p:sp>
        <p:nvSpPr>
          <p:cNvPr id="386" name="Line 145"/>
          <p:cNvSpPr>
            <a:spLocks noChangeShapeType="1"/>
          </p:cNvSpPr>
          <p:nvPr/>
        </p:nvSpPr>
        <p:spPr bwMode="auto">
          <a:xfrm>
            <a:off x="5495925" y="5391150"/>
            <a:ext cx="3175" cy="271463"/>
          </a:xfrm>
          <a:prstGeom prst="line">
            <a:avLst/>
          </a:prstGeom>
          <a:noFill/>
          <a:ln w="17463">
            <a:solidFill>
              <a:srgbClr val="000000"/>
            </a:solidFill>
            <a:round/>
          </a:ln>
        </p:spPr>
        <p:txBody>
          <a:bodyPr/>
          <a:lstStyle/>
          <a:p>
            <a:endParaRPr lang="zh-CN" altLang="en-US"/>
          </a:p>
        </p:txBody>
      </p:sp>
      <p:sp>
        <p:nvSpPr>
          <p:cNvPr id="387" name="Line 146"/>
          <p:cNvSpPr>
            <a:spLocks noChangeShapeType="1"/>
          </p:cNvSpPr>
          <p:nvPr/>
        </p:nvSpPr>
        <p:spPr bwMode="auto">
          <a:xfrm>
            <a:off x="5524500" y="5662613"/>
            <a:ext cx="679450" cy="20637"/>
          </a:xfrm>
          <a:prstGeom prst="line">
            <a:avLst/>
          </a:prstGeom>
          <a:noFill/>
          <a:ln w="17463">
            <a:solidFill>
              <a:srgbClr val="000000"/>
            </a:solidFill>
            <a:round/>
          </a:ln>
        </p:spPr>
        <p:txBody>
          <a:bodyPr/>
          <a:lstStyle/>
          <a:p>
            <a:endParaRPr lang="zh-CN" altLang="en-US"/>
          </a:p>
        </p:txBody>
      </p:sp>
      <p:sp>
        <p:nvSpPr>
          <p:cNvPr id="388" name="Rectangle 147"/>
          <p:cNvSpPr>
            <a:spLocks noChangeArrowheads="1"/>
          </p:cNvSpPr>
          <p:nvPr/>
        </p:nvSpPr>
        <p:spPr bwMode="auto">
          <a:xfrm>
            <a:off x="4356100" y="5589588"/>
            <a:ext cx="439738" cy="363537"/>
          </a:xfrm>
          <a:prstGeom prst="rect">
            <a:avLst/>
          </a:prstGeom>
          <a:noFill/>
          <a:ln w="9525">
            <a:noFill/>
            <a:miter lim="800000"/>
          </a:ln>
        </p:spPr>
        <p:txBody>
          <a:bodyPr wrap="none" lIns="0" tIns="0" rIns="0" bIns="0">
            <a:spAutoFit/>
          </a:bodyPr>
          <a:lstStyle/>
          <a:p>
            <a:r>
              <a:rPr lang="en-US" altLang="zh-CN">
                <a:solidFill>
                  <a:schemeClr val="accent1"/>
                </a:solidFill>
                <a:latin typeface="Times New Roman" panose="02020603050405020304" pitchFamily="18" charset="0"/>
              </a:rPr>
              <a:t>list</a:t>
            </a:r>
            <a:endParaRPr lang="en-US" altLang="zh-CN">
              <a:solidFill>
                <a:schemeClr val="accent1"/>
              </a:solidFill>
            </a:endParaRPr>
          </a:p>
        </p:txBody>
      </p:sp>
      <p:sp>
        <p:nvSpPr>
          <p:cNvPr id="389" name="Rectangle 148"/>
          <p:cNvSpPr>
            <a:spLocks noChangeArrowheads="1"/>
          </p:cNvSpPr>
          <p:nvPr/>
        </p:nvSpPr>
        <p:spPr bwMode="auto">
          <a:xfrm>
            <a:off x="5087938" y="5973763"/>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29</a:t>
            </a:r>
            <a:endParaRPr lang="en-US" altLang="zh-CN"/>
          </a:p>
        </p:txBody>
      </p:sp>
      <p:sp>
        <p:nvSpPr>
          <p:cNvPr id="390" name="Rectangle 149"/>
          <p:cNvSpPr>
            <a:spLocks noChangeArrowheads="1"/>
          </p:cNvSpPr>
          <p:nvPr/>
        </p:nvSpPr>
        <p:spPr bwMode="auto">
          <a:xfrm>
            <a:off x="6365875" y="5991225"/>
            <a:ext cx="339725"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30</a:t>
            </a:r>
            <a:endParaRPr lang="en-US" altLang="zh-CN"/>
          </a:p>
        </p:txBody>
      </p:sp>
      <p:sp>
        <p:nvSpPr>
          <p:cNvPr id="391" name="Rectangle 150"/>
          <p:cNvSpPr>
            <a:spLocks noChangeArrowheads="1"/>
          </p:cNvSpPr>
          <p:nvPr/>
        </p:nvSpPr>
        <p:spPr bwMode="auto">
          <a:xfrm>
            <a:off x="7667625" y="5949950"/>
            <a:ext cx="341313"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31</a:t>
            </a:r>
            <a:endParaRPr lang="en-US" altLang="zh-CN"/>
          </a:p>
        </p:txBody>
      </p:sp>
      <p:sp>
        <p:nvSpPr>
          <p:cNvPr id="392" name="Rectangle 151"/>
          <p:cNvSpPr>
            <a:spLocks noChangeArrowheads="1"/>
          </p:cNvSpPr>
          <p:nvPr/>
        </p:nvSpPr>
        <p:spPr bwMode="auto">
          <a:xfrm>
            <a:off x="3814763" y="5827713"/>
            <a:ext cx="341312" cy="365125"/>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rPr>
              <a:t>28</a:t>
            </a:r>
            <a:endParaRPr lang="en-US" altLang="zh-CN"/>
          </a:p>
        </p:txBody>
      </p:sp>
      <p:sp>
        <p:nvSpPr>
          <p:cNvPr id="393" name="Line 152"/>
          <p:cNvSpPr>
            <a:spLocks noChangeShapeType="1"/>
          </p:cNvSpPr>
          <p:nvPr/>
        </p:nvSpPr>
        <p:spPr bwMode="auto">
          <a:xfrm flipH="1">
            <a:off x="6797675" y="5991225"/>
            <a:ext cx="708025" cy="41275"/>
          </a:xfrm>
          <a:prstGeom prst="line">
            <a:avLst/>
          </a:prstGeom>
          <a:noFill/>
          <a:ln w="17463">
            <a:solidFill>
              <a:srgbClr val="000000"/>
            </a:solidFill>
            <a:round/>
          </a:ln>
        </p:spPr>
        <p:txBody>
          <a:bodyPr/>
          <a:lstStyle/>
          <a:p>
            <a:endParaRPr lang="zh-CN" altLang="en-US"/>
          </a:p>
        </p:txBody>
      </p:sp>
      <p:sp>
        <p:nvSpPr>
          <p:cNvPr id="394" name="Line 153"/>
          <p:cNvSpPr>
            <a:spLocks noChangeShapeType="1"/>
          </p:cNvSpPr>
          <p:nvPr/>
        </p:nvSpPr>
        <p:spPr bwMode="auto">
          <a:xfrm>
            <a:off x="6797675" y="6032500"/>
            <a:ext cx="3175" cy="250825"/>
          </a:xfrm>
          <a:prstGeom prst="line">
            <a:avLst/>
          </a:prstGeom>
          <a:noFill/>
          <a:ln w="17463">
            <a:solidFill>
              <a:srgbClr val="000000"/>
            </a:solidFill>
            <a:round/>
          </a:ln>
        </p:spPr>
        <p:txBody>
          <a:bodyPr/>
          <a:lstStyle/>
          <a:p>
            <a:endParaRPr lang="zh-CN" altLang="en-US"/>
          </a:p>
        </p:txBody>
      </p:sp>
      <p:sp>
        <p:nvSpPr>
          <p:cNvPr id="395" name="Line 154"/>
          <p:cNvSpPr>
            <a:spLocks noChangeShapeType="1"/>
          </p:cNvSpPr>
          <p:nvPr/>
        </p:nvSpPr>
        <p:spPr bwMode="auto">
          <a:xfrm>
            <a:off x="7505700" y="5991225"/>
            <a:ext cx="3175" cy="249238"/>
          </a:xfrm>
          <a:prstGeom prst="line">
            <a:avLst/>
          </a:prstGeom>
          <a:noFill/>
          <a:ln w="17463">
            <a:solidFill>
              <a:srgbClr val="000000"/>
            </a:solidFill>
            <a:round/>
          </a:ln>
        </p:spPr>
        <p:txBody>
          <a:bodyPr/>
          <a:lstStyle/>
          <a:p>
            <a:endParaRPr lang="zh-CN" altLang="en-US"/>
          </a:p>
        </p:txBody>
      </p:sp>
      <p:sp>
        <p:nvSpPr>
          <p:cNvPr id="396" name="Line 155"/>
          <p:cNvSpPr>
            <a:spLocks noChangeShapeType="1"/>
          </p:cNvSpPr>
          <p:nvPr/>
        </p:nvSpPr>
        <p:spPr bwMode="auto">
          <a:xfrm flipH="1">
            <a:off x="6797675" y="6240463"/>
            <a:ext cx="679450" cy="42862"/>
          </a:xfrm>
          <a:prstGeom prst="line">
            <a:avLst/>
          </a:prstGeom>
          <a:noFill/>
          <a:ln w="17463">
            <a:solidFill>
              <a:srgbClr val="000000"/>
            </a:solidFill>
            <a:round/>
          </a:ln>
        </p:spPr>
        <p:txBody>
          <a:bodyPr/>
          <a:lstStyle/>
          <a:p>
            <a:endParaRPr lang="zh-CN" altLang="en-US"/>
          </a:p>
        </p:txBody>
      </p:sp>
      <p:sp>
        <p:nvSpPr>
          <p:cNvPr id="397" name="Freeform 156"/>
          <p:cNvSpPr/>
          <p:nvPr/>
        </p:nvSpPr>
        <p:spPr bwMode="auto">
          <a:xfrm>
            <a:off x="4222750" y="5868988"/>
            <a:ext cx="650875" cy="104775"/>
          </a:xfrm>
          <a:custGeom>
            <a:avLst/>
            <a:gdLst>
              <a:gd name="T0" fmla="*/ 0 w 254"/>
              <a:gd name="T1" fmla="*/ 0 h 53"/>
              <a:gd name="T2" fmla="*/ 2147483647 w 254"/>
              <a:gd name="T3" fmla="*/ 2147483647 h 53"/>
              <a:gd name="T4" fmla="*/ 2147483647 w 254"/>
              <a:gd name="T5" fmla="*/ 2147483647 h 53"/>
              <a:gd name="T6" fmla="*/ 0 60000 65536"/>
              <a:gd name="T7" fmla="*/ 0 60000 65536"/>
              <a:gd name="T8" fmla="*/ 0 60000 65536"/>
              <a:gd name="T9" fmla="*/ 0 w 254"/>
              <a:gd name="T10" fmla="*/ 0 h 53"/>
              <a:gd name="T11" fmla="*/ 254 w 254"/>
              <a:gd name="T12" fmla="*/ 53 h 53"/>
            </a:gdLst>
            <a:ahLst/>
            <a:cxnLst>
              <a:cxn ang="T6">
                <a:pos x="T0" y="T1"/>
              </a:cxn>
              <a:cxn ang="T7">
                <a:pos x="T2" y="T3"/>
              </a:cxn>
              <a:cxn ang="T8">
                <a:pos x="T4" y="T5"/>
              </a:cxn>
            </a:cxnLst>
            <a:rect l="T9" t="T10" r="T11" b="T12"/>
            <a:pathLst>
              <a:path w="254" h="53">
                <a:moveTo>
                  <a:pt x="0" y="0"/>
                </a:moveTo>
                <a:lnTo>
                  <a:pt x="127" y="32"/>
                </a:lnTo>
                <a:lnTo>
                  <a:pt x="254" y="53"/>
                </a:lnTo>
              </a:path>
            </a:pathLst>
          </a:custGeom>
          <a:noFill/>
          <a:ln w="17463">
            <a:solidFill>
              <a:srgbClr val="000000"/>
            </a:solidFill>
            <a:prstDash val="solid"/>
            <a:round/>
          </a:ln>
        </p:spPr>
        <p:txBody>
          <a:bodyPr/>
          <a:lstStyle/>
          <a:p>
            <a:endParaRPr lang="zh-CN" altLang="en-US"/>
          </a:p>
        </p:txBody>
      </p:sp>
      <p:sp>
        <p:nvSpPr>
          <p:cNvPr id="398" name="Line 157"/>
          <p:cNvSpPr>
            <a:spLocks noChangeShapeType="1"/>
          </p:cNvSpPr>
          <p:nvPr/>
        </p:nvSpPr>
        <p:spPr bwMode="auto">
          <a:xfrm>
            <a:off x="4873625" y="5973763"/>
            <a:ext cx="1588" cy="247650"/>
          </a:xfrm>
          <a:prstGeom prst="line">
            <a:avLst/>
          </a:prstGeom>
          <a:noFill/>
          <a:ln w="17463">
            <a:solidFill>
              <a:srgbClr val="000000"/>
            </a:solidFill>
            <a:round/>
          </a:ln>
        </p:spPr>
        <p:txBody>
          <a:bodyPr/>
          <a:lstStyle/>
          <a:p>
            <a:endParaRPr lang="zh-CN" altLang="en-US"/>
          </a:p>
        </p:txBody>
      </p:sp>
      <p:sp>
        <p:nvSpPr>
          <p:cNvPr id="399" name="Line 158"/>
          <p:cNvSpPr>
            <a:spLocks noChangeShapeType="1"/>
          </p:cNvSpPr>
          <p:nvPr/>
        </p:nvSpPr>
        <p:spPr bwMode="auto">
          <a:xfrm>
            <a:off x="4222750" y="5868988"/>
            <a:ext cx="1588" cy="249237"/>
          </a:xfrm>
          <a:prstGeom prst="line">
            <a:avLst/>
          </a:prstGeom>
          <a:noFill/>
          <a:ln w="17463">
            <a:solidFill>
              <a:srgbClr val="000000"/>
            </a:solidFill>
            <a:round/>
          </a:ln>
        </p:spPr>
        <p:txBody>
          <a:bodyPr/>
          <a:lstStyle/>
          <a:p>
            <a:endParaRPr lang="zh-CN" altLang="en-US"/>
          </a:p>
        </p:txBody>
      </p:sp>
      <p:sp>
        <p:nvSpPr>
          <p:cNvPr id="400" name="Freeform 159"/>
          <p:cNvSpPr/>
          <p:nvPr/>
        </p:nvSpPr>
        <p:spPr bwMode="auto">
          <a:xfrm>
            <a:off x="4222750" y="6118225"/>
            <a:ext cx="622300" cy="103188"/>
          </a:xfrm>
          <a:custGeom>
            <a:avLst/>
            <a:gdLst>
              <a:gd name="T0" fmla="*/ 0 w 243"/>
              <a:gd name="T1" fmla="*/ 0 h 53"/>
              <a:gd name="T2" fmla="*/ 2147483647 w 243"/>
              <a:gd name="T3" fmla="*/ 2147483647 h 53"/>
              <a:gd name="T4" fmla="*/ 2147483647 w 243"/>
              <a:gd name="T5" fmla="*/ 2147483647 h 53"/>
              <a:gd name="T6" fmla="*/ 0 60000 65536"/>
              <a:gd name="T7" fmla="*/ 0 60000 65536"/>
              <a:gd name="T8" fmla="*/ 0 60000 65536"/>
              <a:gd name="T9" fmla="*/ 0 w 243"/>
              <a:gd name="T10" fmla="*/ 0 h 53"/>
              <a:gd name="T11" fmla="*/ 243 w 243"/>
              <a:gd name="T12" fmla="*/ 53 h 53"/>
            </a:gdLst>
            <a:ahLst/>
            <a:cxnLst>
              <a:cxn ang="T6">
                <a:pos x="T0" y="T1"/>
              </a:cxn>
              <a:cxn ang="T7">
                <a:pos x="T2" y="T3"/>
              </a:cxn>
              <a:cxn ang="T8">
                <a:pos x="T4" y="T5"/>
              </a:cxn>
            </a:cxnLst>
            <a:rect l="T9" t="T10" r="T11" b="T12"/>
            <a:pathLst>
              <a:path w="243" h="53">
                <a:moveTo>
                  <a:pt x="0" y="0"/>
                </a:moveTo>
                <a:lnTo>
                  <a:pt x="127" y="32"/>
                </a:lnTo>
                <a:lnTo>
                  <a:pt x="243" y="53"/>
                </a:lnTo>
              </a:path>
            </a:pathLst>
          </a:custGeom>
          <a:noFill/>
          <a:ln w="17463">
            <a:solidFill>
              <a:srgbClr val="000000"/>
            </a:solidFill>
            <a:prstDash val="solid"/>
            <a:round/>
          </a:ln>
        </p:spPr>
        <p:txBody>
          <a:bodyPr/>
          <a:lstStyle/>
          <a:p>
            <a:endParaRPr lang="zh-CN" altLang="en-US"/>
          </a:p>
        </p:txBody>
      </p:sp>
      <p:sp>
        <p:nvSpPr>
          <p:cNvPr id="401" name="Freeform 160"/>
          <p:cNvSpPr/>
          <p:nvPr/>
        </p:nvSpPr>
        <p:spPr bwMode="auto">
          <a:xfrm>
            <a:off x="8075613" y="5868988"/>
            <a:ext cx="650875" cy="104775"/>
          </a:xfrm>
          <a:custGeom>
            <a:avLst/>
            <a:gdLst>
              <a:gd name="T0" fmla="*/ 2147483647 w 254"/>
              <a:gd name="T1" fmla="*/ 0 h 53"/>
              <a:gd name="T2" fmla="*/ 2147483647 w 254"/>
              <a:gd name="T3" fmla="*/ 2147483647 h 53"/>
              <a:gd name="T4" fmla="*/ 0 w 254"/>
              <a:gd name="T5" fmla="*/ 2147483647 h 53"/>
              <a:gd name="T6" fmla="*/ 0 60000 65536"/>
              <a:gd name="T7" fmla="*/ 0 60000 65536"/>
              <a:gd name="T8" fmla="*/ 0 60000 65536"/>
              <a:gd name="T9" fmla="*/ 0 w 254"/>
              <a:gd name="T10" fmla="*/ 0 h 53"/>
              <a:gd name="T11" fmla="*/ 254 w 254"/>
              <a:gd name="T12" fmla="*/ 53 h 53"/>
            </a:gdLst>
            <a:ahLst/>
            <a:cxnLst>
              <a:cxn ang="T6">
                <a:pos x="T0" y="T1"/>
              </a:cxn>
              <a:cxn ang="T7">
                <a:pos x="T2" y="T3"/>
              </a:cxn>
              <a:cxn ang="T8">
                <a:pos x="T4" y="T5"/>
              </a:cxn>
            </a:cxnLst>
            <a:rect l="T9" t="T10" r="T11" b="T12"/>
            <a:pathLst>
              <a:path w="254" h="53">
                <a:moveTo>
                  <a:pt x="254" y="0"/>
                </a:moveTo>
                <a:lnTo>
                  <a:pt x="127" y="32"/>
                </a:lnTo>
                <a:lnTo>
                  <a:pt x="0" y="53"/>
                </a:lnTo>
              </a:path>
            </a:pathLst>
          </a:custGeom>
          <a:noFill/>
          <a:ln w="17463">
            <a:solidFill>
              <a:srgbClr val="000000"/>
            </a:solidFill>
            <a:prstDash val="solid"/>
            <a:round/>
          </a:ln>
        </p:spPr>
        <p:txBody>
          <a:bodyPr/>
          <a:lstStyle/>
          <a:p>
            <a:endParaRPr lang="zh-CN" altLang="en-US"/>
          </a:p>
        </p:txBody>
      </p:sp>
      <p:sp>
        <p:nvSpPr>
          <p:cNvPr id="402" name="Line 161"/>
          <p:cNvSpPr>
            <a:spLocks noChangeShapeType="1"/>
          </p:cNvSpPr>
          <p:nvPr/>
        </p:nvSpPr>
        <p:spPr bwMode="auto">
          <a:xfrm>
            <a:off x="8075613" y="5973763"/>
            <a:ext cx="1587" cy="247650"/>
          </a:xfrm>
          <a:prstGeom prst="line">
            <a:avLst/>
          </a:prstGeom>
          <a:noFill/>
          <a:ln w="17463">
            <a:solidFill>
              <a:srgbClr val="000000"/>
            </a:solidFill>
            <a:round/>
          </a:ln>
        </p:spPr>
        <p:txBody>
          <a:bodyPr/>
          <a:lstStyle/>
          <a:p>
            <a:endParaRPr lang="zh-CN" altLang="en-US"/>
          </a:p>
        </p:txBody>
      </p:sp>
      <p:sp>
        <p:nvSpPr>
          <p:cNvPr id="403" name="Line 162"/>
          <p:cNvSpPr>
            <a:spLocks noChangeShapeType="1"/>
          </p:cNvSpPr>
          <p:nvPr/>
        </p:nvSpPr>
        <p:spPr bwMode="auto">
          <a:xfrm>
            <a:off x="8726488" y="5868988"/>
            <a:ext cx="1587" cy="249237"/>
          </a:xfrm>
          <a:prstGeom prst="line">
            <a:avLst/>
          </a:prstGeom>
          <a:noFill/>
          <a:ln w="17463">
            <a:solidFill>
              <a:srgbClr val="000000"/>
            </a:solidFill>
            <a:round/>
          </a:ln>
        </p:spPr>
        <p:txBody>
          <a:bodyPr/>
          <a:lstStyle/>
          <a:p>
            <a:endParaRPr lang="zh-CN" altLang="en-US"/>
          </a:p>
        </p:txBody>
      </p:sp>
      <p:sp>
        <p:nvSpPr>
          <p:cNvPr id="404" name="Freeform 163"/>
          <p:cNvSpPr/>
          <p:nvPr/>
        </p:nvSpPr>
        <p:spPr bwMode="auto">
          <a:xfrm>
            <a:off x="8102600" y="6118225"/>
            <a:ext cx="623888" cy="103188"/>
          </a:xfrm>
          <a:custGeom>
            <a:avLst/>
            <a:gdLst>
              <a:gd name="T0" fmla="*/ 2147483647 w 243"/>
              <a:gd name="T1" fmla="*/ 0 h 53"/>
              <a:gd name="T2" fmla="*/ 2147483647 w 243"/>
              <a:gd name="T3" fmla="*/ 2147483647 h 53"/>
              <a:gd name="T4" fmla="*/ 0 w 243"/>
              <a:gd name="T5" fmla="*/ 2147483647 h 53"/>
              <a:gd name="T6" fmla="*/ 0 60000 65536"/>
              <a:gd name="T7" fmla="*/ 0 60000 65536"/>
              <a:gd name="T8" fmla="*/ 0 60000 65536"/>
              <a:gd name="T9" fmla="*/ 0 w 243"/>
              <a:gd name="T10" fmla="*/ 0 h 53"/>
              <a:gd name="T11" fmla="*/ 243 w 243"/>
              <a:gd name="T12" fmla="*/ 53 h 53"/>
            </a:gdLst>
            <a:ahLst/>
            <a:cxnLst>
              <a:cxn ang="T6">
                <a:pos x="T0" y="T1"/>
              </a:cxn>
              <a:cxn ang="T7">
                <a:pos x="T2" y="T3"/>
              </a:cxn>
              <a:cxn ang="T8">
                <a:pos x="T4" y="T5"/>
              </a:cxn>
            </a:cxnLst>
            <a:rect l="T9" t="T10" r="T11" b="T12"/>
            <a:pathLst>
              <a:path w="243" h="53">
                <a:moveTo>
                  <a:pt x="243" y="0"/>
                </a:moveTo>
                <a:lnTo>
                  <a:pt x="116" y="32"/>
                </a:lnTo>
                <a:lnTo>
                  <a:pt x="0" y="53"/>
                </a:lnTo>
              </a:path>
            </a:pathLst>
          </a:custGeom>
          <a:noFill/>
          <a:ln w="17463">
            <a:solidFill>
              <a:srgbClr val="000000"/>
            </a:solidFill>
            <a:prstDash val="solid"/>
            <a:round/>
          </a:ln>
        </p:spPr>
        <p:txBody>
          <a:bodyPr/>
          <a:lstStyle/>
          <a:p>
            <a:endParaRPr lang="zh-CN" altLang="en-US"/>
          </a:p>
        </p:txBody>
      </p:sp>
      <p:sp>
        <p:nvSpPr>
          <p:cNvPr id="405" name="Line 164"/>
          <p:cNvSpPr>
            <a:spLocks noChangeShapeType="1"/>
          </p:cNvSpPr>
          <p:nvPr/>
        </p:nvSpPr>
        <p:spPr bwMode="auto">
          <a:xfrm>
            <a:off x="5495925" y="5991225"/>
            <a:ext cx="708025" cy="41275"/>
          </a:xfrm>
          <a:prstGeom prst="line">
            <a:avLst/>
          </a:prstGeom>
          <a:noFill/>
          <a:ln w="17463">
            <a:solidFill>
              <a:srgbClr val="000000"/>
            </a:solidFill>
            <a:round/>
          </a:ln>
        </p:spPr>
        <p:txBody>
          <a:bodyPr/>
          <a:lstStyle/>
          <a:p>
            <a:endParaRPr lang="zh-CN" altLang="en-US"/>
          </a:p>
        </p:txBody>
      </p:sp>
      <p:sp>
        <p:nvSpPr>
          <p:cNvPr id="406" name="Line 165"/>
          <p:cNvSpPr>
            <a:spLocks noChangeShapeType="1"/>
          </p:cNvSpPr>
          <p:nvPr/>
        </p:nvSpPr>
        <p:spPr bwMode="auto">
          <a:xfrm>
            <a:off x="6203950" y="6032500"/>
            <a:ext cx="1588" cy="250825"/>
          </a:xfrm>
          <a:prstGeom prst="line">
            <a:avLst/>
          </a:prstGeom>
          <a:noFill/>
          <a:ln w="17463">
            <a:solidFill>
              <a:srgbClr val="000000"/>
            </a:solidFill>
            <a:round/>
          </a:ln>
        </p:spPr>
        <p:txBody>
          <a:bodyPr/>
          <a:lstStyle/>
          <a:p>
            <a:endParaRPr lang="zh-CN" altLang="en-US"/>
          </a:p>
        </p:txBody>
      </p:sp>
      <p:sp>
        <p:nvSpPr>
          <p:cNvPr id="407" name="Line 166"/>
          <p:cNvSpPr>
            <a:spLocks noChangeShapeType="1"/>
          </p:cNvSpPr>
          <p:nvPr/>
        </p:nvSpPr>
        <p:spPr bwMode="auto">
          <a:xfrm>
            <a:off x="5495925" y="5991225"/>
            <a:ext cx="3175" cy="249238"/>
          </a:xfrm>
          <a:prstGeom prst="line">
            <a:avLst/>
          </a:prstGeom>
          <a:noFill/>
          <a:ln w="17463">
            <a:solidFill>
              <a:srgbClr val="000000"/>
            </a:solidFill>
            <a:round/>
          </a:ln>
        </p:spPr>
        <p:txBody>
          <a:bodyPr/>
          <a:lstStyle/>
          <a:p>
            <a:endParaRPr lang="zh-CN" altLang="en-US"/>
          </a:p>
        </p:txBody>
      </p:sp>
      <p:sp>
        <p:nvSpPr>
          <p:cNvPr id="408" name="Line 167"/>
          <p:cNvSpPr>
            <a:spLocks noChangeShapeType="1"/>
          </p:cNvSpPr>
          <p:nvPr/>
        </p:nvSpPr>
        <p:spPr bwMode="auto">
          <a:xfrm>
            <a:off x="5524500" y="6240463"/>
            <a:ext cx="679450" cy="42862"/>
          </a:xfrm>
          <a:prstGeom prst="line">
            <a:avLst/>
          </a:prstGeom>
          <a:noFill/>
          <a:ln w="17463">
            <a:solidFill>
              <a:srgbClr val="000000"/>
            </a:solidFill>
            <a:round/>
          </a:ln>
        </p:spPr>
        <p:txBody>
          <a:bodyPr/>
          <a:lstStyle/>
          <a:p>
            <a:endParaRPr lang="zh-CN" altLang="en-US"/>
          </a:p>
        </p:txBody>
      </p:sp>
      <p:sp>
        <p:nvSpPr>
          <p:cNvPr id="409" name="Rectangle 168"/>
          <p:cNvSpPr>
            <a:spLocks noChangeArrowheads="1"/>
          </p:cNvSpPr>
          <p:nvPr/>
        </p:nvSpPr>
        <p:spPr bwMode="auto">
          <a:xfrm>
            <a:off x="8054975" y="3884613"/>
            <a:ext cx="609600" cy="366712"/>
          </a:xfrm>
          <a:prstGeom prst="rect">
            <a:avLst/>
          </a:prstGeom>
          <a:noFill/>
          <a:ln w="9525">
            <a:noFill/>
            <a:miter lim="800000"/>
          </a:ln>
        </p:spPr>
        <p:txBody>
          <a:bodyPr wrap="none" lIns="0" tIns="0" rIns="0" bIns="0">
            <a:spAutoFit/>
          </a:bodyPr>
          <a:lstStyle/>
          <a:p>
            <a:r>
              <a:rPr lang="en-US" altLang="zh-CN">
                <a:solidFill>
                  <a:schemeClr val="accent1"/>
                </a:solidFill>
                <a:latin typeface="Times New Roman" panose="02020603050405020304" pitchFamily="18" charset="0"/>
              </a:rPr>
              <a:t>mail</a:t>
            </a:r>
            <a:endParaRPr lang="en-US" altLang="zh-CN">
              <a:solidFill>
                <a:schemeClr val="accent1"/>
              </a:solidFill>
            </a:endParaRPr>
          </a:p>
        </p:txBody>
      </p:sp>
      <p:sp>
        <p:nvSpPr>
          <p:cNvPr id="410" name="Rectangle 169"/>
          <p:cNvSpPr>
            <a:spLocks noChangeArrowheads="1"/>
          </p:cNvSpPr>
          <p:nvPr/>
        </p:nvSpPr>
        <p:spPr bwMode="auto">
          <a:xfrm>
            <a:off x="5500694" y="1563677"/>
            <a:ext cx="827088" cy="365125"/>
          </a:xfrm>
          <a:prstGeom prst="rect">
            <a:avLst/>
          </a:prstGeom>
          <a:noFill/>
          <a:ln w="9525">
            <a:noFill/>
            <a:miter lim="800000"/>
          </a:ln>
        </p:spPr>
        <p:txBody>
          <a:bodyPr wrap="none" lIns="0" tIns="0" rIns="0" bIns="0">
            <a:spAutoFit/>
          </a:bodyPr>
          <a:lstStyle/>
          <a:p>
            <a:r>
              <a:rPr lang="en-US" altLang="zh-CN" dirty="0">
                <a:solidFill>
                  <a:schemeClr val="accent1"/>
                </a:solidFill>
                <a:latin typeface="Times New Roman" panose="02020603050405020304" pitchFamily="18" charset="0"/>
              </a:rPr>
              <a:t>count</a:t>
            </a:r>
            <a:endParaRPr lang="en-US" altLang="zh-CN" dirty="0">
              <a:solidFill>
                <a:schemeClr val="accent1"/>
              </a:solidFill>
            </a:endParaRPr>
          </a:p>
        </p:txBody>
      </p:sp>
      <p:sp>
        <p:nvSpPr>
          <p:cNvPr id="411" name="Rectangle 170"/>
          <p:cNvSpPr>
            <a:spLocks noChangeArrowheads="1"/>
          </p:cNvSpPr>
          <p:nvPr/>
        </p:nvSpPr>
        <p:spPr bwMode="auto">
          <a:xfrm>
            <a:off x="7005638" y="3359150"/>
            <a:ext cx="220662" cy="365125"/>
          </a:xfrm>
          <a:prstGeom prst="rect">
            <a:avLst/>
          </a:prstGeom>
          <a:noFill/>
          <a:ln w="9525">
            <a:noFill/>
            <a:miter lim="800000"/>
          </a:ln>
        </p:spPr>
        <p:txBody>
          <a:bodyPr wrap="none" lIns="0" tIns="0" rIns="0" bIns="0">
            <a:spAutoFit/>
          </a:bodyPr>
          <a:lstStyle/>
          <a:p>
            <a:r>
              <a:rPr lang="en-US" altLang="zh-CN">
                <a:solidFill>
                  <a:schemeClr val="accent1"/>
                </a:solidFill>
                <a:latin typeface="Times New Roman" panose="02020603050405020304" pitchFamily="18" charset="0"/>
              </a:rPr>
              <a:t>tr</a:t>
            </a:r>
            <a:endParaRPr lang="en-US" altLang="zh-CN">
              <a:solidFill>
                <a:schemeClr val="accent1"/>
              </a:solidFill>
            </a:endParaRPr>
          </a:p>
        </p:txBody>
      </p:sp>
      <p:sp>
        <p:nvSpPr>
          <p:cNvPr id="412" name="Rectangle 171"/>
          <p:cNvSpPr>
            <a:spLocks noChangeArrowheads="1"/>
          </p:cNvSpPr>
          <p:nvPr/>
        </p:nvSpPr>
        <p:spPr bwMode="auto">
          <a:xfrm>
            <a:off x="7005638" y="2195513"/>
            <a:ext cx="103187" cy="366712"/>
          </a:xfrm>
          <a:prstGeom prst="rect">
            <a:avLst/>
          </a:prstGeom>
          <a:noFill/>
          <a:ln w="9525">
            <a:noFill/>
            <a:miter lim="800000"/>
          </a:ln>
        </p:spPr>
        <p:txBody>
          <a:bodyPr wrap="none" lIns="0" tIns="0" rIns="0" bIns="0">
            <a:spAutoFit/>
          </a:bodyPr>
          <a:lstStyle/>
          <a:p>
            <a:r>
              <a:rPr lang="en-US" altLang="zh-CN">
                <a:solidFill>
                  <a:schemeClr val="accent1"/>
                </a:solidFill>
                <a:latin typeface="Times New Roman" panose="02020603050405020304" pitchFamily="18" charset="0"/>
              </a:rPr>
              <a:t>f</a:t>
            </a:r>
            <a:endParaRPr lang="en-US" altLang="zh-CN">
              <a:solidFill>
                <a:schemeClr val="accent1"/>
              </a:solidFill>
            </a:endParaRPr>
          </a:p>
        </p:txBody>
      </p:sp>
      <p:sp>
        <p:nvSpPr>
          <p:cNvPr id="413" name="Rectangle 196"/>
          <p:cNvSpPr>
            <a:spLocks noChangeArrowheads="1"/>
          </p:cNvSpPr>
          <p:nvPr/>
        </p:nvSpPr>
        <p:spPr bwMode="auto">
          <a:xfrm>
            <a:off x="5507038" y="1916113"/>
            <a:ext cx="647700" cy="215900"/>
          </a:xfrm>
          <a:prstGeom prst="rect">
            <a:avLst/>
          </a:prstGeom>
          <a:solidFill>
            <a:schemeClr val="accent1"/>
          </a:solidFill>
          <a:ln>
            <a:noFill/>
          </a:ln>
          <a:effectLst>
            <a:outerShdw dist="17961" dir="2700000" algn="ctr" rotWithShape="0">
              <a:schemeClr val="accent1">
                <a:gamma/>
                <a:shade val="60000"/>
                <a:invGamma/>
                <a:alpha val="50000"/>
              </a:schemeClr>
            </a:outerShdw>
          </a:effectLst>
        </p:spPr>
        <p:txBody>
          <a:bodyPr wrap="none" anchor="ctr">
            <a:spAutoFit/>
          </a:bodyPr>
          <a:lstStyle/>
          <a:p>
            <a:pPr>
              <a:defRPr/>
            </a:pPr>
            <a:endParaRPr lang="zh-CN" altLang="en-US"/>
          </a:p>
        </p:txBody>
      </p:sp>
      <p:sp>
        <p:nvSpPr>
          <p:cNvPr id="414" name="Rectangle 197"/>
          <p:cNvSpPr>
            <a:spLocks noChangeArrowheads="1"/>
          </p:cNvSpPr>
          <p:nvPr/>
        </p:nvSpPr>
        <p:spPr bwMode="auto">
          <a:xfrm>
            <a:off x="6802438" y="1916113"/>
            <a:ext cx="647700" cy="215900"/>
          </a:xfrm>
          <a:prstGeom prst="rect">
            <a:avLst/>
          </a:prstGeom>
          <a:solidFill>
            <a:schemeClr val="accent1"/>
          </a:solidFill>
          <a:ln>
            <a:noFill/>
          </a:ln>
          <a:effectLst>
            <a:outerShdw dist="17961" dir="2700000" algn="ctr" rotWithShape="0">
              <a:schemeClr val="accent1">
                <a:gamma/>
                <a:shade val="60000"/>
                <a:invGamma/>
                <a:alpha val="50000"/>
              </a:schemeClr>
            </a:outerShdw>
          </a:effectLst>
        </p:spPr>
        <p:txBody>
          <a:bodyPr wrap="none" anchor="ctr">
            <a:spAutoFit/>
          </a:bodyPr>
          <a:lstStyle/>
          <a:p>
            <a:pPr>
              <a:defRPr/>
            </a:pPr>
            <a:endParaRPr lang="zh-CN" altLang="en-US"/>
          </a:p>
        </p:txBody>
      </p:sp>
      <p:sp>
        <p:nvSpPr>
          <p:cNvPr id="415" name="Rectangle 198"/>
          <p:cNvSpPr>
            <a:spLocks noChangeArrowheads="1"/>
          </p:cNvSpPr>
          <p:nvPr/>
        </p:nvSpPr>
        <p:spPr bwMode="auto">
          <a:xfrm>
            <a:off x="6802438" y="2492375"/>
            <a:ext cx="647700" cy="215900"/>
          </a:xfrm>
          <a:prstGeom prst="rect">
            <a:avLst/>
          </a:prstGeom>
          <a:solidFill>
            <a:schemeClr val="bg2"/>
          </a:solidFill>
          <a:ln>
            <a:noFill/>
          </a:ln>
          <a:effectLst>
            <a:outerShdw dist="17961" dir="2700000" algn="ctr" rotWithShape="0">
              <a:schemeClr val="bg2">
                <a:gamma/>
                <a:shade val="60000"/>
                <a:invGamma/>
                <a:alpha val="50000"/>
              </a:schemeClr>
            </a:outerShdw>
          </a:effectLst>
        </p:spPr>
        <p:txBody>
          <a:bodyPr wrap="none" anchor="ctr">
            <a:spAutoFit/>
          </a:bodyPr>
          <a:lstStyle/>
          <a:p>
            <a:pPr>
              <a:defRPr/>
            </a:pPr>
            <a:endParaRPr lang="zh-CN" altLang="en-US"/>
          </a:p>
        </p:txBody>
      </p:sp>
      <p:sp>
        <p:nvSpPr>
          <p:cNvPr id="416" name="Rectangle 199"/>
          <p:cNvSpPr>
            <a:spLocks noChangeArrowheads="1"/>
          </p:cNvSpPr>
          <p:nvPr/>
        </p:nvSpPr>
        <p:spPr bwMode="auto">
          <a:xfrm>
            <a:off x="8099425" y="2420938"/>
            <a:ext cx="647700" cy="215900"/>
          </a:xfrm>
          <a:prstGeom prst="rect">
            <a:avLst/>
          </a:prstGeom>
          <a:solidFill>
            <a:schemeClr val="bg2"/>
          </a:solidFill>
          <a:ln>
            <a:noFill/>
          </a:ln>
          <a:effectLst>
            <a:outerShdw dist="17961" dir="2700000" algn="ctr" rotWithShape="0">
              <a:schemeClr val="bg2">
                <a:gamma/>
                <a:shade val="60000"/>
                <a:invGamma/>
                <a:alpha val="50000"/>
              </a:schemeClr>
            </a:outerShdw>
          </a:effectLst>
        </p:spPr>
        <p:txBody>
          <a:bodyPr wrap="none" anchor="ctr">
            <a:spAutoFit/>
          </a:bodyPr>
          <a:lstStyle/>
          <a:p>
            <a:pPr>
              <a:defRPr/>
            </a:pPr>
            <a:endParaRPr lang="zh-CN" altLang="en-US"/>
          </a:p>
        </p:txBody>
      </p:sp>
      <p:sp>
        <p:nvSpPr>
          <p:cNvPr id="417" name="Rectangle 200"/>
          <p:cNvSpPr>
            <a:spLocks noChangeArrowheads="1"/>
          </p:cNvSpPr>
          <p:nvPr/>
        </p:nvSpPr>
        <p:spPr bwMode="auto">
          <a:xfrm>
            <a:off x="6802438" y="3716338"/>
            <a:ext cx="647700" cy="215900"/>
          </a:xfrm>
          <a:prstGeom prst="rect">
            <a:avLst/>
          </a:prstGeom>
          <a:solidFill>
            <a:srgbClr val="99CC00"/>
          </a:solidFill>
          <a:ln w="9525">
            <a:noFill/>
            <a:miter lim="800000"/>
          </a:ln>
          <a:effectLst>
            <a:outerShdw dist="17961" dir="2700000" algn="ctr" rotWithShape="0">
              <a:srgbClr val="5C7A00">
                <a:alpha val="50000"/>
              </a:srgbClr>
            </a:outerShdw>
          </a:effectLst>
        </p:spPr>
        <p:txBody>
          <a:bodyPr wrap="none" anchor="ctr">
            <a:spAutoFit/>
          </a:bodyPr>
          <a:lstStyle/>
          <a:p>
            <a:pPr>
              <a:defRPr/>
            </a:pPr>
            <a:endParaRPr lang="zh-CN" altLang="en-US"/>
          </a:p>
        </p:txBody>
      </p:sp>
      <p:sp>
        <p:nvSpPr>
          <p:cNvPr id="418" name="Rectangle 201"/>
          <p:cNvSpPr>
            <a:spLocks noChangeArrowheads="1"/>
          </p:cNvSpPr>
          <p:nvPr/>
        </p:nvSpPr>
        <p:spPr bwMode="auto">
          <a:xfrm>
            <a:off x="8099425" y="3573463"/>
            <a:ext cx="647700" cy="215900"/>
          </a:xfrm>
          <a:prstGeom prst="rect">
            <a:avLst/>
          </a:prstGeom>
          <a:solidFill>
            <a:srgbClr val="99CC00"/>
          </a:solidFill>
          <a:ln w="9525">
            <a:noFill/>
            <a:miter lim="800000"/>
          </a:ln>
          <a:effectLst>
            <a:outerShdw dist="17961" dir="2700000" algn="ctr" rotWithShape="0">
              <a:srgbClr val="5C7A00">
                <a:alpha val="50000"/>
              </a:srgbClr>
            </a:outerShdw>
          </a:effectLst>
        </p:spPr>
        <p:txBody>
          <a:bodyPr wrap="none" anchor="ctr">
            <a:spAutoFit/>
          </a:bodyPr>
          <a:lstStyle/>
          <a:p>
            <a:pPr>
              <a:defRPr/>
            </a:pPr>
            <a:endParaRPr lang="zh-CN" altLang="en-US"/>
          </a:p>
        </p:txBody>
      </p:sp>
      <p:sp>
        <p:nvSpPr>
          <p:cNvPr id="419" name="Rectangle 202"/>
          <p:cNvSpPr>
            <a:spLocks noChangeArrowheads="1"/>
          </p:cNvSpPr>
          <p:nvPr/>
        </p:nvSpPr>
        <p:spPr bwMode="auto">
          <a:xfrm>
            <a:off x="4210050" y="4221163"/>
            <a:ext cx="647700" cy="215900"/>
          </a:xfrm>
          <a:prstGeom prst="rect">
            <a:avLst/>
          </a:prstGeom>
          <a:solidFill>
            <a:srgbClr val="99CC00"/>
          </a:solidFill>
          <a:ln w="9525">
            <a:noFill/>
            <a:miter lim="800000"/>
          </a:ln>
          <a:effectLst>
            <a:outerShdw dist="17961" dir="2700000" algn="ctr" rotWithShape="0">
              <a:srgbClr val="5C7A00">
                <a:alpha val="50000"/>
              </a:srgbClr>
            </a:outerShdw>
          </a:effectLst>
        </p:spPr>
        <p:txBody>
          <a:bodyPr wrap="none" anchor="ctr">
            <a:spAutoFit/>
          </a:bodyPr>
          <a:lstStyle/>
          <a:p>
            <a:pPr>
              <a:defRPr/>
            </a:pPr>
            <a:endParaRPr lang="zh-CN" altLang="en-US"/>
          </a:p>
        </p:txBody>
      </p:sp>
      <p:sp>
        <p:nvSpPr>
          <p:cNvPr id="420" name="Rectangle 207"/>
          <p:cNvSpPr>
            <a:spLocks noChangeArrowheads="1"/>
          </p:cNvSpPr>
          <p:nvPr/>
        </p:nvSpPr>
        <p:spPr bwMode="auto">
          <a:xfrm>
            <a:off x="8099425" y="4221163"/>
            <a:ext cx="647700" cy="215900"/>
          </a:xfrm>
          <a:prstGeom prst="rect">
            <a:avLst/>
          </a:prstGeom>
          <a:solidFill>
            <a:srgbClr val="C0C0C0"/>
          </a:solidFill>
          <a:ln w="9525">
            <a:noFill/>
            <a:miter lim="800000"/>
          </a:ln>
          <a:effectLst>
            <a:outerShdw dist="17961" dir="2700000" algn="ctr" rotWithShape="0">
              <a:srgbClr val="737373">
                <a:alpha val="50000"/>
              </a:srgbClr>
            </a:outerShdw>
          </a:effectLst>
        </p:spPr>
        <p:txBody>
          <a:bodyPr wrap="none" anchor="ctr">
            <a:spAutoFit/>
          </a:bodyPr>
          <a:lstStyle/>
          <a:p>
            <a:pPr>
              <a:defRPr/>
            </a:pPr>
            <a:endParaRPr lang="zh-CN" altLang="en-US"/>
          </a:p>
        </p:txBody>
      </p:sp>
      <p:sp>
        <p:nvSpPr>
          <p:cNvPr id="421" name="Rectangle 208"/>
          <p:cNvSpPr>
            <a:spLocks noChangeArrowheads="1"/>
          </p:cNvSpPr>
          <p:nvPr/>
        </p:nvSpPr>
        <p:spPr bwMode="auto">
          <a:xfrm>
            <a:off x="6802438" y="4868863"/>
            <a:ext cx="647700" cy="215900"/>
          </a:xfrm>
          <a:prstGeom prst="rect">
            <a:avLst/>
          </a:prstGeom>
          <a:solidFill>
            <a:srgbClr val="C0C0C0"/>
          </a:solidFill>
          <a:ln w="9525">
            <a:noFill/>
            <a:miter lim="800000"/>
          </a:ln>
          <a:effectLst>
            <a:outerShdw dist="17961" dir="2700000" algn="ctr" rotWithShape="0">
              <a:srgbClr val="737373">
                <a:alpha val="50000"/>
              </a:srgbClr>
            </a:outerShdw>
          </a:effectLst>
        </p:spPr>
        <p:txBody>
          <a:bodyPr wrap="none" anchor="ctr">
            <a:spAutoFit/>
          </a:bodyPr>
          <a:lstStyle/>
          <a:p>
            <a:pPr>
              <a:defRPr/>
            </a:pPr>
            <a:endParaRPr lang="zh-CN" altLang="en-US"/>
          </a:p>
        </p:txBody>
      </p:sp>
      <p:sp>
        <p:nvSpPr>
          <p:cNvPr id="422" name="Rectangle 209"/>
          <p:cNvSpPr>
            <a:spLocks noChangeArrowheads="1"/>
          </p:cNvSpPr>
          <p:nvPr/>
        </p:nvSpPr>
        <p:spPr bwMode="auto">
          <a:xfrm>
            <a:off x="8099425" y="4797425"/>
            <a:ext cx="647700" cy="215900"/>
          </a:xfrm>
          <a:prstGeom prst="rect">
            <a:avLst/>
          </a:prstGeom>
          <a:solidFill>
            <a:srgbClr val="C0C0C0"/>
          </a:solidFill>
          <a:ln w="9525">
            <a:noFill/>
            <a:miter lim="800000"/>
          </a:ln>
          <a:effectLst>
            <a:outerShdw dist="17961" dir="2700000" algn="ctr" rotWithShape="0">
              <a:srgbClr val="737373">
                <a:alpha val="50000"/>
              </a:srgbClr>
            </a:outerShdw>
          </a:effectLst>
        </p:spPr>
        <p:txBody>
          <a:bodyPr wrap="none" anchor="ctr">
            <a:spAutoFit/>
          </a:bodyPr>
          <a:lstStyle/>
          <a:p>
            <a:pPr>
              <a:defRPr/>
            </a:pPr>
            <a:endParaRPr lang="zh-CN" altLang="en-US"/>
          </a:p>
        </p:txBody>
      </p:sp>
      <p:sp>
        <p:nvSpPr>
          <p:cNvPr id="423" name="Rectangle 210"/>
          <p:cNvSpPr>
            <a:spLocks noChangeArrowheads="1"/>
          </p:cNvSpPr>
          <p:nvPr/>
        </p:nvSpPr>
        <p:spPr bwMode="auto">
          <a:xfrm>
            <a:off x="5507038" y="4868863"/>
            <a:ext cx="647700" cy="215900"/>
          </a:xfrm>
          <a:prstGeom prst="rect">
            <a:avLst/>
          </a:prstGeom>
          <a:solidFill>
            <a:srgbClr val="C0C0C0"/>
          </a:solidFill>
          <a:ln w="9525">
            <a:noFill/>
            <a:miter lim="800000"/>
          </a:ln>
          <a:effectLst>
            <a:outerShdw dist="17961" dir="2700000" algn="ctr" rotWithShape="0">
              <a:srgbClr val="737373">
                <a:alpha val="50000"/>
              </a:srgbClr>
            </a:outerShdw>
          </a:effectLst>
        </p:spPr>
        <p:txBody>
          <a:bodyPr wrap="none" anchor="ctr">
            <a:spAutoFit/>
          </a:bodyPr>
          <a:lstStyle/>
          <a:p>
            <a:pPr>
              <a:defRPr/>
            </a:pPr>
            <a:endParaRPr lang="zh-CN" altLang="en-US"/>
          </a:p>
        </p:txBody>
      </p:sp>
      <p:sp>
        <p:nvSpPr>
          <p:cNvPr id="424" name="Rectangle 211"/>
          <p:cNvSpPr>
            <a:spLocks noChangeArrowheads="1"/>
          </p:cNvSpPr>
          <p:nvPr/>
        </p:nvSpPr>
        <p:spPr bwMode="auto">
          <a:xfrm>
            <a:off x="4210050" y="4797425"/>
            <a:ext cx="647700" cy="215900"/>
          </a:xfrm>
          <a:prstGeom prst="rect">
            <a:avLst/>
          </a:prstGeom>
          <a:solidFill>
            <a:srgbClr val="C0C0C0"/>
          </a:solidFill>
          <a:ln w="9525">
            <a:noFill/>
            <a:miter lim="800000"/>
          </a:ln>
          <a:effectLst>
            <a:outerShdw dist="17961" dir="2700000" algn="ctr" rotWithShape="0">
              <a:srgbClr val="737373">
                <a:alpha val="50000"/>
              </a:srgbClr>
            </a:outerShdw>
          </a:effectLst>
        </p:spPr>
        <p:txBody>
          <a:bodyPr wrap="none" anchor="ctr">
            <a:spAutoFit/>
          </a:bodyPr>
          <a:lstStyle/>
          <a:p>
            <a:pPr>
              <a:defRPr/>
            </a:pPr>
            <a:endParaRPr lang="zh-CN" altLang="en-US"/>
          </a:p>
        </p:txBody>
      </p:sp>
      <p:sp>
        <p:nvSpPr>
          <p:cNvPr id="425" name="Rectangle 212"/>
          <p:cNvSpPr>
            <a:spLocks noChangeArrowheads="1"/>
          </p:cNvSpPr>
          <p:nvPr/>
        </p:nvSpPr>
        <p:spPr bwMode="auto">
          <a:xfrm>
            <a:off x="4210050" y="5373688"/>
            <a:ext cx="647700" cy="215900"/>
          </a:xfrm>
          <a:prstGeom prst="rect">
            <a:avLst/>
          </a:prstGeom>
          <a:solidFill>
            <a:srgbClr val="C0C0C0"/>
          </a:solidFill>
          <a:ln w="9525">
            <a:noFill/>
            <a:miter lim="800000"/>
          </a:ln>
          <a:effectLst>
            <a:outerShdw dist="17961" dir="2700000" algn="ctr" rotWithShape="0">
              <a:srgbClr val="737373">
                <a:alpha val="50000"/>
              </a:srgbClr>
            </a:outerShdw>
          </a:effectLst>
        </p:spPr>
        <p:txBody>
          <a:bodyPr wrap="none" anchor="ctr">
            <a:spAutoFit/>
          </a:bodyPr>
          <a:lstStyle/>
          <a:p>
            <a:pPr>
              <a:defRPr/>
            </a:pPr>
            <a:endParaRPr lang="zh-CN" altLang="en-US"/>
          </a:p>
        </p:txBody>
      </p:sp>
      <p:sp>
        <p:nvSpPr>
          <p:cNvPr id="426" name="Rectangle 213"/>
          <p:cNvSpPr>
            <a:spLocks noChangeArrowheads="1"/>
          </p:cNvSpPr>
          <p:nvPr/>
        </p:nvSpPr>
        <p:spPr bwMode="auto">
          <a:xfrm>
            <a:off x="8099425" y="5948363"/>
            <a:ext cx="647700" cy="215900"/>
          </a:xfrm>
          <a:prstGeom prst="rect">
            <a:avLst/>
          </a:prstGeom>
          <a:solidFill>
            <a:srgbClr val="993300"/>
          </a:solidFill>
          <a:ln w="9525">
            <a:noFill/>
            <a:miter lim="800000"/>
          </a:ln>
          <a:effectLst>
            <a:outerShdw dist="17961" dir="2700000" algn="ctr" rotWithShape="0">
              <a:srgbClr val="5C1F00">
                <a:alpha val="50000"/>
              </a:srgbClr>
            </a:outerShdw>
          </a:effectLst>
        </p:spPr>
        <p:txBody>
          <a:bodyPr wrap="none" anchor="ctr">
            <a:spAutoFit/>
          </a:bodyPr>
          <a:lstStyle/>
          <a:p>
            <a:pPr>
              <a:defRPr/>
            </a:pPr>
            <a:endParaRPr lang="zh-CN" altLang="en-US"/>
          </a:p>
        </p:txBody>
      </p:sp>
      <p:sp>
        <p:nvSpPr>
          <p:cNvPr id="427" name="Rectangle 214"/>
          <p:cNvSpPr>
            <a:spLocks noChangeArrowheads="1"/>
          </p:cNvSpPr>
          <p:nvPr/>
        </p:nvSpPr>
        <p:spPr bwMode="auto">
          <a:xfrm>
            <a:off x="6802438" y="6021388"/>
            <a:ext cx="647700" cy="215900"/>
          </a:xfrm>
          <a:prstGeom prst="rect">
            <a:avLst/>
          </a:prstGeom>
          <a:solidFill>
            <a:srgbClr val="993300"/>
          </a:solidFill>
          <a:ln w="9525">
            <a:noFill/>
            <a:miter lim="800000"/>
          </a:ln>
          <a:effectLst>
            <a:outerShdw dist="17961" dir="2700000" algn="ctr" rotWithShape="0">
              <a:srgbClr val="5C1F00">
                <a:alpha val="50000"/>
              </a:srgbClr>
            </a:outerShdw>
          </a:effectLst>
        </p:spPr>
        <p:txBody>
          <a:bodyPr wrap="none" anchor="ctr">
            <a:spAutoFit/>
          </a:bodyPr>
          <a:lstStyle/>
          <a:p>
            <a:pPr>
              <a:defRPr/>
            </a:pPr>
            <a:endParaRPr lang="zh-CN" altLang="en-US"/>
          </a:p>
        </p:txBody>
      </p:sp>
      <p:sp>
        <p:nvSpPr>
          <p:cNvPr id="428" name="Rectangle 215"/>
          <p:cNvSpPr>
            <a:spLocks noChangeArrowheads="1"/>
          </p:cNvSpPr>
          <p:nvPr/>
        </p:nvSpPr>
        <p:spPr bwMode="auto">
          <a:xfrm>
            <a:off x="5507038" y="6021388"/>
            <a:ext cx="647700" cy="215900"/>
          </a:xfrm>
          <a:prstGeom prst="rect">
            <a:avLst/>
          </a:prstGeom>
          <a:solidFill>
            <a:srgbClr val="993300"/>
          </a:solidFill>
          <a:ln w="9525">
            <a:noFill/>
            <a:miter lim="800000"/>
          </a:ln>
          <a:effectLst>
            <a:outerShdw dist="17961" dir="2700000" algn="ctr" rotWithShape="0">
              <a:srgbClr val="5C1F00">
                <a:alpha val="50000"/>
              </a:srgbClr>
            </a:outerShdw>
          </a:effectLst>
        </p:spPr>
        <p:txBody>
          <a:bodyPr wrap="none" anchor="ctr">
            <a:spAutoFit/>
          </a:bodyPr>
          <a:lstStyle/>
          <a:p>
            <a:pPr>
              <a:defRPr/>
            </a:pPr>
            <a:endParaRPr lang="zh-CN" altLang="en-US"/>
          </a:p>
        </p:txBody>
      </p:sp>
      <p:sp>
        <p:nvSpPr>
          <p:cNvPr id="429" name="Rectangle 216"/>
          <p:cNvSpPr>
            <a:spLocks noChangeArrowheads="1"/>
          </p:cNvSpPr>
          <p:nvPr/>
        </p:nvSpPr>
        <p:spPr bwMode="auto">
          <a:xfrm>
            <a:off x="4210050" y="5948363"/>
            <a:ext cx="647700" cy="215900"/>
          </a:xfrm>
          <a:prstGeom prst="rect">
            <a:avLst/>
          </a:prstGeom>
          <a:solidFill>
            <a:srgbClr val="993300"/>
          </a:solidFill>
          <a:ln w="9525">
            <a:noFill/>
            <a:miter lim="800000"/>
          </a:ln>
          <a:effectLst>
            <a:outerShdw dist="17961" dir="2700000" algn="ctr" rotWithShape="0">
              <a:srgbClr val="5C1F00">
                <a:alpha val="50000"/>
              </a:srgbClr>
            </a:outerShdw>
          </a:effectLst>
        </p:spPr>
        <p:txBody>
          <a:bodyPr wrap="none" anchor="ctr">
            <a:spAutoFit/>
          </a:bodyPr>
          <a:lstStyle/>
          <a:p>
            <a:pPr>
              <a:defRPr/>
            </a:pPr>
            <a:endParaRPr lang="zh-CN" altLang="en-US"/>
          </a:p>
        </p:txBody>
      </p:sp>
      <p:sp>
        <p:nvSpPr>
          <p:cNvPr id="430" name="Rectangle 219"/>
          <p:cNvSpPr>
            <a:spLocks noChangeArrowheads="1"/>
          </p:cNvSpPr>
          <p:nvPr/>
        </p:nvSpPr>
        <p:spPr bwMode="auto">
          <a:xfrm>
            <a:off x="5507038" y="4292600"/>
            <a:ext cx="647700" cy="215900"/>
          </a:xfrm>
          <a:prstGeom prst="rect">
            <a:avLst/>
          </a:prstGeom>
          <a:solidFill>
            <a:srgbClr val="99CC00"/>
          </a:solidFill>
          <a:ln w="9525">
            <a:noFill/>
            <a:miter lim="800000"/>
          </a:ln>
          <a:effectLst>
            <a:outerShdw dist="17961" dir="2700000" algn="ctr" rotWithShape="0">
              <a:srgbClr val="5C7A00">
                <a:alpha val="50000"/>
              </a:srgbClr>
            </a:outerShdw>
          </a:effectLst>
        </p:spPr>
        <p:txBody>
          <a:bodyPr wrap="none" anchor="ctr">
            <a:spAutoFit/>
          </a:bodyPr>
          <a:lstStyle/>
          <a:p>
            <a:pPr>
              <a:defRPr/>
            </a:pPr>
            <a:endParaRPr lang="zh-CN" altLang="en-US"/>
          </a:p>
        </p:txBody>
      </p:sp>
      <p:sp>
        <p:nvSpPr>
          <p:cNvPr id="2" name="动作按钮: 后退或前一项 1">
            <a:hlinkClick r:id="" action="ppaction://hlinkshowjump?jump=previousslide" highlightClick="1"/>
          </p:cNvPr>
          <p:cNvSpPr/>
          <p:nvPr/>
        </p:nvSpPr>
        <p:spPr bwMode="auto">
          <a:xfrm>
            <a:off x="1719263" y="6192838"/>
            <a:ext cx="495283" cy="260498"/>
          </a:xfrm>
          <a:prstGeom prst="actionButtonBackPrevious">
            <a:avLst/>
          </a:prstGeom>
          <a:solidFill>
            <a:srgbClr val="137325"/>
          </a:solidFill>
          <a:ln>
            <a:noFill/>
          </a:ln>
          <a:effec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nodePh="1">
                                  <p:stCondLst>
                                    <p:cond delay="0"/>
                                  </p:stCondLst>
                                  <p:endCondLst>
                                    <p:cond evt="begin" delay="0">
                                      <p:tn val="5"/>
                                    </p:cond>
                                  </p:endCondLst>
                                  <p:childTnLst>
                                    <p:set>
                                      <p:cBhvr>
                                        <p:cTn id="6" dur="1" fill="hold">
                                          <p:stCondLst>
                                            <p:cond delay="0"/>
                                          </p:stCondLst>
                                        </p:cTn>
                                        <p:tgtEl>
                                          <p:spTgt spid="240"/>
                                        </p:tgtEl>
                                        <p:attrNameLst>
                                          <p:attrName>style.visibility</p:attrName>
                                        </p:attrNameLst>
                                      </p:cBhvr>
                                      <p:to>
                                        <p:strVal val="visible"/>
                                      </p:to>
                                    </p:set>
                                    <p:animEffect transition="in" filter="box(in)">
                                      <p:cBhvr>
                                        <p:cTn id="7" dur="500"/>
                                        <p:tgtEl>
                                          <p:spTgt spid="24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41"/>
                                        </p:tgtEl>
                                        <p:attrNameLst>
                                          <p:attrName>style.visibility</p:attrName>
                                        </p:attrNameLst>
                                      </p:cBhvr>
                                      <p:to>
                                        <p:strVal val="visible"/>
                                      </p:to>
                                    </p:set>
                                    <p:animEffect transition="in" filter="box(in)">
                                      <p:cBhvr>
                                        <p:cTn id="10" dur="500"/>
                                        <p:tgtEl>
                                          <p:spTgt spid="241"/>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42"/>
                                        </p:tgtEl>
                                        <p:attrNameLst>
                                          <p:attrName>style.visibility</p:attrName>
                                        </p:attrNameLst>
                                      </p:cBhvr>
                                      <p:to>
                                        <p:strVal val="visible"/>
                                      </p:to>
                                    </p:set>
                                    <p:animEffect transition="in" filter="box(in)">
                                      <p:cBhvr>
                                        <p:cTn id="13" dur="500"/>
                                        <p:tgtEl>
                                          <p:spTgt spid="242"/>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43"/>
                                        </p:tgtEl>
                                        <p:attrNameLst>
                                          <p:attrName>style.visibility</p:attrName>
                                        </p:attrNameLst>
                                      </p:cBhvr>
                                      <p:to>
                                        <p:strVal val="visible"/>
                                      </p:to>
                                    </p:set>
                                    <p:animEffect transition="in" filter="box(in)">
                                      <p:cBhvr>
                                        <p:cTn id="16" dur="500"/>
                                        <p:tgtEl>
                                          <p:spTgt spid="243"/>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box(in)">
                                      <p:cBhvr>
                                        <p:cTn id="19" dur="500"/>
                                        <p:tgtEl>
                                          <p:spTgt spid="244"/>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box(in)">
                                      <p:cBhvr>
                                        <p:cTn id="22" dur="500"/>
                                        <p:tgtEl>
                                          <p:spTgt spid="24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21"/>
                                        </p:tgtEl>
                                        <p:attrNameLst>
                                          <p:attrName>style.visibility</p:attrName>
                                        </p:attrNameLst>
                                      </p:cBhvr>
                                      <p:to>
                                        <p:strVal val="visible"/>
                                      </p:to>
                                    </p:set>
                                    <p:animEffect transition="in" filter="box(in)">
                                      <p:cBhvr>
                                        <p:cTn id="27" dur="500"/>
                                        <p:tgtEl>
                                          <p:spTgt spid="221"/>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22"/>
                                        </p:tgtEl>
                                        <p:attrNameLst>
                                          <p:attrName>style.visibility</p:attrName>
                                        </p:attrNameLst>
                                      </p:cBhvr>
                                      <p:to>
                                        <p:strVal val="visible"/>
                                      </p:to>
                                    </p:set>
                                    <p:animEffect transition="in" filter="box(in)">
                                      <p:cBhvr>
                                        <p:cTn id="30" dur="500"/>
                                        <p:tgtEl>
                                          <p:spTgt spid="222"/>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223"/>
                                        </p:tgtEl>
                                        <p:attrNameLst>
                                          <p:attrName>style.visibility</p:attrName>
                                        </p:attrNameLst>
                                      </p:cBhvr>
                                      <p:to>
                                        <p:strVal val="visible"/>
                                      </p:to>
                                    </p:set>
                                    <p:animEffect transition="in" filter="box(in)">
                                      <p:cBhvr>
                                        <p:cTn id="33" dur="500"/>
                                        <p:tgtEl>
                                          <p:spTgt spid="223"/>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24"/>
                                        </p:tgtEl>
                                        <p:attrNameLst>
                                          <p:attrName>style.visibility</p:attrName>
                                        </p:attrNameLst>
                                      </p:cBhvr>
                                      <p:to>
                                        <p:strVal val="visible"/>
                                      </p:to>
                                    </p:set>
                                    <p:animEffect transition="in" filter="box(in)">
                                      <p:cBhvr>
                                        <p:cTn id="36" dur="500"/>
                                        <p:tgtEl>
                                          <p:spTgt spid="224"/>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225"/>
                                        </p:tgtEl>
                                        <p:attrNameLst>
                                          <p:attrName>style.visibility</p:attrName>
                                        </p:attrNameLst>
                                      </p:cBhvr>
                                      <p:to>
                                        <p:strVal val="visible"/>
                                      </p:to>
                                    </p:set>
                                    <p:animEffect transition="in" filter="box(in)">
                                      <p:cBhvr>
                                        <p:cTn id="39" dur="500"/>
                                        <p:tgtEl>
                                          <p:spTgt spid="225"/>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226"/>
                                        </p:tgtEl>
                                        <p:attrNameLst>
                                          <p:attrName>style.visibility</p:attrName>
                                        </p:attrNameLst>
                                      </p:cBhvr>
                                      <p:to>
                                        <p:strVal val="visible"/>
                                      </p:to>
                                    </p:set>
                                    <p:animEffect transition="in" filter="box(in)">
                                      <p:cBhvr>
                                        <p:cTn id="42" dur="500"/>
                                        <p:tgtEl>
                                          <p:spTgt spid="226"/>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227"/>
                                        </p:tgtEl>
                                        <p:attrNameLst>
                                          <p:attrName>style.visibility</p:attrName>
                                        </p:attrNameLst>
                                      </p:cBhvr>
                                      <p:to>
                                        <p:strVal val="visible"/>
                                      </p:to>
                                    </p:set>
                                    <p:animEffect transition="in" filter="box(in)">
                                      <p:cBhvr>
                                        <p:cTn id="45" dur="500"/>
                                        <p:tgtEl>
                                          <p:spTgt spid="227"/>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228"/>
                                        </p:tgtEl>
                                        <p:attrNameLst>
                                          <p:attrName>style.visibility</p:attrName>
                                        </p:attrNameLst>
                                      </p:cBhvr>
                                      <p:to>
                                        <p:strVal val="visible"/>
                                      </p:to>
                                    </p:set>
                                    <p:animEffect transition="in" filter="box(in)">
                                      <p:cBhvr>
                                        <p:cTn id="48" dur="500"/>
                                        <p:tgtEl>
                                          <p:spTgt spid="228"/>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229"/>
                                        </p:tgtEl>
                                        <p:attrNameLst>
                                          <p:attrName>style.visibility</p:attrName>
                                        </p:attrNameLst>
                                      </p:cBhvr>
                                      <p:to>
                                        <p:strVal val="visible"/>
                                      </p:to>
                                    </p:set>
                                    <p:animEffect transition="in" filter="box(in)">
                                      <p:cBhvr>
                                        <p:cTn id="51" dur="500"/>
                                        <p:tgtEl>
                                          <p:spTgt spid="229"/>
                                        </p:tgtEl>
                                      </p:cBhvr>
                                    </p:animEffect>
                                  </p:childTnLst>
                                </p:cTn>
                              </p:par>
                              <p:par>
                                <p:cTn id="52" presetID="4" presetClass="entr" presetSubtype="16" fill="hold" grpId="0" nodeType="withEffect">
                                  <p:stCondLst>
                                    <p:cond delay="0"/>
                                  </p:stCondLst>
                                  <p:childTnLst>
                                    <p:set>
                                      <p:cBhvr>
                                        <p:cTn id="53" dur="1" fill="hold">
                                          <p:stCondLst>
                                            <p:cond delay="0"/>
                                          </p:stCondLst>
                                        </p:cTn>
                                        <p:tgtEl>
                                          <p:spTgt spid="230"/>
                                        </p:tgtEl>
                                        <p:attrNameLst>
                                          <p:attrName>style.visibility</p:attrName>
                                        </p:attrNameLst>
                                      </p:cBhvr>
                                      <p:to>
                                        <p:strVal val="visible"/>
                                      </p:to>
                                    </p:set>
                                    <p:animEffect transition="in" filter="box(in)">
                                      <p:cBhvr>
                                        <p:cTn id="54" dur="500"/>
                                        <p:tgtEl>
                                          <p:spTgt spid="230"/>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231"/>
                                        </p:tgtEl>
                                        <p:attrNameLst>
                                          <p:attrName>style.visibility</p:attrName>
                                        </p:attrNameLst>
                                      </p:cBhvr>
                                      <p:to>
                                        <p:strVal val="visible"/>
                                      </p:to>
                                    </p:set>
                                    <p:animEffect transition="in" filter="box(in)">
                                      <p:cBhvr>
                                        <p:cTn id="57" dur="500"/>
                                        <p:tgtEl>
                                          <p:spTgt spid="231"/>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232"/>
                                        </p:tgtEl>
                                        <p:attrNameLst>
                                          <p:attrName>style.visibility</p:attrName>
                                        </p:attrNameLst>
                                      </p:cBhvr>
                                      <p:to>
                                        <p:strVal val="visible"/>
                                      </p:to>
                                    </p:set>
                                    <p:animEffect transition="in" filter="box(in)">
                                      <p:cBhvr>
                                        <p:cTn id="60" dur="500"/>
                                        <p:tgtEl>
                                          <p:spTgt spid="232"/>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233"/>
                                        </p:tgtEl>
                                        <p:attrNameLst>
                                          <p:attrName>style.visibility</p:attrName>
                                        </p:attrNameLst>
                                      </p:cBhvr>
                                      <p:to>
                                        <p:strVal val="visible"/>
                                      </p:to>
                                    </p:set>
                                    <p:animEffect transition="in" filter="box(in)">
                                      <p:cBhvr>
                                        <p:cTn id="63" dur="500"/>
                                        <p:tgtEl>
                                          <p:spTgt spid="233"/>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234"/>
                                        </p:tgtEl>
                                        <p:attrNameLst>
                                          <p:attrName>style.visibility</p:attrName>
                                        </p:attrNameLst>
                                      </p:cBhvr>
                                      <p:to>
                                        <p:strVal val="visible"/>
                                      </p:to>
                                    </p:set>
                                    <p:animEffect transition="in" filter="box(in)">
                                      <p:cBhvr>
                                        <p:cTn id="66" dur="500"/>
                                        <p:tgtEl>
                                          <p:spTgt spid="234"/>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235"/>
                                        </p:tgtEl>
                                        <p:attrNameLst>
                                          <p:attrName>style.visibility</p:attrName>
                                        </p:attrNameLst>
                                      </p:cBhvr>
                                      <p:to>
                                        <p:strVal val="visible"/>
                                      </p:to>
                                    </p:set>
                                    <p:animEffect transition="in" filter="box(in)">
                                      <p:cBhvr>
                                        <p:cTn id="69" dur="500"/>
                                        <p:tgtEl>
                                          <p:spTgt spid="235"/>
                                        </p:tgtEl>
                                      </p:cBhvr>
                                    </p:animEffect>
                                  </p:childTnLst>
                                </p:cTn>
                              </p:par>
                              <p:par>
                                <p:cTn id="70" presetID="4" presetClass="entr" presetSubtype="16" fill="hold" grpId="0" nodeType="withEffect">
                                  <p:stCondLst>
                                    <p:cond delay="0"/>
                                  </p:stCondLst>
                                  <p:childTnLst>
                                    <p:set>
                                      <p:cBhvr>
                                        <p:cTn id="71" dur="1" fill="hold">
                                          <p:stCondLst>
                                            <p:cond delay="0"/>
                                          </p:stCondLst>
                                        </p:cTn>
                                        <p:tgtEl>
                                          <p:spTgt spid="236"/>
                                        </p:tgtEl>
                                        <p:attrNameLst>
                                          <p:attrName>style.visibility</p:attrName>
                                        </p:attrNameLst>
                                      </p:cBhvr>
                                      <p:to>
                                        <p:strVal val="visible"/>
                                      </p:to>
                                    </p:set>
                                    <p:animEffect transition="in" filter="box(in)">
                                      <p:cBhvr>
                                        <p:cTn id="72" dur="500"/>
                                        <p:tgtEl>
                                          <p:spTgt spid="236"/>
                                        </p:tgtEl>
                                      </p:cBhvr>
                                    </p:animEffect>
                                  </p:childTnLst>
                                </p:cTn>
                              </p:par>
                              <p:par>
                                <p:cTn id="73" presetID="4" presetClass="entr" presetSubtype="16" fill="hold" grpId="0" nodeType="withEffect">
                                  <p:stCondLst>
                                    <p:cond delay="0"/>
                                  </p:stCondLst>
                                  <p:childTnLst>
                                    <p:set>
                                      <p:cBhvr>
                                        <p:cTn id="74" dur="1" fill="hold">
                                          <p:stCondLst>
                                            <p:cond delay="0"/>
                                          </p:stCondLst>
                                        </p:cTn>
                                        <p:tgtEl>
                                          <p:spTgt spid="237"/>
                                        </p:tgtEl>
                                        <p:attrNameLst>
                                          <p:attrName>style.visibility</p:attrName>
                                        </p:attrNameLst>
                                      </p:cBhvr>
                                      <p:to>
                                        <p:strVal val="visible"/>
                                      </p:to>
                                    </p:set>
                                    <p:animEffect transition="in" filter="box(in)">
                                      <p:cBhvr>
                                        <p:cTn id="75" dur="500"/>
                                        <p:tgtEl>
                                          <p:spTgt spid="237"/>
                                        </p:tgtEl>
                                      </p:cBhvr>
                                    </p:animEffect>
                                  </p:childTnLst>
                                </p:cTn>
                              </p:par>
                              <p:par>
                                <p:cTn id="76" presetID="4" presetClass="entr" presetSubtype="16" fill="hold" grpId="0" nodeType="withEffect">
                                  <p:stCondLst>
                                    <p:cond delay="0"/>
                                  </p:stCondLst>
                                  <p:childTnLst>
                                    <p:set>
                                      <p:cBhvr>
                                        <p:cTn id="77" dur="1" fill="hold">
                                          <p:stCondLst>
                                            <p:cond delay="0"/>
                                          </p:stCondLst>
                                        </p:cTn>
                                        <p:tgtEl>
                                          <p:spTgt spid="238"/>
                                        </p:tgtEl>
                                        <p:attrNameLst>
                                          <p:attrName>style.visibility</p:attrName>
                                        </p:attrNameLst>
                                      </p:cBhvr>
                                      <p:to>
                                        <p:strVal val="visible"/>
                                      </p:to>
                                    </p:set>
                                    <p:animEffect transition="in" filter="box(in)">
                                      <p:cBhvr>
                                        <p:cTn id="78" dur="500"/>
                                        <p:tgtEl>
                                          <p:spTgt spid="238"/>
                                        </p:tgtEl>
                                      </p:cBhvr>
                                    </p:animEffect>
                                  </p:childTnLst>
                                </p:cTn>
                              </p:par>
                              <p:par>
                                <p:cTn id="79" presetID="4" presetClass="entr" presetSubtype="16" fill="hold" grpId="0" nodeType="withEffect">
                                  <p:stCondLst>
                                    <p:cond delay="0"/>
                                  </p:stCondLst>
                                  <p:childTnLst>
                                    <p:set>
                                      <p:cBhvr>
                                        <p:cTn id="80" dur="1" fill="hold">
                                          <p:stCondLst>
                                            <p:cond delay="0"/>
                                          </p:stCondLst>
                                        </p:cTn>
                                        <p:tgtEl>
                                          <p:spTgt spid="239"/>
                                        </p:tgtEl>
                                        <p:attrNameLst>
                                          <p:attrName>style.visibility</p:attrName>
                                        </p:attrNameLst>
                                      </p:cBhvr>
                                      <p:to>
                                        <p:strVal val="visible"/>
                                      </p:to>
                                    </p:set>
                                    <p:animEffect transition="in" filter="box(in)">
                                      <p:cBhvr>
                                        <p:cTn id="81"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222" grpId="0"/>
      <p:bldP spid="223" grpId="0"/>
      <p:bldP spid="224" grpId="0"/>
      <p:bldP spid="225" grpId="0"/>
      <p:bldP spid="226" grpId="0"/>
      <p:bldP spid="227" grpId="0"/>
      <p:bldP spid="228" grpId="0"/>
      <p:bldP spid="229" grpId="0"/>
      <p:bldP spid="230" grpId="0"/>
      <p:bldP spid="231" grpId="0"/>
      <p:bldP spid="232" grpId="0"/>
      <p:bldP spid="233" grpId="0"/>
      <p:bldP spid="234" grpId="0"/>
      <p:bldP spid="235" grpId="0"/>
      <p:bldP spid="236" grpId="0"/>
      <p:bldP spid="237" grpId="0"/>
      <p:bldP spid="238" grpId="0"/>
      <p:bldP spid="239" grpId="0" animBg="1"/>
      <p:bldP spid="240" grpId="0"/>
      <p:bldP spid="241" grpId="0"/>
      <p:bldP spid="242" grpId="0"/>
      <p:bldP spid="243" grpId="0" animBg="1"/>
      <p:bldP spid="244" grpId="0" animBg="1"/>
      <p:bldP spid="2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928670"/>
            <a:ext cx="8929718" cy="7109639"/>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链接文件</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zh-CN" altLang="zh-CN" sz="2400" dirty="0" smtClean="0"/>
              <a:t>一个逻辑上连续的文件分散存放在多个不连续的磁盘块中，再使用链接指针将这多个离散的磁盘块链接起来，这样形成的物理文件称为链接文件</a:t>
            </a:r>
            <a:endParaRPr lang="en-US" altLang="zh-CN" sz="2400" dirty="0" smtClean="0"/>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1</a:t>
            </a:r>
            <a:r>
              <a:rPr lang="zh-CN" altLang="en-US" sz="2400" dirty="0" smtClean="0">
                <a:solidFill>
                  <a:srgbClr val="0070C0"/>
                </a:solidFill>
              </a:rPr>
              <a:t>）隐式链接</a:t>
            </a:r>
            <a:endParaRPr lang="en-US" altLang="zh-CN" sz="2400" dirty="0" smtClean="0">
              <a:solidFill>
                <a:srgbClr val="0070C0"/>
              </a:solidFill>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1857356" y="292222"/>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7065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70657" name="Object 1"/>
          <p:cNvGraphicFramePr>
            <a:graphicFrameLocks noChangeAspect="1"/>
          </p:cNvGraphicFramePr>
          <p:nvPr/>
        </p:nvGraphicFramePr>
        <p:xfrm>
          <a:off x="357158" y="3500438"/>
          <a:ext cx="8593471" cy="1714512"/>
        </p:xfrm>
        <a:graphic>
          <a:graphicData uri="http://schemas.openxmlformats.org/presentationml/2006/ole">
            <mc:AlternateContent xmlns:mc="http://schemas.openxmlformats.org/markup-compatibility/2006">
              <mc:Choice xmlns:v="urn:schemas-microsoft-com:vml" Requires="v">
                <p:oleObj spid="_x0000_s70703" name="Visio" r:id="rId1" imgW="5943600" imgH="1257300" progId="Visio.Drawing.11">
                  <p:embed/>
                </p:oleObj>
              </mc:Choice>
              <mc:Fallback>
                <p:oleObj name="Visio" r:id="rId1" imgW="5943600" imgH="1257300"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58" y="3500438"/>
                        <a:ext cx="8593471" cy="171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62"/>
          <p:cNvSpPr txBox="1">
            <a:spLocks noChangeArrowheads="1"/>
          </p:cNvSpPr>
          <p:nvPr/>
        </p:nvSpPr>
        <p:spPr bwMode="auto">
          <a:xfrm>
            <a:off x="2857488" y="5357826"/>
            <a:ext cx="4143404" cy="1200329"/>
          </a:xfrm>
          <a:prstGeom prst="rect">
            <a:avLst/>
          </a:prstGeom>
          <a:noFill/>
          <a:ln w="9525">
            <a:noFill/>
            <a:miter lim="800000"/>
          </a:ln>
        </p:spPr>
        <p:txBody>
          <a:bodyPr wrap="square">
            <a:spAutoFit/>
          </a:bodyPr>
          <a:lstStyle/>
          <a:p>
            <a:r>
              <a:rPr kumimoji="1" lang="zh-CN" altLang="en-US" sz="2400" dirty="0" smtClean="0">
                <a:solidFill>
                  <a:srgbClr val="FF0000"/>
                </a:solidFill>
                <a:latin typeface="Times New Roman" panose="02020603050405020304" pitchFamily="18" charset="0"/>
              </a:rPr>
              <a:t>主要缺点：</a:t>
            </a:r>
            <a:endParaRPr kumimoji="1" lang="zh-CN" altLang="en-US" sz="2400" dirty="0" smtClean="0">
              <a:solidFill>
                <a:srgbClr val="FF0000"/>
              </a:solidFill>
              <a:latin typeface="Times New Roman" panose="02020603050405020304" pitchFamily="18" charset="0"/>
            </a:endParaRPr>
          </a:p>
          <a:p>
            <a:pPr>
              <a:buClrTx/>
              <a:buFont typeface="Wingdings" panose="05000000000000000000" pitchFamily="2" charset="2"/>
              <a:buChar char="l"/>
            </a:pPr>
            <a:r>
              <a:rPr kumimoji="1" lang="zh-CN" altLang="en-US" dirty="0" smtClean="0">
                <a:latin typeface="Times New Roman" panose="02020603050405020304" pitchFamily="18" charset="0"/>
              </a:rPr>
              <a:t>文件只能顺序存取</a:t>
            </a:r>
            <a:endParaRPr kumimoji="1" lang="zh-CN" altLang="en-US" dirty="0">
              <a:latin typeface="Times New Roman" panose="02020603050405020304" pitchFamily="18" charset="0"/>
            </a:endParaRPr>
          </a:p>
          <a:p>
            <a:pPr>
              <a:buClrTx/>
              <a:buFont typeface="Wingdings" panose="05000000000000000000" pitchFamily="2" charset="2"/>
              <a:buChar char="l"/>
            </a:pPr>
            <a:r>
              <a:rPr kumimoji="1" lang="zh-CN" altLang="en-US" dirty="0" smtClean="0">
                <a:latin typeface="Times New Roman" panose="02020603050405020304" pitchFamily="18" charset="0"/>
              </a:rPr>
              <a:t>文件容易丢失</a:t>
            </a:r>
            <a:endParaRPr kumimoji="1" lang="zh-CN" altLang="en-US" dirty="0">
              <a:latin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870">
                                            <p:txEl>
                                              <p:pRg st="3" end="3"/>
                                            </p:txEl>
                                          </p:spTgt>
                                        </p:tgtEl>
                                        <p:attrNameLst>
                                          <p:attrName>style.visibility</p:attrName>
                                        </p:attrNameLst>
                                      </p:cBhvr>
                                      <p:to>
                                        <p:strVal val="visible"/>
                                      </p:to>
                                    </p:set>
                                    <p:animEffect transition="in" filter="fade">
                                      <p:cBhvr>
                                        <p:cTn id="7" dur="1000"/>
                                        <p:tgtEl>
                                          <p:spTgt spid="36870">
                                            <p:txEl>
                                              <p:pRg st="3" end="3"/>
                                            </p:txEl>
                                          </p:spTgt>
                                        </p:tgtEl>
                                      </p:cBhvr>
                                    </p:animEffect>
                                    <p:anim calcmode="lin" valueType="num">
                                      <p:cBhvr>
                                        <p:cTn id="8" dur="1000" fill="hold"/>
                                        <p:tgtEl>
                                          <p:spTgt spid="36870">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687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0657"/>
                                        </p:tgtEl>
                                        <p:attrNameLst>
                                          <p:attrName>style.visibility</p:attrName>
                                        </p:attrNameLst>
                                      </p:cBhvr>
                                      <p:to>
                                        <p:strVal val="visible"/>
                                      </p:to>
                                    </p:set>
                                    <p:animEffect transition="in" filter="fade">
                                      <p:cBhvr>
                                        <p:cTn id="14" dur="1000"/>
                                        <p:tgtEl>
                                          <p:spTgt spid="70657"/>
                                        </p:tgtEl>
                                      </p:cBhvr>
                                    </p:animEffect>
                                    <p:anim calcmode="lin" valueType="num">
                                      <p:cBhvr>
                                        <p:cTn id="15" dur="1000" fill="hold"/>
                                        <p:tgtEl>
                                          <p:spTgt spid="70657"/>
                                        </p:tgtEl>
                                        <p:attrNameLst>
                                          <p:attrName>ppt_x</p:attrName>
                                        </p:attrNameLst>
                                      </p:cBhvr>
                                      <p:tavLst>
                                        <p:tav tm="0">
                                          <p:val>
                                            <p:strVal val="#ppt_x"/>
                                          </p:val>
                                        </p:tav>
                                        <p:tav tm="100000">
                                          <p:val>
                                            <p:strVal val="#ppt_x"/>
                                          </p:val>
                                        </p:tav>
                                      </p:tavLst>
                                    </p:anim>
                                    <p:anim calcmode="lin" valueType="num">
                                      <p:cBhvr>
                                        <p:cTn id="16" dur="1000" fill="hold"/>
                                        <p:tgtEl>
                                          <p:spTgt spid="7065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785786" y="1785926"/>
            <a:ext cx="4968552" cy="1754326"/>
          </a:xfrm>
          <a:prstGeom prst="rect">
            <a:avLst/>
          </a:prstGeom>
          <a:noFill/>
          <a:ln>
            <a:noFill/>
          </a:ln>
          <a:effectLst/>
        </p:spPr>
        <p:txBody>
          <a:bodyPr wrap="square">
            <a:spAutoFit/>
          </a:bodyPr>
          <a:lstStyle/>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文件操作</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71670"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6.1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文件和文件系统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928670"/>
            <a:ext cx="8929718" cy="341632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链接文件</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2</a:t>
            </a:r>
            <a:r>
              <a:rPr lang="zh-CN" altLang="en-US" sz="2400" dirty="0" smtClean="0">
                <a:solidFill>
                  <a:srgbClr val="0070C0"/>
                </a:solidFill>
              </a:rPr>
              <a:t>）显式链接</a:t>
            </a:r>
            <a:endParaRPr lang="en-US" altLang="zh-CN" sz="2400" dirty="0" smtClean="0">
              <a:solidFill>
                <a:srgbClr val="0070C0"/>
              </a:solidFill>
            </a:endParaRPr>
          </a:p>
          <a:p>
            <a:pPr eaLnBrk="1" hangingPunct="1">
              <a:lnSpc>
                <a:spcPct val="120000"/>
              </a:lnSpc>
              <a:spcBef>
                <a:spcPct val="0"/>
              </a:spcBef>
              <a:defRPr/>
            </a:pPr>
            <a:r>
              <a:rPr lang="en-US" altLang="zh-CN" sz="2400" dirty="0" smtClean="0"/>
              <a:t> </a:t>
            </a:r>
            <a:r>
              <a:rPr lang="zh-CN" altLang="en-US" sz="2400" dirty="0" smtClean="0"/>
              <a:t>所有链接指针统一存放在一张显示的链接表</a:t>
            </a:r>
            <a:r>
              <a:rPr lang="en-US" altLang="zh-CN" sz="2400" dirty="0" smtClean="0"/>
              <a:t>(FAT</a:t>
            </a:r>
            <a:r>
              <a:rPr lang="zh-CN" altLang="en-US" sz="2400" dirty="0" smtClean="0"/>
              <a:t>，</a:t>
            </a:r>
            <a:r>
              <a:rPr lang="en-US" altLang="zh-CN" sz="2400" dirty="0" smtClean="0"/>
              <a:t>File Allocation Table</a:t>
            </a:r>
            <a:r>
              <a:rPr lang="zh-CN" altLang="en-US" sz="2400" dirty="0" smtClean="0"/>
              <a:t>，称为文件分配表</a:t>
            </a:r>
            <a:r>
              <a:rPr lang="en-US" altLang="zh-CN" sz="2400" dirty="0" smtClean="0"/>
              <a:t>)</a:t>
            </a:r>
            <a:r>
              <a:rPr lang="zh-CN" altLang="en-US" sz="2400" dirty="0" smtClean="0"/>
              <a:t>中。一个逻辑磁盘设置一张表，以物理盘块号为序，表项内容为指向某文件的下一盘块的指针。</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1857356" y="292222"/>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7065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6020"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86019" name="Object 3"/>
          <p:cNvGraphicFramePr>
            <a:graphicFrameLocks noChangeAspect="1"/>
          </p:cNvGraphicFramePr>
          <p:nvPr/>
        </p:nvGraphicFramePr>
        <p:xfrm>
          <a:off x="-198417" y="4167890"/>
          <a:ext cx="4698979" cy="2357454"/>
        </p:xfrm>
        <a:graphic>
          <a:graphicData uri="http://schemas.openxmlformats.org/presentationml/2006/ole">
            <mc:AlternateContent xmlns:mc="http://schemas.openxmlformats.org/markup-compatibility/2006">
              <mc:Choice xmlns:v="urn:schemas-microsoft-com:vml" Requires="v">
                <p:oleObj spid="_x0000_s86065" name="Visio" r:id="rId1" imgW="4203700" imgH="2095500" progId="Visio.Drawing.11">
                  <p:embed/>
                </p:oleObj>
              </mc:Choice>
              <mc:Fallback>
                <p:oleObj name="Visio" r:id="rId1" imgW="4203700" imgH="2095500" progId="Visio.Drawing.11">
                  <p:embed/>
                  <p:pic>
                    <p:nvPicPr>
                      <p:cNvPr id="0"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17" y="4167890"/>
                        <a:ext cx="4698979" cy="2357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203"/>
          <p:cNvSpPr txBox="1">
            <a:spLocks noChangeArrowheads="1"/>
          </p:cNvSpPr>
          <p:nvPr/>
        </p:nvSpPr>
        <p:spPr bwMode="auto">
          <a:xfrm>
            <a:off x="4000496" y="3571876"/>
            <a:ext cx="4643470" cy="2916183"/>
          </a:xfrm>
          <a:prstGeom prst="rect">
            <a:avLst/>
          </a:prstGeom>
          <a:noFill/>
          <a:ln w="9525">
            <a:noFill/>
            <a:miter lim="800000"/>
          </a:ln>
        </p:spPr>
        <p:txBody>
          <a:bodyPr wrap="square">
            <a:spAutoFit/>
          </a:bodyPr>
          <a:lstStyle/>
          <a:p>
            <a:pPr marL="457200" indent="-457200">
              <a:lnSpc>
                <a:spcPct val="150000"/>
              </a:lnSpc>
              <a:spcBef>
                <a:spcPct val="0"/>
              </a:spcBef>
              <a:buClrTx/>
            </a:pPr>
            <a:r>
              <a:rPr kumimoji="1" lang="zh-CN" altLang="en-US" sz="2400" dirty="0">
                <a:solidFill>
                  <a:srgbClr val="FF0000"/>
                </a:solidFill>
                <a:latin typeface="Times New Roman" panose="02020603050405020304" pitchFamily="18" charset="0"/>
              </a:rPr>
              <a:t>主要优点：</a:t>
            </a:r>
            <a:endParaRPr kumimoji="1" lang="zh-CN" altLang="en-US" sz="2400" dirty="0">
              <a:solidFill>
                <a:srgbClr val="FF0000"/>
              </a:solidFill>
              <a:latin typeface="Times New Roman" panose="02020603050405020304" pitchFamily="18" charset="0"/>
            </a:endParaRPr>
          </a:p>
          <a:p>
            <a:pPr marL="457200" indent="-457200">
              <a:lnSpc>
                <a:spcPct val="150000"/>
              </a:lnSpc>
              <a:spcBef>
                <a:spcPct val="0"/>
              </a:spcBef>
              <a:buClrTx/>
              <a:buFont typeface="Wingdings" panose="05000000000000000000" pitchFamily="2" charset="2"/>
              <a:buChar char="l"/>
            </a:pPr>
            <a:r>
              <a:rPr kumimoji="1" lang="zh-CN" altLang="en-US" dirty="0" smtClean="0">
                <a:latin typeface="Times New Roman" panose="02020603050405020304" pitchFamily="18" charset="0"/>
              </a:rPr>
              <a:t>检索速度快</a:t>
            </a:r>
            <a:endParaRPr kumimoji="1" lang="zh-CN" altLang="en-US" dirty="0">
              <a:latin typeface="Times New Roman" panose="02020603050405020304" pitchFamily="18" charset="0"/>
            </a:endParaRPr>
          </a:p>
          <a:p>
            <a:pPr marL="457200" indent="-457200">
              <a:lnSpc>
                <a:spcPct val="150000"/>
              </a:lnSpc>
              <a:spcBef>
                <a:spcPct val="0"/>
              </a:spcBef>
              <a:buClrTx/>
              <a:buFont typeface="Wingdings" panose="05000000000000000000" pitchFamily="2" charset="2"/>
              <a:buChar char="l"/>
            </a:pPr>
            <a:r>
              <a:rPr kumimoji="1" lang="zh-CN" altLang="en-US" dirty="0" smtClean="0">
                <a:latin typeface="Times New Roman" panose="02020603050405020304" pitchFamily="18" charset="0"/>
              </a:rPr>
              <a:t>支持随机存取</a:t>
            </a:r>
            <a:endParaRPr kumimoji="1" lang="en-US" altLang="zh-CN" dirty="0" smtClean="0">
              <a:latin typeface="Times New Roman" panose="02020603050405020304" pitchFamily="18" charset="0"/>
            </a:endParaRPr>
          </a:p>
          <a:p>
            <a:pPr marL="457200" indent="-457200">
              <a:lnSpc>
                <a:spcPts val="3500"/>
              </a:lnSpc>
              <a:spcBef>
                <a:spcPct val="0"/>
              </a:spcBef>
              <a:buClrTx/>
            </a:pPr>
            <a:r>
              <a:rPr kumimoji="1" lang="zh-CN" altLang="en-US" sz="2400" dirty="0" smtClean="0">
                <a:solidFill>
                  <a:srgbClr val="FF0000"/>
                </a:solidFill>
                <a:latin typeface="Times New Roman" panose="02020603050405020304" pitchFamily="18" charset="0"/>
              </a:rPr>
              <a:t>主要缺点：</a:t>
            </a:r>
            <a:endParaRPr kumimoji="1" lang="zh-CN" altLang="en-US" sz="2400" dirty="0" smtClean="0">
              <a:solidFill>
                <a:srgbClr val="FF0000"/>
              </a:solidFill>
              <a:latin typeface="Times New Roman" panose="02020603050405020304" pitchFamily="18" charset="0"/>
            </a:endParaRPr>
          </a:p>
          <a:p>
            <a:pPr marL="457200" indent="-457200">
              <a:lnSpc>
                <a:spcPts val="3500"/>
              </a:lnSpc>
              <a:spcBef>
                <a:spcPct val="0"/>
              </a:spcBef>
              <a:buClrTx/>
              <a:buFont typeface="Wingdings" panose="05000000000000000000" pitchFamily="2" charset="2"/>
              <a:buChar char="l"/>
            </a:pPr>
            <a:r>
              <a:rPr kumimoji="1" lang="en-US" altLang="zh-CN" dirty="0" smtClean="0">
                <a:latin typeface="Times New Roman" panose="02020603050405020304" pitchFamily="18" charset="0"/>
              </a:rPr>
              <a:t>FAT</a:t>
            </a:r>
            <a:r>
              <a:rPr kumimoji="1" lang="zh-CN" altLang="en-US" dirty="0" smtClean="0">
                <a:latin typeface="Times New Roman" panose="02020603050405020304" pitchFamily="18" charset="0"/>
              </a:rPr>
              <a:t>表占内存空间</a:t>
            </a:r>
            <a:endParaRPr kumimoji="1" lang="en-US" altLang="zh-CN" dirty="0" smtClean="0">
              <a:latin typeface="Times New Roman" panose="02020603050405020304" pitchFamily="18" charset="0"/>
            </a:endParaRPr>
          </a:p>
          <a:p>
            <a:pPr marL="457200" indent="-457200">
              <a:lnSpc>
                <a:spcPts val="3500"/>
              </a:lnSpc>
              <a:spcBef>
                <a:spcPct val="0"/>
              </a:spcBef>
              <a:buClrTx/>
              <a:buFont typeface="Wingdings" panose="05000000000000000000" pitchFamily="2" charset="2"/>
              <a:buChar char="l"/>
            </a:pPr>
            <a:r>
              <a:rPr kumimoji="1" lang="en-US" altLang="zh-CN" dirty="0" smtClean="0">
                <a:latin typeface="Times New Roman" panose="02020603050405020304" pitchFamily="18" charset="0"/>
              </a:rPr>
              <a:t>FAT</a:t>
            </a:r>
            <a:r>
              <a:rPr kumimoji="1" lang="zh-CN" altLang="en-US" dirty="0" smtClean="0">
                <a:latin typeface="Times New Roman" panose="02020603050405020304" pitchFamily="18" charset="0"/>
              </a:rPr>
              <a:t>表较大时，随机存取效率降低</a:t>
            </a:r>
            <a:endParaRPr kumimoji="1" lang="zh-CN" altLang="en-US" dirty="0">
              <a:latin typeface="Times New Roman" panose="02020603050405020304" pitchFamily="18" charset="0"/>
            </a:endParaRPr>
          </a:p>
        </p:txBody>
      </p:sp>
      <p:sp>
        <p:nvSpPr>
          <p:cNvPr id="9" name="椭圆形标注 8"/>
          <p:cNvSpPr/>
          <p:nvPr/>
        </p:nvSpPr>
        <p:spPr bwMode="auto">
          <a:xfrm>
            <a:off x="6444208" y="764704"/>
            <a:ext cx="2520280" cy="1368152"/>
          </a:xfrm>
          <a:prstGeom prst="wedgeEllipseCallout">
            <a:avLst>
              <a:gd name="adj1" fmla="val -195439"/>
              <a:gd name="adj2" fmla="val 246614"/>
            </a:avLst>
          </a:prstGeom>
          <a:solidFill>
            <a:schemeClr val="accent1">
              <a:lumMod val="40000"/>
              <a:lumOff val="60000"/>
            </a:schemeClr>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r>
              <a:rPr lang="en-US" altLang="zh-CN" dirty="0" smtClean="0"/>
              <a:t>FAT32</a:t>
            </a:r>
            <a:r>
              <a:rPr lang="zh-CN" altLang="en-US" dirty="0" smtClean="0"/>
              <a:t>：</a:t>
            </a:r>
            <a:endParaRPr lang="zh-CN" altLang="en-US" dirty="0" smtClean="0"/>
          </a:p>
          <a:p>
            <a:r>
              <a:rPr lang="en-US" altLang="zh-CN" dirty="0" smtClean="0"/>
              <a:t>0xFFFFFFFF</a:t>
            </a:r>
            <a:endParaRPr lang="en-US" altLang="zh-CN" dirty="0" smtClean="0"/>
          </a:p>
          <a:p>
            <a:endParaRPr lang="en-US" altLang="zh-CN" dirty="0"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ox(in)">
                                      <p:cBhvr>
                                        <p:cTn id="12" dur="500"/>
                                        <p:tgtEl>
                                          <p:spTgt spid="11">
                                            <p:txEl>
                                              <p:pRg st="0" end="0"/>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box(in)">
                                      <p:cBhvr>
                                        <p:cTn id="15" dur="500"/>
                                        <p:tgtEl>
                                          <p:spTgt spid="11">
                                            <p:txEl>
                                              <p:pRg st="1" end="1"/>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box(in)">
                                      <p:cBhvr>
                                        <p:cTn id="18" dur="500"/>
                                        <p:tgtEl>
                                          <p:spTgt spid="11">
                                            <p:txEl>
                                              <p:pRg st="2" end="2"/>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box(in)">
                                      <p:cBhvr>
                                        <p:cTn id="21" dur="500"/>
                                        <p:tgtEl>
                                          <p:spTgt spid="11">
                                            <p:txEl>
                                              <p:pRg st="3" end="3"/>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box(in)">
                                      <p:cBhvr>
                                        <p:cTn id="24" dur="500"/>
                                        <p:tgtEl>
                                          <p:spTgt spid="11">
                                            <p:txEl>
                                              <p:pRg st="4" end="4"/>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box(in)">
                                      <p:cBhvr>
                                        <p:cTn id="27"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6"/>
          <p:cNvSpPr txBox="1">
            <a:spLocks noChangeArrowheads="1"/>
          </p:cNvSpPr>
          <p:nvPr/>
        </p:nvSpPr>
        <p:spPr bwMode="auto">
          <a:xfrm>
            <a:off x="7330232" y="1744488"/>
            <a:ext cx="549275" cy="3379788"/>
          </a:xfrm>
          <a:prstGeom prst="rect">
            <a:avLst/>
          </a:prstGeom>
          <a:noFill/>
          <a:ln w="9525">
            <a:noFill/>
            <a:miter lim="800000"/>
          </a:ln>
        </p:spPr>
        <p:txBody>
          <a:bodyPr vert="eaVert" wrap="none">
            <a:spAutoFit/>
          </a:bodyPr>
          <a:lstStyle/>
          <a:p>
            <a:pPr>
              <a:spcBef>
                <a:spcPct val="0"/>
              </a:spcBef>
              <a:buClrTx/>
            </a:pPr>
            <a:r>
              <a:rPr kumimoji="1" lang="en-US" altLang="zh-CN" b="0">
                <a:latin typeface="Times New Roman" panose="02020603050405020304" pitchFamily="18" charset="0"/>
              </a:rPr>
              <a:t>MS-DOS</a:t>
            </a:r>
            <a:r>
              <a:rPr kumimoji="1" lang="zh-CN" altLang="en-US" b="0">
                <a:latin typeface="Times New Roman" panose="02020603050405020304" pitchFamily="18" charset="0"/>
              </a:rPr>
              <a:t>的文件物理结构</a:t>
            </a:r>
            <a:endParaRPr kumimoji="1" lang="zh-CN" altLang="en-US" b="0">
              <a:latin typeface="Times New Roman" panose="02020603050405020304" pitchFamily="18" charset="0"/>
            </a:endParaRPr>
          </a:p>
        </p:txBody>
      </p:sp>
      <p:sp>
        <p:nvSpPr>
          <p:cNvPr id="9219" name="AutoShape 7"/>
          <p:cNvSpPr>
            <a:spLocks noChangeAspect="1" noChangeArrowheads="1" noTextEdit="1"/>
          </p:cNvSpPr>
          <p:nvPr/>
        </p:nvSpPr>
        <p:spPr bwMode="auto">
          <a:xfrm>
            <a:off x="1692275" y="549275"/>
            <a:ext cx="6477000" cy="6169025"/>
          </a:xfrm>
          <a:prstGeom prst="rect">
            <a:avLst/>
          </a:prstGeom>
          <a:noFill/>
          <a:ln w="9525">
            <a:noFill/>
            <a:miter lim="800000"/>
          </a:ln>
        </p:spPr>
        <p:txBody>
          <a:bodyPr/>
          <a:lstStyle/>
          <a:p>
            <a:endParaRPr lang="zh-CN" altLang="en-US"/>
          </a:p>
        </p:txBody>
      </p:sp>
      <p:sp>
        <p:nvSpPr>
          <p:cNvPr id="9220" name="Rectangle 9"/>
          <p:cNvSpPr>
            <a:spLocks noChangeArrowheads="1"/>
          </p:cNvSpPr>
          <p:nvPr/>
        </p:nvSpPr>
        <p:spPr bwMode="auto">
          <a:xfrm>
            <a:off x="4112370" y="1415876"/>
            <a:ext cx="2422525" cy="409575"/>
          </a:xfrm>
          <a:prstGeom prst="rect">
            <a:avLst/>
          </a:prstGeom>
          <a:noFill/>
          <a:ln w="22225">
            <a:solidFill>
              <a:srgbClr val="000000"/>
            </a:solidFill>
            <a:miter lim="800000"/>
          </a:ln>
        </p:spPr>
        <p:txBody>
          <a:bodyPr/>
          <a:lstStyle/>
          <a:p>
            <a:endParaRPr lang="zh-CN" altLang="en-US"/>
          </a:p>
        </p:txBody>
      </p:sp>
      <p:sp>
        <p:nvSpPr>
          <p:cNvPr id="9221" name="Rectangle 10"/>
          <p:cNvSpPr>
            <a:spLocks noChangeArrowheads="1"/>
          </p:cNvSpPr>
          <p:nvPr/>
        </p:nvSpPr>
        <p:spPr bwMode="auto">
          <a:xfrm>
            <a:off x="4112370" y="1825451"/>
            <a:ext cx="2422525" cy="407987"/>
          </a:xfrm>
          <a:prstGeom prst="rect">
            <a:avLst/>
          </a:prstGeom>
          <a:noFill/>
          <a:ln w="22225">
            <a:solidFill>
              <a:srgbClr val="000000"/>
            </a:solidFill>
            <a:miter lim="800000"/>
          </a:ln>
        </p:spPr>
        <p:txBody>
          <a:bodyPr/>
          <a:lstStyle/>
          <a:p>
            <a:endParaRPr lang="zh-CN" altLang="en-US"/>
          </a:p>
        </p:txBody>
      </p:sp>
      <p:sp>
        <p:nvSpPr>
          <p:cNvPr id="9222" name="Rectangle 11"/>
          <p:cNvSpPr>
            <a:spLocks noChangeArrowheads="1"/>
          </p:cNvSpPr>
          <p:nvPr/>
        </p:nvSpPr>
        <p:spPr bwMode="auto">
          <a:xfrm>
            <a:off x="4112370" y="2233438"/>
            <a:ext cx="2422525" cy="407988"/>
          </a:xfrm>
          <a:prstGeom prst="rect">
            <a:avLst/>
          </a:prstGeom>
          <a:noFill/>
          <a:ln w="22225">
            <a:solidFill>
              <a:srgbClr val="000000"/>
            </a:solidFill>
            <a:miter lim="800000"/>
          </a:ln>
        </p:spPr>
        <p:txBody>
          <a:bodyPr/>
          <a:lstStyle/>
          <a:p>
            <a:endParaRPr lang="zh-CN" altLang="en-US"/>
          </a:p>
        </p:txBody>
      </p:sp>
      <p:sp>
        <p:nvSpPr>
          <p:cNvPr id="9223" name="Rectangle 12"/>
          <p:cNvSpPr>
            <a:spLocks noChangeArrowheads="1"/>
          </p:cNvSpPr>
          <p:nvPr/>
        </p:nvSpPr>
        <p:spPr bwMode="auto">
          <a:xfrm>
            <a:off x="4112370" y="2641426"/>
            <a:ext cx="2422525" cy="407987"/>
          </a:xfrm>
          <a:prstGeom prst="rect">
            <a:avLst/>
          </a:prstGeom>
          <a:noFill/>
          <a:ln w="22225">
            <a:solidFill>
              <a:srgbClr val="000000"/>
            </a:solidFill>
            <a:miter lim="800000"/>
          </a:ln>
        </p:spPr>
        <p:txBody>
          <a:bodyPr/>
          <a:lstStyle/>
          <a:p>
            <a:endParaRPr lang="zh-CN" altLang="en-US"/>
          </a:p>
        </p:txBody>
      </p:sp>
      <p:sp>
        <p:nvSpPr>
          <p:cNvPr id="9224" name="Rectangle 13"/>
          <p:cNvSpPr>
            <a:spLocks noChangeArrowheads="1"/>
          </p:cNvSpPr>
          <p:nvPr/>
        </p:nvSpPr>
        <p:spPr bwMode="auto">
          <a:xfrm>
            <a:off x="4112370" y="3049413"/>
            <a:ext cx="2422525" cy="409575"/>
          </a:xfrm>
          <a:prstGeom prst="rect">
            <a:avLst/>
          </a:prstGeom>
          <a:noFill/>
          <a:ln w="22225">
            <a:solidFill>
              <a:srgbClr val="000000"/>
            </a:solidFill>
            <a:miter lim="800000"/>
          </a:ln>
        </p:spPr>
        <p:txBody>
          <a:bodyPr/>
          <a:lstStyle/>
          <a:p>
            <a:endParaRPr lang="zh-CN" altLang="en-US"/>
          </a:p>
        </p:txBody>
      </p:sp>
      <p:sp>
        <p:nvSpPr>
          <p:cNvPr id="9225" name="Rectangle 14"/>
          <p:cNvSpPr>
            <a:spLocks noChangeArrowheads="1"/>
          </p:cNvSpPr>
          <p:nvPr/>
        </p:nvSpPr>
        <p:spPr bwMode="auto">
          <a:xfrm>
            <a:off x="5249020" y="3071638"/>
            <a:ext cx="15557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6</a:t>
            </a:r>
            <a:endParaRPr lang="en-US" altLang="zh-CN"/>
          </a:p>
        </p:txBody>
      </p:sp>
      <p:sp>
        <p:nvSpPr>
          <p:cNvPr id="9226" name="Rectangle 15"/>
          <p:cNvSpPr>
            <a:spLocks noChangeArrowheads="1"/>
          </p:cNvSpPr>
          <p:nvPr/>
        </p:nvSpPr>
        <p:spPr bwMode="auto">
          <a:xfrm>
            <a:off x="4112370" y="3458988"/>
            <a:ext cx="2422525" cy="407988"/>
          </a:xfrm>
          <a:prstGeom prst="rect">
            <a:avLst/>
          </a:prstGeom>
          <a:noFill/>
          <a:ln w="22225">
            <a:solidFill>
              <a:srgbClr val="000000"/>
            </a:solidFill>
            <a:miter lim="800000"/>
          </a:ln>
        </p:spPr>
        <p:txBody>
          <a:bodyPr/>
          <a:lstStyle/>
          <a:p>
            <a:endParaRPr lang="zh-CN" altLang="en-US"/>
          </a:p>
        </p:txBody>
      </p:sp>
      <p:sp>
        <p:nvSpPr>
          <p:cNvPr id="9227" name="Rectangle 16"/>
          <p:cNvSpPr>
            <a:spLocks noChangeArrowheads="1"/>
          </p:cNvSpPr>
          <p:nvPr/>
        </p:nvSpPr>
        <p:spPr bwMode="auto">
          <a:xfrm>
            <a:off x="5077570" y="3481213"/>
            <a:ext cx="57467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EOF</a:t>
            </a:r>
            <a:endParaRPr lang="en-US" altLang="zh-CN"/>
          </a:p>
        </p:txBody>
      </p:sp>
      <p:sp>
        <p:nvSpPr>
          <p:cNvPr id="9228" name="Rectangle 17"/>
          <p:cNvSpPr>
            <a:spLocks noChangeArrowheads="1"/>
          </p:cNvSpPr>
          <p:nvPr/>
        </p:nvSpPr>
        <p:spPr bwMode="auto">
          <a:xfrm>
            <a:off x="4112370" y="3866976"/>
            <a:ext cx="2422525" cy="387350"/>
          </a:xfrm>
          <a:prstGeom prst="rect">
            <a:avLst/>
          </a:prstGeom>
          <a:noFill/>
          <a:ln w="22225">
            <a:solidFill>
              <a:srgbClr val="000000"/>
            </a:solidFill>
            <a:miter lim="800000"/>
          </a:ln>
        </p:spPr>
        <p:txBody>
          <a:bodyPr/>
          <a:lstStyle/>
          <a:p>
            <a:endParaRPr lang="zh-CN" altLang="en-US"/>
          </a:p>
        </p:txBody>
      </p:sp>
      <p:sp>
        <p:nvSpPr>
          <p:cNvPr id="9229" name="Rectangle 18"/>
          <p:cNvSpPr>
            <a:spLocks noChangeArrowheads="1"/>
          </p:cNvSpPr>
          <p:nvPr/>
        </p:nvSpPr>
        <p:spPr bwMode="auto">
          <a:xfrm>
            <a:off x="5183932" y="3889201"/>
            <a:ext cx="311150" cy="334962"/>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11</a:t>
            </a:r>
            <a:endParaRPr lang="en-US" altLang="zh-CN"/>
          </a:p>
        </p:txBody>
      </p:sp>
      <p:sp>
        <p:nvSpPr>
          <p:cNvPr id="9230" name="Rectangle 19"/>
          <p:cNvSpPr>
            <a:spLocks noChangeArrowheads="1"/>
          </p:cNvSpPr>
          <p:nvPr/>
        </p:nvSpPr>
        <p:spPr bwMode="auto">
          <a:xfrm>
            <a:off x="4112370" y="4254326"/>
            <a:ext cx="2422525" cy="407987"/>
          </a:xfrm>
          <a:prstGeom prst="rect">
            <a:avLst/>
          </a:prstGeom>
          <a:noFill/>
          <a:ln w="22225">
            <a:solidFill>
              <a:srgbClr val="000000"/>
            </a:solidFill>
            <a:miter lim="800000"/>
          </a:ln>
        </p:spPr>
        <p:txBody>
          <a:bodyPr/>
          <a:lstStyle/>
          <a:p>
            <a:endParaRPr lang="zh-CN" altLang="en-US"/>
          </a:p>
        </p:txBody>
      </p:sp>
      <p:sp>
        <p:nvSpPr>
          <p:cNvPr id="9231" name="Rectangle 20"/>
          <p:cNvSpPr>
            <a:spLocks noChangeArrowheads="1"/>
          </p:cNvSpPr>
          <p:nvPr/>
        </p:nvSpPr>
        <p:spPr bwMode="auto">
          <a:xfrm>
            <a:off x="4112370" y="4662313"/>
            <a:ext cx="2422525" cy="407988"/>
          </a:xfrm>
          <a:prstGeom prst="rect">
            <a:avLst/>
          </a:prstGeom>
          <a:noFill/>
          <a:ln w="22225">
            <a:solidFill>
              <a:srgbClr val="000000"/>
            </a:solidFill>
            <a:miter lim="800000"/>
          </a:ln>
        </p:spPr>
        <p:txBody>
          <a:bodyPr/>
          <a:lstStyle/>
          <a:p>
            <a:endParaRPr lang="zh-CN" altLang="en-US"/>
          </a:p>
        </p:txBody>
      </p:sp>
      <p:sp>
        <p:nvSpPr>
          <p:cNvPr id="9232" name="Rectangle 21"/>
          <p:cNvSpPr>
            <a:spLocks noChangeArrowheads="1"/>
          </p:cNvSpPr>
          <p:nvPr/>
        </p:nvSpPr>
        <p:spPr bwMode="auto">
          <a:xfrm>
            <a:off x="4112370" y="5070301"/>
            <a:ext cx="2422525" cy="407987"/>
          </a:xfrm>
          <a:prstGeom prst="rect">
            <a:avLst/>
          </a:prstGeom>
          <a:noFill/>
          <a:ln w="22225">
            <a:solidFill>
              <a:srgbClr val="000000"/>
            </a:solidFill>
            <a:miter lim="800000"/>
          </a:ln>
        </p:spPr>
        <p:txBody>
          <a:bodyPr/>
          <a:lstStyle/>
          <a:p>
            <a:endParaRPr lang="zh-CN" altLang="en-US"/>
          </a:p>
        </p:txBody>
      </p:sp>
      <p:sp>
        <p:nvSpPr>
          <p:cNvPr id="9233" name="Rectangle 22"/>
          <p:cNvSpPr>
            <a:spLocks noChangeArrowheads="1"/>
          </p:cNvSpPr>
          <p:nvPr/>
        </p:nvSpPr>
        <p:spPr bwMode="auto">
          <a:xfrm>
            <a:off x="5183932" y="5114751"/>
            <a:ext cx="311150" cy="334962"/>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10</a:t>
            </a:r>
            <a:endParaRPr lang="en-US" altLang="zh-CN"/>
          </a:p>
        </p:txBody>
      </p:sp>
      <p:sp>
        <p:nvSpPr>
          <p:cNvPr id="9234" name="Rectangle 23"/>
          <p:cNvSpPr>
            <a:spLocks noChangeArrowheads="1"/>
          </p:cNvSpPr>
          <p:nvPr/>
        </p:nvSpPr>
        <p:spPr bwMode="auto">
          <a:xfrm>
            <a:off x="4112370" y="5478288"/>
            <a:ext cx="2422525" cy="409575"/>
          </a:xfrm>
          <a:prstGeom prst="rect">
            <a:avLst/>
          </a:prstGeom>
          <a:noFill/>
          <a:ln w="22225">
            <a:solidFill>
              <a:srgbClr val="000000"/>
            </a:solidFill>
            <a:miter lim="800000"/>
          </a:ln>
        </p:spPr>
        <p:txBody>
          <a:bodyPr/>
          <a:lstStyle/>
          <a:p>
            <a:endParaRPr lang="zh-CN" altLang="en-US"/>
          </a:p>
        </p:txBody>
      </p:sp>
      <p:sp>
        <p:nvSpPr>
          <p:cNvPr id="9235" name="Rectangle 24"/>
          <p:cNvSpPr>
            <a:spLocks noChangeArrowheads="1"/>
          </p:cNvSpPr>
          <p:nvPr/>
        </p:nvSpPr>
        <p:spPr bwMode="auto">
          <a:xfrm>
            <a:off x="5249020" y="5522738"/>
            <a:ext cx="15557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5</a:t>
            </a:r>
            <a:endParaRPr lang="en-US" altLang="zh-CN"/>
          </a:p>
        </p:txBody>
      </p:sp>
      <p:sp>
        <p:nvSpPr>
          <p:cNvPr id="9236" name="Rectangle 25"/>
          <p:cNvSpPr>
            <a:spLocks noChangeArrowheads="1"/>
          </p:cNvSpPr>
          <p:nvPr/>
        </p:nvSpPr>
        <p:spPr bwMode="auto">
          <a:xfrm>
            <a:off x="4112370" y="5887863"/>
            <a:ext cx="2422525" cy="407988"/>
          </a:xfrm>
          <a:prstGeom prst="rect">
            <a:avLst/>
          </a:prstGeom>
          <a:noFill/>
          <a:ln w="22225">
            <a:solidFill>
              <a:srgbClr val="000000"/>
            </a:solidFill>
            <a:miter lim="800000"/>
          </a:ln>
        </p:spPr>
        <p:txBody>
          <a:bodyPr/>
          <a:lstStyle/>
          <a:p>
            <a:endParaRPr lang="zh-CN" altLang="en-US"/>
          </a:p>
        </p:txBody>
      </p:sp>
      <p:sp>
        <p:nvSpPr>
          <p:cNvPr id="9237" name="Rectangle 26"/>
          <p:cNvSpPr>
            <a:spLocks noChangeArrowheads="1"/>
          </p:cNvSpPr>
          <p:nvPr/>
        </p:nvSpPr>
        <p:spPr bwMode="auto">
          <a:xfrm>
            <a:off x="5077570" y="5910088"/>
            <a:ext cx="57467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EOF</a:t>
            </a:r>
            <a:endParaRPr lang="en-US" altLang="zh-CN"/>
          </a:p>
        </p:txBody>
      </p:sp>
      <p:sp>
        <p:nvSpPr>
          <p:cNvPr id="9238" name="Rectangle 27"/>
          <p:cNvSpPr>
            <a:spLocks noChangeArrowheads="1"/>
          </p:cNvSpPr>
          <p:nvPr/>
        </p:nvSpPr>
        <p:spPr bwMode="auto">
          <a:xfrm>
            <a:off x="6665070" y="1460326"/>
            <a:ext cx="155575" cy="334962"/>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0</a:t>
            </a:r>
            <a:endParaRPr lang="en-US" altLang="zh-CN"/>
          </a:p>
        </p:txBody>
      </p:sp>
      <p:sp>
        <p:nvSpPr>
          <p:cNvPr id="9239" name="Rectangle 28"/>
          <p:cNvSpPr>
            <a:spLocks noChangeArrowheads="1"/>
          </p:cNvSpPr>
          <p:nvPr/>
        </p:nvSpPr>
        <p:spPr bwMode="auto">
          <a:xfrm>
            <a:off x="6665070" y="1868313"/>
            <a:ext cx="15557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1</a:t>
            </a:r>
            <a:endParaRPr lang="en-US" altLang="zh-CN"/>
          </a:p>
        </p:txBody>
      </p:sp>
      <p:sp>
        <p:nvSpPr>
          <p:cNvPr id="9240" name="Rectangle 29"/>
          <p:cNvSpPr>
            <a:spLocks noChangeArrowheads="1"/>
          </p:cNvSpPr>
          <p:nvPr/>
        </p:nvSpPr>
        <p:spPr bwMode="auto">
          <a:xfrm>
            <a:off x="6665070" y="2255663"/>
            <a:ext cx="15557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2</a:t>
            </a:r>
            <a:endParaRPr lang="en-US" altLang="zh-CN"/>
          </a:p>
        </p:txBody>
      </p:sp>
      <p:sp>
        <p:nvSpPr>
          <p:cNvPr id="9241" name="Rectangle 30"/>
          <p:cNvSpPr>
            <a:spLocks noChangeArrowheads="1"/>
          </p:cNvSpPr>
          <p:nvPr/>
        </p:nvSpPr>
        <p:spPr bwMode="auto">
          <a:xfrm>
            <a:off x="6665070" y="2663651"/>
            <a:ext cx="155575" cy="334962"/>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3</a:t>
            </a:r>
            <a:endParaRPr lang="en-US" altLang="zh-CN"/>
          </a:p>
        </p:txBody>
      </p:sp>
      <p:sp>
        <p:nvSpPr>
          <p:cNvPr id="9242" name="Rectangle 31"/>
          <p:cNvSpPr>
            <a:spLocks noChangeArrowheads="1"/>
          </p:cNvSpPr>
          <p:nvPr/>
        </p:nvSpPr>
        <p:spPr bwMode="auto">
          <a:xfrm>
            <a:off x="6665070" y="3071638"/>
            <a:ext cx="15557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4</a:t>
            </a:r>
            <a:endParaRPr lang="en-US" altLang="zh-CN"/>
          </a:p>
        </p:txBody>
      </p:sp>
      <p:sp>
        <p:nvSpPr>
          <p:cNvPr id="9243" name="Rectangle 32"/>
          <p:cNvSpPr>
            <a:spLocks noChangeArrowheads="1"/>
          </p:cNvSpPr>
          <p:nvPr/>
        </p:nvSpPr>
        <p:spPr bwMode="auto">
          <a:xfrm>
            <a:off x="6665070" y="3481213"/>
            <a:ext cx="15557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5</a:t>
            </a:r>
            <a:endParaRPr lang="en-US" altLang="zh-CN"/>
          </a:p>
        </p:txBody>
      </p:sp>
      <p:sp>
        <p:nvSpPr>
          <p:cNvPr id="9244" name="Rectangle 33"/>
          <p:cNvSpPr>
            <a:spLocks noChangeArrowheads="1"/>
          </p:cNvSpPr>
          <p:nvPr/>
        </p:nvSpPr>
        <p:spPr bwMode="auto">
          <a:xfrm>
            <a:off x="6665070" y="3889201"/>
            <a:ext cx="155575" cy="334962"/>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6</a:t>
            </a:r>
            <a:endParaRPr lang="en-US" altLang="zh-CN"/>
          </a:p>
        </p:txBody>
      </p:sp>
      <p:sp>
        <p:nvSpPr>
          <p:cNvPr id="9245" name="Rectangle 34"/>
          <p:cNvSpPr>
            <a:spLocks noChangeArrowheads="1"/>
          </p:cNvSpPr>
          <p:nvPr/>
        </p:nvSpPr>
        <p:spPr bwMode="auto">
          <a:xfrm>
            <a:off x="6665070" y="4297188"/>
            <a:ext cx="15557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7</a:t>
            </a:r>
            <a:endParaRPr lang="en-US" altLang="zh-CN"/>
          </a:p>
        </p:txBody>
      </p:sp>
      <p:sp>
        <p:nvSpPr>
          <p:cNvPr id="9246" name="Rectangle 35"/>
          <p:cNvSpPr>
            <a:spLocks noChangeArrowheads="1"/>
          </p:cNvSpPr>
          <p:nvPr/>
        </p:nvSpPr>
        <p:spPr bwMode="auto">
          <a:xfrm>
            <a:off x="6665070" y="4706763"/>
            <a:ext cx="15557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8</a:t>
            </a:r>
            <a:endParaRPr lang="en-US" altLang="zh-CN"/>
          </a:p>
        </p:txBody>
      </p:sp>
      <p:sp>
        <p:nvSpPr>
          <p:cNvPr id="9247" name="Rectangle 36"/>
          <p:cNvSpPr>
            <a:spLocks noChangeArrowheads="1"/>
          </p:cNvSpPr>
          <p:nvPr/>
        </p:nvSpPr>
        <p:spPr bwMode="auto">
          <a:xfrm>
            <a:off x="6665070" y="5114751"/>
            <a:ext cx="155575" cy="334962"/>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9</a:t>
            </a:r>
            <a:endParaRPr lang="en-US" altLang="zh-CN"/>
          </a:p>
        </p:txBody>
      </p:sp>
      <p:sp>
        <p:nvSpPr>
          <p:cNvPr id="9248" name="Rectangle 37"/>
          <p:cNvSpPr>
            <a:spLocks noChangeArrowheads="1"/>
          </p:cNvSpPr>
          <p:nvPr/>
        </p:nvSpPr>
        <p:spPr bwMode="auto">
          <a:xfrm>
            <a:off x="5055345" y="1052338"/>
            <a:ext cx="528637"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FAT</a:t>
            </a:r>
            <a:endParaRPr lang="en-US" altLang="zh-CN"/>
          </a:p>
        </p:txBody>
      </p:sp>
      <p:sp>
        <p:nvSpPr>
          <p:cNvPr id="9249" name="Rectangle 38"/>
          <p:cNvSpPr>
            <a:spLocks noChangeArrowheads="1"/>
          </p:cNvSpPr>
          <p:nvPr/>
        </p:nvSpPr>
        <p:spPr bwMode="auto">
          <a:xfrm>
            <a:off x="1796207" y="1052338"/>
            <a:ext cx="82232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FCB A</a:t>
            </a:r>
            <a:endParaRPr lang="en-US" altLang="zh-CN"/>
          </a:p>
        </p:txBody>
      </p:sp>
      <p:sp>
        <p:nvSpPr>
          <p:cNvPr id="9250" name="Rectangle 39"/>
          <p:cNvSpPr>
            <a:spLocks noChangeArrowheads="1"/>
          </p:cNvSpPr>
          <p:nvPr/>
        </p:nvSpPr>
        <p:spPr bwMode="auto">
          <a:xfrm>
            <a:off x="1259632" y="1415876"/>
            <a:ext cx="1822450" cy="817562"/>
          </a:xfrm>
          <a:prstGeom prst="rect">
            <a:avLst/>
          </a:prstGeom>
          <a:noFill/>
          <a:ln w="22225">
            <a:solidFill>
              <a:srgbClr val="000000"/>
            </a:solidFill>
            <a:miter lim="800000"/>
          </a:ln>
        </p:spPr>
        <p:txBody>
          <a:bodyPr/>
          <a:lstStyle/>
          <a:p>
            <a:endParaRPr lang="zh-CN" altLang="en-US"/>
          </a:p>
        </p:txBody>
      </p:sp>
      <p:sp>
        <p:nvSpPr>
          <p:cNvPr id="9251" name="Rectangle 40"/>
          <p:cNvSpPr>
            <a:spLocks noChangeArrowheads="1"/>
          </p:cNvSpPr>
          <p:nvPr/>
        </p:nvSpPr>
        <p:spPr bwMode="auto">
          <a:xfrm>
            <a:off x="1259632" y="2233438"/>
            <a:ext cx="1822450" cy="407988"/>
          </a:xfrm>
          <a:prstGeom prst="rect">
            <a:avLst/>
          </a:prstGeom>
          <a:noFill/>
          <a:ln w="22225">
            <a:solidFill>
              <a:srgbClr val="000000"/>
            </a:solidFill>
            <a:miter lim="800000"/>
          </a:ln>
        </p:spPr>
        <p:txBody>
          <a:bodyPr/>
          <a:lstStyle/>
          <a:p>
            <a:endParaRPr lang="zh-CN" altLang="en-US"/>
          </a:p>
        </p:txBody>
      </p:sp>
      <p:sp>
        <p:nvSpPr>
          <p:cNvPr id="9252" name="Rectangle 41"/>
          <p:cNvSpPr>
            <a:spLocks noChangeArrowheads="1"/>
          </p:cNvSpPr>
          <p:nvPr/>
        </p:nvSpPr>
        <p:spPr bwMode="auto">
          <a:xfrm>
            <a:off x="2116882" y="2255663"/>
            <a:ext cx="155575"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4</a:t>
            </a:r>
            <a:endParaRPr lang="en-US" altLang="zh-CN"/>
          </a:p>
        </p:txBody>
      </p:sp>
      <p:sp>
        <p:nvSpPr>
          <p:cNvPr id="9253" name="Rectangle 42"/>
          <p:cNvSpPr>
            <a:spLocks noChangeArrowheads="1"/>
          </p:cNvSpPr>
          <p:nvPr/>
        </p:nvSpPr>
        <p:spPr bwMode="auto">
          <a:xfrm>
            <a:off x="1816845" y="3889201"/>
            <a:ext cx="822325" cy="334962"/>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FCB B</a:t>
            </a:r>
            <a:endParaRPr lang="en-US" altLang="zh-CN"/>
          </a:p>
        </p:txBody>
      </p:sp>
      <p:sp>
        <p:nvSpPr>
          <p:cNvPr id="9254" name="Rectangle 43"/>
          <p:cNvSpPr>
            <a:spLocks noChangeArrowheads="1"/>
          </p:cNvSpPr>
          <p:nvPr/>
        </p:nvSpPr>
        <p:spPr bwMode="auto">
          <a:xfrm>
            <a:off x="1259632" y="4254326"/>
            <a:ext cx="1822450" cy="815975"/>
          </a:xfrm>
          <a:prstGeom prst="rect">
            <a:avLst/>
          </a:prstGeom>
          <a:noFill/>
          <a:ln w="22225">
            <a:solidFill>
              <a:srgbClr val="000000"/>
            </a:solidFill>
            <a:miter lim="800000"/>
          </a:ln>
        </p:spPr>
        <p:txBody>
          <a:bodyPr/>
          <a:lstStyle/>
          <a:p>
            <a:endParaRPr lang="zh-CN" altLang="en-US"/>
          </a:p>
        </p:txBody>
      </p:sp>
      <p:sp>
        <p:nvSpPr>
          <p:cNvPr id="9255" name="Rectangle 44"/>
          <p:cNvSpPr>
            <a:spLocks noChangeArrowheads="1"/>
          </p:cNvSpPr>
          <p:nvPr/>
        </p:nvSpPr>
        <p:spPr bwMode="auto">
          <a:xfrm>
            <a:off x="1259632" y="5070301"/>
            <a:ext cx="1822450" cy="407987"/>
          </a:xfrm>
          <a:prstGeom prst="rect">
            <a:avLst/>
          </a:prstGeom>
          <a:noFill/>
          <a:ln w="22225">
            <a:solidFill>
              <a:srgbClr val="000000"/>
            </a:solidFill>
            <a:miter lim="800000"/>
          </a:ln>
        </p:spPr>
        <p:txBody>
          <a:bodyPr/>
          <a:lstStyle/>
          <a:p>
            <a:endParaRPr lang="zh-CN" altLang="en-US"/>
          </a:p>
        </p:txBody>
      </p:sp>
      <p:sp>
        <p:nvSpPr>
          <p:cNvPr id="9256" name="Rectangle 45"/>
          <p:cNvSpPr>
            <a:spLocks noChangeArrowheads="1"/>
          </p:cNvSpPr>
          <p:nvPr/>
        </p:nvSpPr>
        <p:spPr bwMode="auto">
          <a:xfrm>
            <a:off x="2116882" y="5114751"/>
            <a:ext cx="155575" cy="334962"/>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9</a:t>
            </a:r>
            <a:endParaRPr lang="en-US" altLang="zh-CN"/>
          </a:p>
        </p:txBody>
      </p:sp>
      <p:sp>
        <p:nvSpPr>
          <p:cNvPr id="9257" name="Rectangle 46"/>
          <p:cNvSpPr>
            <a:spLocks noChangeArrowheads="1"/>
          </p:cNvSpPr>
          <p:nvPr/>
        </p:nvSpPr>
        <p:spPr bwMode="auto">
          <a:xfrm>
            <a:off x="1259632" y="5478288"/>
            <a:ext cx="1822450" cy="817563"/>
          </a:xfrm>
          <a:prstGeom prst="rect">
            <a:avLst/>
          </a:prstGeom>
          <a:noFill/>
          <a:ln w="22225">
            <a:solidFill>
              <a:srgbClr val="000000"/>
            </a:solidFill>
            <a:miter lim="800000"/>
          </a:ln>
        </p:spPr>
        <p:txBody>
          <a:bodyPr/>
          <a:lstStyle/>
          <a:p>
            <a:endParaRPr lang="zh-CN" altLang="en-US"/>
          </a:p>
        </p:txBody>
      </p:sp>
      <p:sp>
        <p:nvSpPr>
          <p:cNvPr id="9258" name="Freeform 47"/>
          <p:cNvSpPr/>
          <p:nvPr/>
        </p:nvSpPr>
        <p:spPr bwMode="auto">
          <a:xfrm>
            <a:off x="5614145" y="4103513"/>
            <a:ext cx="406400" cy="1978025"/>
          </a:xfrm>
          <a:custGeom>
            <a:avLst/>
            <a:gdLst>
              <a:gd name="T0" fmla="*/ 0 w 256"/>
              <a:gd name="T1" fmla="*/ 0 h 1246"/>
              <a:gd name="T2" fmla="*/ 2147483647 w 256"/>
              <a:gd name="T3" fmla="*/ 0 h 1246"/>
              <a:gd name="T4" fmla="*/ 2147483647 w 256"/>
              <a:gd name="T5" fmla="*/ 2147483647 h 1246"/>
              <a:gd name="T6" fmla="*/ 0 w 256"/>
              <a:gd name="T7" fmla="*/ 2147483647 h 1246"/>
              <a:gd name="T8" fmla="*/ 0 60000 65536"/>
              <a:gd name="T9" fmla="*/ 0 60000 65536"/>
              <a:gd name="T10" fmla="*/ 0 60000 65536"/>
              <a:gd name="T11" fmla="*/ 0 60000 65536"/>
              <a:gd name="T12" fmla="*/ 0 w 256"/>
              <a:gd name="T13" fmla="*/ 0 h 1246"/>
              <a:gd name="T14" fmla="*/ 256 w 256"/>
              <a:gd name="T15" fmla="*/ 1246 h 1246"/>
            </a:gdLst>
            <a:ahLst/>
            <a:cxnLst>
              <a:cxn ang="T8">
                <a:pos x="T0" y="T1"/>
              </a:cxn>
              <a:cxn ang="T9">
                <a:pos x="T2" y="T3"/>
              </a:cxn>
              <a:cxn ang="T10">
                <a:pos x="T4" y="T5"/>
              </a:cxn>
              <a:cxn ang="T11">
                <a:pos x="T6" y="T7"/>
              </a:cxn>
            </a:cxnLst>
            <a:rect l="T12" t="T13" r="T14" b="T15"/>
            <a:pathLst>
              <a:path w="256" h="1246">
                <a:moveTo>
                  <a:pt x="0" y="0"/>
                </a:moveTo>
                <a:lnTo>
                  <a:pt x="256" y="0"/>
                </a:lnTo>
                <a:lnTo>
                  <a:pt x="256" y="1246"/>
                </a:lnTo>
                <a:lnTo>
                  <a:pt x="0" y="1246"/>
                </a:lnTo>
              </a:path>
            </a:pathLst>
          </a:custGeom>
          <a:noFill/>
          <a:ln w="22225">
            <a:solidFill>
              <a:srgbClr val="000000"/>
            </a:solidFill>
            <a:prstDash val="solid"/>
            <a:round/>
          </a:ln>
        </p:spPr>
        <p:txBody>
          <a:bodyPr/>
          <a:lstStyle/>
          <a:p>
            <a:endParaRPr lang="zh-CN" altLang="en-US"/>
          </a:p>
        </p:txBody>
      </p:sp>
      <p:sp>
        <p:nvSpPr>
          <p:cNvPr id="9259" name="Freeform 48"/>
          <p:cNvSpPr/>
          <p:nvPr/>
        </p:nvSpPr>
        <p:spPr bwMode="auto">
          <a:xfrm>
            <a:off x="5614145" y="3243088"/>
            <a:ext cx="406400" cy="709613"/>
          </a:xfrm>
          <a:custGeom>
            <a:avLst/>
            <a:gdLst>
              <a:gd name="T0" fmla="*/ 0 w 256"/>
              <a:gd name="T1" fmla="*/ 0 h 447"/>
              <a:gd name="T2" fmla="*/ 2147483647 w 256"/>
              <a:gd name="T3" fmla="*/ 0 h 447"/>
              <a:gd name="T4" fmla="*/ 2147483647 w 256"/>
              <a:gd name="T5" fmla="*/ 2147483647 h 447"/>
              <a:gd name="T6" fmla="*/ 0 w 256"/>
              <a:gd name="T7" fmla="*/ 2147483647 h 447"/>
              <a:gd name="T8" fmla="*/ 0 60000 65536"/>
              <a:gd name="T9" fmla="*/ 0 60000 65536"/>
              <a:gd name="T10" fmla="*/ 0 60000 65536"/>
              <a:gd name="T11" fmla="*/ 0 60000 65536"/>
              <a:gd name="T12" fmla="*/ 0 w 256"/>
              <a:gd name="T13" fmla="*/ 0 h 447"/>
              <a:gd name="T14" fmla="*/ 256 w 256"/>
              <a:gd name="T15" fmla="*/ 447 h 447"/>
            </a:gdLst>
            <a:ahLst/>
            <a:cxnLst>
              <a:cxn ang="T8">
                <a:pos x="T0" y="T1"/>
              </a:cxn>
              <a:cxn ang="T9">
                <a:pos x="T2" y="T3"/>
              </a:cxn>
              <a:cxn ang="T10">
                <a:pos x="T4" y="T5"/>
              </a:cxn>
              <a:cxn ang="T11">
                <a:pos x="T6" y="T7"/>
              </a:cxn>
            </a:cxnLst>
            <a:rect l="T12" t="T13" r="T14" b="T15"/>
            <a:pathLst>
              <a:path w="256" h="447">
                <a:moveTo>
                  <a:pt x="0" y="0"/>
                </a:moveTo>
                <a:lnTo>
                  <a:pt x="256" y="0"/>
                </a:lnTo>
                <a:lnTo>
                  <a:pt x="256" y="447"/>
                </a:lnTo>
                <a:lnTo>
                  <a:pt x="0" y="447"/>
                </a:lnTo>
              </a:path>
            </a:pathLst>
          </a:custGeom>
          <a:noFill/>
          <a:ln w="22225">
            <a:solidFill>
              <a:srgbClr val="000000"/>
            </a:solidFill>
            <a:prstDash val="solid"/>
            <a:round/>
          </a:ln>
        </p:spPr>
        <p:txBody>
          <a:bodyPr/>
          <a:lstStyle/>
          <a:p>
            <a:endParaRPr lang="zh-CN" altLang="en-US"/>
          </a:p>
        </p:txBody>
      </p:sp>
      <p:sp>
        <p:nvSpPr>
          <p:cNvPr id="9260" name="Freeform 49"/>
          <p:cNvSpPr/>
          <p:nvPr/>
        </p:nvSpPr>
        <p:spPr bwMode="auto">
          <a:xfrm>
            <a:off x="5528420" y="5286201"/>
            <a:ext cx="192087" cy="407987"/>
          </a:xfrm>
          <a:custGeom>
            <a:avLst/>
            <a:gdLst>
              <a:gd name="T0" fmla="*/ 0 w 121"/>
              <a:gd name="T1" fmla="*/ 0 h 257"/>
              <a:gd name="T2" fmla="*/ 2147483647 w 121"/>
              <a:gd name="T3" fmla="*/ 0 h 257"/>
              <a:gd name="T4" fmla="*/ 2147483647 w 121"/>
              <a:gd name="T5" fmla="*/ 2147483647 h 257"/>
              <a:gd name="T6" fmla="*/ 0 w 121"/>
              <a:gd name="T7" fmla="*/ 2147483647 h 257"/>
              <a:gd name="T8" fmla="*/ 0 60000 65536"/>
              <a:gd name="T9" fmla="*/ 0 60000 65536"/>
              <a:gd name="T10" fmla="*/ 0 60000 65536"/>
              <a:gd name="T11" fmla="*/ 0 60000 65536"/>
              <a:gd name="T12" fmla="*/ 0 w 121"/>
              <a:gd name="T13" fmla="*/ 0 h 257"/>
              <a:gd name="T14" fmla="*/ 121 w 121"/>
              <a:gd name="T15" fmla="*/ 257 h 257"/>
            </a:gdLst>
            <a:ahLst/>
            <a:cxnLst>
              <a:cxn ang="T8">
                <a:pos x="T0" y="T1"/>
              </a:cxn>
              <a:cxn ang="T9">
                <a:pos x="T2" y="T3"/>
              </a:cxn>
              <a:cxn ang="T10">
                <a:pos x="T4" y="T5"/>
              </a:cxn>
              <a:cxn ang="T11">
                <a:pos x="T6" y="T7"/>
              </a:cxn>
            </a:cxnLst>
            <a:rect l="T12" t="T13" r="T14" b="T15"/>
            <a:pathLst>
              <a:path w="121" h="257">
                <a:moveTo>
                  <a:pt x="0" y="0"/>
                </a:moveTo>
                <a:lnTo>
                  <a:pt x="121" y="0"/>
                </a:lnTo>
                <a:lnTo>
                  <a:pt x="121" y="257"/>
                </a:lnTo>
                <a:lnTo>
                  <a:pt x="0" y="257"/>
                </a:lnTo>
              </a:path>
            </a:pathLst>
          </a:custGeom>
          <a:noFill/>
          <a:ln w="22225">
            <a:solidFill>
              <a:srgbClr val="000000"/>
            </a:solidFill>
            <a:prstDash val="solid"/>
            <a:round/>
          </a:ln>
        </p:spPr>
        <p:txBody>
          <a:bodyPr/>
          <a:lstStyle/>
          <a:p>
            <a:endParaRPr lang="zh-CN" altLang="en-US"/>
          </a:p>
        </p:txBody>
      </p:sp>
      <p:sp>
        <p:nvSpPr>
          <p:cNvPr id="9261" name="Freeform 50"/>
          <p:cNvSpPr/>
          <p:nvPr/>
        </p:nvSpPr>
        <p:spPr bwMode="auto">
          <a:xfrm>
            <a:off x="4712445" y="3652663"/>
            <a:ext cx="450850" cy="2041525"/>
          </a:xfrm>
          <a:custGeom>
            <a:avLst/>
            <a:gdLst>
              <a:gd name="T0" fmla="*/ 2147483647 w 284"/>
              <a:gd name="T1" fmla="*/ 0 h 1286"/>
              <a:gd name="T2" fmla="*/ 0 w 284"/>
              <a:gd name="T3" fmla="*/ 0 h 1286"/>
              <a:gd name="T4" fmla="*/ 0 w 284"/>
              <a:gd name="T5" fmla="*/ 2147483647 h 1286"/>
              <a:gd name="T6" fmla="*/ 2147483647 w 284"/>
              <a:gd name="T7" fmla="*/ 2147483647 h 1286"/>
              <a:gd name="T8" fmla="*/ 0 60000 65536"/>
              <a:gd name="T9" fmla="*/ 0 60000 65536"/>
              <a:gd name="T10" fmla="*/ 0 60000 65536"/>
              <a:gd name="T11" fmla="*/ 0 60000 65536"/>
              <a:gd name="T12" fmla="*/ 0 w 284"/>
              <a:gd name="T13" fmla="*/ 0 h 1286"/>
              <a:gd name="T14" fmla="*/ 284 w 284"/>
              <a:gd name="T15" fmla="*/ 1286 h 1286"/>
            </a:gdLst>
            <a:ahLst/>
            <a:cxnLst>
              <a:cxn ang="T8">
                <a:pos x="T0" y="T1"/>
              </a:cxn>
              <a:cxn ang="T9">
                <a:pos x="T2" y="T3"/>
              </a:cxn>
              <a:cxn ang="T10">
                <a:pos x="T4" y="T5"/>
              </a:cxn>
              <a:cxn ang="T11">
                <a:pos x="T6" y="T7"/>
              </a:cxn>
            </a:cxnLst>
            <a:rect l="T12" t="T13" r="T14" b="T15"/>
            <a:pathLst>
              <a:path w="284" h="1286">
                <a:moveTo>
                  <a:pt x="189" y="0"/>
                </a:moveTo>
                <a:lnTo>
                  <a:pt x="0" y="0"/>
                </a:lnTo>
                <a:lnTo>
                  <a:pt x="0" y="1286"/>
                </a:lnTo>
                <a:lnTo>
                  <a:pt x="284" y="1286"/>
                </a:lnTo>
              </a:path>
            </a:pathLst>
          </a:custGeom>
          <a:noFill/>
          <a:ln w="22225">
            <a:solidFill>
              <a:srgbClr val="000000"/>
            </a:solidFill>
            <a:prstDash val="solid"/>
            <a:round/>
          </a:ln>
        </p:spPr>
        <p:txBody>
          <a:bodyPr/>
          <a:lstStyle/>
          <a:p>
            <a:endParaRPr lang="zh-CN" altLang="en-US"/>
          </a:p>
        </p:txBody>
      </p:sp>
      <p:sp>
        <p:nvSpPr>
          <p:cNvPr id="9262" name="Line 51"/>
          <p:cNvSpPr>
            <a:spLocks noChangeShapeType="1"/>
          </p:cNvSpPr>
          <p:nvPr/>
        </p:nvSpPr>
        <p:spPr bwMode="auto">
          <a:xfrm>
            <a:off x="2889995" y="2427113"/>
            <a:ext cx="1222375" cy="815975"/>
          </a:xfrm>
          <a:prstGeom prst="line">
            <a:avLst/>
          </a:prstGeom>
          <a:noFill/>
          <a:ln w="22225">
            <a:solidFill>
              <a:srgbClr val="000000"/>
            </a:solidFill>
            <a:round/>
          </a:ln>
        </p:spPr>
        <p:txBody>
          <a:bodyPr/>
          <a:lstStyle/>
          <a:p>
            <a:endParaRPr lang="zh-CN" altLang="en-US"/>
          </a:p>
        </p:txBody>
      </p:sp>
      <p:sp>
        <p:nvSpPr>
          <p:cNvPr id="9263" name="Line 52"/>
          <p:cNvSpPr>
            <a:spLocks noChangeShapeType="1"/>
          </p:cNvSpPr>
          <p:nvPr/>
        </p:nvSpPr>
        <p:spPr bwMode="auto">
          <a:xfrm>
            <a:off x="2675682" y="5286201"/>
            <a:ext cx="1436688" cy="1587"/>
          </a:xfrm>
          <a:prstGeom prst="line">
            <a:avLst/>
          </a:prstGeom>
          <a:noFill/>
          <a:ln w="22225">
            <a:solidFill>
              <a:srgbClr val="000000"/>
            </a:solidFill>
            <a:round/>
          </a:ln>
        </p:spPr>
        <p:txBody>
          <a:bodyPr/>
          <a:lstStyle/>
          <a:p>
            <a:endParaRPr lang="zh-CN" altLang="en-US"/>
          </a:p>
        </p:txBody>
      </p:sp>
      <p:sp>
        <p:nvSpPr>
          <p:cNvPr id="9264" name="Freeform 53"/>
          <p:cNvSpPr/>
          <p:nvPr/>
        </p:nvSpPr>
        <p:spPr bwMode="auto">
          <a:xfrm>
            <a:off x="3832970" y="5221113"/>
            <a:ext cx="279400" cy="107950"/>
          </a:xfrm>
          <a:custGeom>
            <a:avLst/>
            <a:gdLst>
              <a:gd name="T0" fmla="*/ 0 w 176"/>
              <a:gd name="T1" fmla="*/ 0 h 68"/>
              <a:gd name="T2" fmla="*/ 2147483647 w 176"/>
              <a:gd name="T3" fmla="*/ 2147483647 h 68"/>
              <a:gd name="T4" fmla="*/ 0 w 176"/>
              <a:gd name="T5" fmla="*/ 2147483647 h 68"/>
              <a:gd name="T6" fmla="*/ 2147483647 w 176"/>
              <a:gd name="T7" fmla="*/ 2147483647 h 68"/>
              <a:gd name="T8" fmla="*/ 0 w 176"/>
              <a:gd name="T9" fmla="*/ 0 h 68"/>
              <a:gd name="T10" fmla="*/ 0 60000 65536"/>
              <a:gd name="T11" fmla="*/ 0 60000 65536"/>
              <a:gd name="T12" fmla="*/ 0 60000 65536"/>
              <a:gd name="T13" fmla="*/ 0 60000 65536"/>
              <a:gd name="T14" fmla="*/ 0 60000 65536"/>
              <a:gd name="T15" fmla="*/ 0 w 176"/>
              <a:gd name="T16" fmla="*/ 0 h 68"/>
              <a:gd name="T17" fmla="*/ 176 w 176"/>
              <a:gd name="T18" fmla="*/ 68 h 68"/>
            </a:gdLst>
            <a:ahLst/>
            <a:cxnLst>
              <a:cxn ang="T10">
                <a:pos x="T0" y="T1"/>
              </a:cxn>
              <a:cxn ang="T11">
                <a:pos x="T2" y="T3"/>
              </a:cxn>
              <a:cxn ang="T12">
                <a:pos x="T4" y="T5"/>
              </a:cxn>
              <a:cxn ang="T13">
                <a:pos x="T6" y="T7"/>
              </a:cxn>
              <a:cxn ang="T14">
                <a:pos x="T8" y="T9"/>
              </a:cxn>
            </a:cxnLst>
            <a:rect l="T15" t="T16" r="T17" b="T18"/>
            <a:pathLst>
              <a:path w="176" h="68">
                <a:moveTo>
                  <a:pt x="0" y="0"/>
                </a:moveTo>
                <a:lnTo>
                  <a:pt x="41" y="41"/>
                </a:lnTo>
                <a:lnTo>
                  <a:pt x="0" y="68"/>
                </a:lnTo>
                <a:lnTo>
                  <a:pt x="176" y="41"/>
                </a:lnTo>
                <a:lnTo>
                  <a:pt x="0" y="0"/>
                </a:lnTo>
                <a:close/>
              </a:path>
            </a:pathLst>
          </a:custGeom>
          <a:solidFill>
            <a:srgbClr val="000000"/>
          </a:solidFill>
          <a:ln w="22225">
            <a:solidFill>
              <a:srgbClr val="000000"/>
            </a:solidFill>
            <a:prstDash val="solid"/>
            <a:round/>
          </a:ln>
        </p:spPr>
        <p:txBody>
          <a:bodyPr/>
          <a:lstStyle/>
          <a:p>
            <a:endParaRPr lang="zh-CN" altLang="en-US"/>
          </a:p>
        </p:txBody>
      </p:sp>
      <p:sp>
        <p:nvSpPr>
          <p:cNvPr id="9265" name="Freeform 54"/>
          <p:cNvSpPr/>
          <p:nvPr/>
        </p:nvSpPr>
        <p:spPr bwMode="auto">
          <a:xfrm>
            <a:off x="3832970" y="3049413"/>
            <a:ext cx="257175" cy="193675"/>
          </a:xfrm>
          <a:custGeom>
            <a:avLst/>
            <a:gdLst>
              <a:gd name="T0" fmla="*/ 2147483647 w 162"/>
              <a:gd name="T1" fmla="*/ 0 h 122"/>
              <a:gd name="T2" fmla="*/ 2147483647 w 162"/>
              <a:gd name="T3" fmla="*/ 2147483647 h 122"/>
              <a:gd name="T4" fmla="*/ 0 w 162"/>
              <a:gd name="T5" fmla="*/ 2147483647 h 122"/>
              <a:gd name="T6" fmla="*/ 2147483647 w 162"/>
              <a:gd name="T7" fmla="*/ 2147483647 h 122"/>
              <a:gd name="T8" fmla="*/ 2147483647 w 162"/>
              <a:gd name="T9" fmla="*/ 0 h 122"/>
              <a:gd name="T10" fmla="*/ 0 60000 65536"/>
              <a:gd name="T11" fmla="*/ 0 60000 65536"/>
              <a:gd name="T12" fmla="*/ 0 60000 65536"/>
              <a:gd name="T13" fmla="*/ 0 60000 65536"/>
              <a:gd name="T14" fmla="*/ 0 60000 65536"/>
              <a:gd name="T15" fmla="*/ 0 w 162"/>
              <a:gd name="T16" fmla="*/ 0 h 122"/>
              <a:gd name="T17" fmla="*/ 162 w 162"/>
              <a:gd name="T18" fmla="*/ 122 h 122"/>
            </a:gdLst>
            <a:ahLst/>
            <a:cxnLst>
              <a:cxn ang="T10">
                <a:pos x="T0" y="T1"/>
              </a:cxn>
              <a:cxn ang="T11">
                <a:pos x="T2" y="T3"/>
              </a:cxn>
              <a:cxn ang="T12">
                <a:pos x="T4" y="T5"/>
              </a:cxn>
              <a:cxn ang="T13">
                <a:pos x="T6" y="T7"/>
              </a:cxn>
              <a:cxn ang="T14">
                <a:pos x="T8" y="T9"/>
              </a:cxn>
            </a:cxnLst>
            <a:rect l="T15" t="T16" r="T17" b="T18"/>
            <a:pathLst>
              <a:path w="162" h="122">
                <a:moveTo>
                  <a:pt x="41" y="0"/>
                </a:moveTo>
                <a:lnTo>
                  <a:pt x="41" y="41"/>
                </a:lnTo>
                <a:lnTo>
                  <a:pt x="0" y="55"/>
                </a:lnTo>
                <a:lnTo>
                  <a:pt x="162" y="122"/>
                </a:lnTo>
                <a:lnTo>
                  <a:pt x="41" y="0"/>
                </a:lnTo>
                <a:close/>
              </a:path>
            </a:pathLst>
          </a:custGeom>
          <a:solidFill>
            <a:srgbClr val="000000"/>
          </a:solidFill>
          <a:ln w="22225">
            <a:solidFill>
              <a:srgbClr val="000000"/>
            </a:solidFill>
            <a:prstDash val="solid"/>
            <a:round/>
          </a:ln>
        </p:spPr>
        <p:txBody>
          <a:bodyPr/>
          <a:lstStyle/>
          <a:p>
            <a:endParaRPr lang="zh-CN" altLang="en-US"/>
          </a:p>
        </p:txBody>
      </p:sp>
      <p:sp>
        <p:nvSpPr>
          <p:cNvPr id="9266" name="Freeform 55"/>
          <p:cNvSpPr/>
          <p:nvPr/>
        </p:nvSpPr>
        <p:spPr bwMode="auto">
          <a:xfrm>
            <a:off x="4755307" y="3609801"/>
            <a:ext cx="257175" cy="85725"/>
          </a:xfrm>
          <a:custGeom>
            <a:avLst/>
            <a:gdLst>
              <a:gd name="T0" fmla="*/ 0 w 162"/>
              <a:gd name="T1" fmla="*/ 0 h 54"/>
              <a:gd name="T2" fmla="*/ 2147483647 w 162"/>
              <a:gd name="T3" fmla="*/ 2147483647 h 54"/>
              <a:gd name="T4" fmla="*/ 0 w 162"/>
              <a:gd name="T5" fmla="*/ 2147483647 h 54"/>
              <a:gd name="T6" fmla="*/ 2147483647 w 162"/>
              <a:gd name="T7" fmla="*/ 2147483647 h 54"/>
              <a:gd name="T8" fmla="*/ 0 w 162"/>
              <a:gd name="T9" fmla="*/ 0 h 54"/>
              <a:gd name="T10" fmla="*/ 0 60000 65536"/>
              <a:gd name="T11" fmla="*/ 0 60000 65536"/>
              <a:gd name="T12" fmla="*/ 0 60000 65536"/>
              <a:gd name="T13" fmla="*/ 0 60000 65536"/>
              <a:gd name="T14" fmla="*/ 0 60000 65536"/>
              <a:gd name="T15" fmla="*/ 0 w 162"/>
              <a:gd name="T16" fmla="*/ 0 h 54"/>
              <a:gd name="T17" fmla="*/ 162 w 162"/>
              <a:gd name="T18" fmla="*/ 54 h 54"/>
            </a:gdLst>
            <a:ahLst/>
            <a:cxnLst>
              <a:cxn ang="T10">
                <a:pos x="T0" y="T1"/>
              </a:cxn>
              <a:cxn ang="T11">
                <a:pos x="T2" y="T3"/>
              </a:cxn>
              <a:cxn ang="T12">
                <a:pos x="T4" y="T5"/>
              </a:cxn>
              <a:cxn ang="T13">
                <a:pos x="T6" y="T7"/>
              </a:cxn>
              <a:cxn ang="T14">
                <a:pos x="T8" y="T9"/>
              </a:cxn>
            </a:cxnLst>
            <a:rect l="T15" t="T16" r="T17" b="T18"/>
            <a:pathLst>
              <a:path w="162" h="54">
                <a:moveTo>
                  <a:pt x="0" y="0"/>
                </a:moveTo>
                <a:lnTo>
                  <a:pt x="27" y="27"/>
                </a:lnTo>
                <a:lnTo>
                  <a:pt x="0" y="54"/>
                </a:lnTo>
                <a:lnTo>
                  <a:pt x="162" y="27"/>
                </a:lnTo>
                <a:lnTo>
                  <a:pt x="0" y="0"/>
                </a:lnTo>
                <a:close/>
              </a:path>
            </a:pathLst>
          </a:custGeom>
          <a:solidFill>
            <a:srgbClr val="000000"/>
          </a:solidFill>
          <a:ln w="22225">
            <a:solidFill>
              <a:srgbClr val="000000"/>
            </a:solidFill>
            <a:prstDash val="solid"/>
            <a:round/>
          </a:ln>
        </p:spPr>
        <p:txBody>
          <a:bodyPr/>
          <a:lstStyle/>
          <a:p>
            <a:endParaRPr lang="zh-CN" altLang="en-US"/>
          </a:p>
        </p:txBody>
      </p:sp>
      <p:sp>
        <p:nvSpPr>
          <p:cNvPr id="9267" name="Freeform 56"/>
          <p:cNvSpPr/>
          <p:nvPr/>
        </p:nvSpPr>
        <p:spPr bwMode="auto">
          <a:xfrm>
            <a:off x="5528420" y="3909838"/>
            <a:ext cx="257175" cy="107950"/>
          </a:xfrm>
          <a:custGeom>
            <a:avLst/>
            <a:gdLst>
              <a:gd name="T0" fmla="*/ 2147483647 w 162"/>
              <a:gd name="T1" fmla="*/ 0 h 68"/>
              <a:gd name="T2" fmla="*/ 2147483647 w 162"/>
              <a:gd name="T3" fmla="*/ 2147483647 h 68"/>
              <a:gd name="T4" fmla="*/ 2147483647 w 162"/>
              <a:gd name="T5" fmla="*/ 2147483647 h 68"/>
              <a:gd name="T6" fmla="*/ 0 w 162"/>
              <a:gd name="T7" fmla="*/ 2147483647 h 68"/>
              <a:gd name="T8" fmla="*/ 2147483647 w 162"/>
              <a:gd name="T9" fmla="*/ 0 h 68"/>
              <a:gd name="T10" fmla="*/ 0 60000 65536"/>
              <a:gd name="T11" fmla="*/ 0 60000 65536"/>
              <a:gd name="T12" fmla="*/ 0 60000 65536"/>
              <a:gd name="T13" fmla="*/ 0 60000 65536"/>
              <a:gd name="T14" fmla="*/ 0 60000 65536"/>
              <a:gd name="T15" fmla="*/ 0 w 162"/>
              <a:gd name="T16" fmla="*/ 0 h 68"/>
              <a:gd name="T17" fmla="*/ 162 w 162"/>
              <a:gd name="T18" fmla="*/ 68 h 68"/>
            </a:gdLst>
            <a:ahLst/>
            <a:cxnLst>
              <a:cxn ang="T10">
                <a:pos x="T0" y="T1"/>
              </a:cxn>
              <a:cxn ang="T11">
                <a:pos x="T2" y="T3"/>
              </a:cxn>
              <a:cxn ang="T12">
                <a:pos x="T4" y="T5"/>
              </a:cxn>
              <a:cxn ang="T13">
                <a:pos x="T6" y="T7"/>
              </a:cxn>
              <a:cxn ang="T14">
                <a:pos x="T8" y="T9"/>
              </a:cxn>
            </a:cxnLst>
            <a:rect l="T15" t="T16" r="T17" b="T18"/>
            <a:pathLst>
              <a:path w="162" h="68">
                <a:moveTo>
                  <a:pt x="162" y="0"/>
                </a:moveTo>
                <a:lnTo>
                  <a:pt x="135" y="27"/>
                </a:lnTo>
                <a:lnTo>
                  <a:pt x="162" y="68"/>
                </a:lnTo>
                <a:lnTo>
                  <a:pt x="0" y="27"/>
                </a:lnTo>
                <a:lnTo>
                  <a:pt x="162" y="0"/>
                </a:lnTo>
                <a:close/>
              </a:path>
            </a:pathLst>
          </a:custGeom>
          <a:solidFill>
            <a:srgbClr val="000000"/>
          </a:solidFill>
          <a:ln w="22225">
            <a:solidFill>
              <a:srgbClr val="000000"/>
            </a:solidFill>
            <a:prstDash val="solid"/>
            <a:round/>
          </a:ln>
        </p:spPr>
        <p:txBody>
          <a:bodyPr/>
          <a:lstStyle/>
          <a:p>
            <a:endParaRPr lang="zh-CN" altLang="en-US"/>
          </a:p>
        </p:txBody>
      </p:sp>
      <p:sp>
        <p:nvSpPr>
          <p:cNvPr id="9268" name="Freeform 57"/>
          <p:cNvSpPr/>
          <p:nvPr/>
        </p:nvSpPr>
        <p:spPr bwMode="auto">
          <a:xfrm>
            <a:off x="5420470" y="5629101"/>
            <a:ext cx="257175" cy="107950"/>
          </a:xfrm>
          <a:custGeom>
            <a:avLst/>
            <a:gdLst>
              <a:gd name="T0" fmla="*/ 2147483647 w 162"/>
              <a:gd name="T1" fmla="*/ 0 h 68"/>
              <a:gd name="T2" fmla="*/ 2147483647 w 162"/>
              <a:gd name="T3" fmla="*/ 2147483647 h 68"/>
              <a:gd name="T4" fmla="*/ 2147483647 w 162"/>
              <a:gd name="T5" fmla="*/ 2147483647 h 68"/>
              <a:gd name="T6" fmla="*/ 0 w 162"/>
              <a:gd name="T7" fmla="*/ 2147483647 h 68"/>
              <a:gd name="T8" fmla="*/ 2147483647 w 162"/>
              <a:gd name="T9" fmla="*/ 0 h 68"/>
              <a:gd name="T10" fmla="*/ 0 60000 65536"/>
              <a:gd name="T11" fmla="*/ 0 60000 65536"/>
              <a:gd name="T12" fmla="*/ 0 60000 65536"/>
              <a:gd name="T13" fmla="*/ 0 60000 65536"/>
              <a:gd name="T14" fmla="*/ 0 60000 65536"/>
              <a:gd name="T15" fmla="*/ 0 w 162"/>
              <a:gd name="T16" fmla="*/ 0 h 68"/>
              <a:gd name="T17" fmla="*/ 162 w 162"/>
              <a:gd name="T18" fmla="*/ 68 h 68"/>
            </a:gdLst>
            <a:ahLst/>
            <a:cxnLst>
              <a:cxn ang="T10">
                <a:pos x="T0" y="T1"/>
              </a:cxn>
              <a:cxn ang="T11">
                <a:pos x="T2" y="T3"/>
              </a:cxn>
              <a:cxn ang="T12">
                <a:pos x="T4" y="T5"/>
              </a:cxn>
              <a:cxn ang="T13">
                <a:pos x="T6" y="T7"/>
              </a:cxn>
              <a:cxn ang="T14">
                <a:pos x="T8" y="T9"/>
              </a:cxn>
            </a:cxnLst>
            <a:rect l="T15" t="T16" r="T17" b="T18"/>
            <a:pathLst>
              <a:path w="162" h="68">
                <a:moveTo>
                  <a:pt x="162" y="0"/>
                </a:moveTo>
                <a:lnTo>
                  <a:pt x="135" y="41"/>
                </a:lnTo>
                <a:lnTo>
                  <a:pt x="162" y="68"/>
                </a:lnTo>
                <a:lnTo>
                  <a:pt x="0" y="41"/>
                </a:lnTo>
                <a:lnTo>
                  <a:pt x="162" y="0"/>
                </a:lnTo>
                <a:close/>
              </a:path>
            </a:pathLst>
          </a:custGeom>
          <a:solidFill>
            <a:srgbClr val="000000"/>
          </a:solidFill>
          <a:ln w="22225">
            <a:solidFill>
              <a:srgbClr val="000000"/>
            </a:solidFill>
            <a:prstDash val="solid"/>
            <a:round/>
          </a:ln>
        </p:spPr>
        <p:txBody>
          <a:bodyPr/>
          <a:lstStyle/>
          <a:p>
            <a:endParaRPr lang="zh-CN" altLang="en-US"/>
          </a:p>
        </p:txBody>
      </p:sp>
      <p:sp>
        <p:nvSpPr>
          <p:cNvPr id="9269" name="Freeform 58"/>
          <p:cNvSpPr/>
          <p:nvPr/>
        </p:nvSpPr>
        <p:spPr bwMode="auto">
          <a:xfrm>
            <a:off x="5614145" y="6038676"/>
            <a:ext cx="277812" cy="106362"/>
          </a:xfrm>
          <a:custGeom>
            <a:avLst/>
            <a:gdLst>
              <a:gd name="T0" fmla="*/ 2147483647 w 175"/>
              <a:gd name="T1" fmla="*/ 0 h 67"/>
              <a:gd name="T2" fmla="*/ 2147483647 w 175"/>
              <a:gd name="T3" fmla="*/ 2147483647 h 67"/>
              <a:gd name="T4" fmla="*/ 2147483647 w 175"/>
              <a:gd name="T5" fmla="*/ 2147483647 h 67"/>
              <a:gd name="T6" fmla="*/ 0 w 175"/>
              <a:gd name="T7" fmla="*/ 2147483647 h 67"/>
              <a:gd name="T8" fmla="*/ 2147483647 w 175"/>
              <a:gd name="T9" fmla="*/ 0 h 67"/>
              <a:gd name="T10" fmla="*/ 0 60000 65536"/>
              <a:gd name="T11" fmla="*/ 0 60000 65536"/>
              <a:gd name="T12" fmla="*/ 0 60000 65536"/>
              <a:gd name="T13" fmla="*/ 0 60000 65536"/>
              <a:gd name="T14" fmla="*/ 0 60000 65536"/>
              <a:gd name="T15" fmla="*/ 0 w 175"/>
              <a:gd name="T16" fmla="*/ 0 h 67"/>
              <a:gd name="T17" fmla="*/ 175 w 175"/>
              <a:gd name="T18" fmla="*/ 67 h 67"/>
            </a:gdLst>
            <a:ahLst/>
            <a:cxnLst>
              <a:cxn ang="T10">
                <a:pos x="T0" y="T1"/>
              </a:cxn>
              <a:cxn ang="T11">
                <a:pos x="T2" y="T3"/>
              </a:cxn>
              <a:cxn ang="T12">
                <a:pos x="T4" y="T5"/>
              </a:cxn>
              <a:cxn ang="T13">
                <a:pos x="T6" y="T7"/>
              </a:cxn>
              <a:cxn ang="T14">
                <a:pos x="T8" y="T9"/>
              </a:cxn>
            </a:cxnLst>
            <a:rect l="T15" t="T16" r="T17" b="T18"/>
            <a:pathLst>
              <a:path w="175" h="67">
                <a:moveTo>
                  <a:pt x="175" y="0"/>
                </a:moveTo>
                <a:lnTo>
                  <a:pt x="135" y="27"/>
                </a:lnTo>
                <a:lnTo>
                  <a:pt x="175" y="67"/>
                </a:lnTo>
                <a:lnTo>
                  <a:pt x="0" y="27"/>
                </a:lnTo>
                <a:lnTo>
                  <a:pt x="175" y="0"/>
                </a:lnTo>
                <a:close/>
              </a:path>
            </a:pathLst>
          </a:custGeom>
          <a:solidFill>
            <a:srgbClr val="000000"/>
          </a:solidFill>
          <a:ln w="22225">
            <a:solidFill>
              <a:srgbClr val="000000"/>
            </a:solidFill>
            <a:prstDash val="solid"/>
            <a:round/>
          </a:ln>
        </p:spPr>
        <p:txBody>
          <a:bodyPr/>
          <a:lstStyle/>
          <a:p>
            <a:endParaRPr lang="zh-CN" altLang="en-US"/>
          </a:p>
        </p:txBody>
      </p:sp>
      <p:sp>
        <p:nvSpPr>
          <p:cNvPr id="9270" name="Line 59"/>
          <p:cNvSpPr>
            <a:spLocks noChangeShapeType="1"/>
          </p:cNvSpPr>
          <p:nvPr/>
        </p:nvSpPr>
        <p:spPr bwMode="auto">
          <a:xfrm>
            <a:off x="4112370" y="6295851"/>
            <a:ext cx="1587" cy="193675"/>
          </a:xfrm>
          <a:prstGeom prst="line">
            <a:avLst/>
          </a:prstGeom>
          <a:noFill/>
          <a:ln w="22225">
            <a:solidFill>
              <a:srgbClr val="000000"/>
            </a:solidFill>
            <a:round/>
          </a:ln>
        </p:spPr>
        <p:txBody>
          <a:bodyPr/>
          <a:lstStyle/>
          <a:p>
            <a:endParaRPr lang="zh-CN" altLang="en-US"/>
          </a:p>
        </p:txBody>
      </p:sp>
      <p:sp>
        <p:nvSpPr>
          <p:cNvPr id="9271" name="Line 60"/>
          <p:cNvSpPr>
            <a:spLocks noChangeShapeType="1"/>
          </p:cNvSpPr>
          <p:nvPr/>
        </p:nvSpPr>
        <p:spPr bwMode="auto">
          <a:xfrm>
            <a:off x="6534895" y="6295851"/>
            <a:ext cx="1587" cy="193675"/>
          </a:xfrm>
          <a:prstGeom prst="line">
            <a:avLst/>
          </a:prstGeom>
          <a:noFill/>
          <a:ln w="22225">
            <a:solidFill>
              <a:srgbClr val="000000"/>
            </a:solidFill>
            <a:round/>
          </a:ln>
        </p:spPr>
        <p:txBody>
          <a:bodyPr/>
          <a:lstStyle/>
          <a:p>
            <a:endParaRPr lang="zh-CN" altLang="en-US"/>
          </a:p>
        </p:txBody>
      </p:sp>
      <p:sp>
        <p:nvSpPr>
          <p:cNvPr id="9272" name="Freeform 61"/>
          <p:cNvSpPr/>
          <p:nvPr/>
        </p:nvSpPr>
        <p:spPr bwMode="auto">
          <a:xfrm>
            <a:off x="3940920" y="6467301"/>
            <a:ext cx="363537" cy="85725"/>
          </a:xfrm>
          <a:custGeom>
            <a:avLst/>
            <a:gdLst>
              <a:gd name="T0" fmla="*/ 2147483647 w 229"/>
              <a:gd name="T1" fmla="*/ 2147483647 h 54"/>
              <a:gd name="T2" fmla="*/ 2147483647 w 229"/>
              <a:gd name="T3" fmla="*/ 2147483647 h 54"/>
              <a:gd name="T4" fmla="*/ 2147483647 w 229"/>
              <a:gd name="T5" fmla="*/ 2147483647 h 54"/>
              <a:gd name="T6" fmla="*/ 2147483647 w 229"/>
              <a:gd name="T7" fmla="*/ 2147483647 h 54"/>
              <a:gd name="T8" fmla="*/ 2147483647 w 229"/>
              <a:gd name="T9" fmla="*/ 2147483647 h 54"/>
              <a:gd name="T10" fmla="*/ 2147483647 w 229"/>
              <a:gd name="T11" fmla="*/ 2147483647 h 54"/>
              <a:gd name="T12" fmla="*/ 2147483647 w 229"/>
              <a:gd name="T13" fmla="*/ 2147483647 h 54"/>
              <a:gd name="T14" fmla="*/ 2147483647 w 229"/>
              <a:gd name="T15" fmla="*/ 2147483647 h 54"/>
              <a:gd name="T16" fmla="*/ 2147483647 w 229"/>
              <a:gd name="T17" fmla="*/ 0 h 54"/>
              <a:gd name="T18" fmla="*/ 2147483647 w 229"/>
              <a:gd name="T19" fmla="*/ 2147483647 h 54"/>
              <a:gd name="T20" fmla="*/ 0 w 229"/>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9"/>
              <a:gd name="T34" fmla="*/ 0 h 54"/>
              <a:gd name="T35" fmla="*/ 229 w 229"/>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9" h="54">
                <a:moveTo>
                  <a:pt x="229" y="14"/>
                </a:moveTo>
                <a:lnTo>
                  <a:pt x="202" y="41"/>
                </a:lnTo>
                <a:lnTo>
                  <a:pt x="175" y="54"/>
                </a:lnTo>
                <a:lnTo>
                  <a:pt x="148" y="54"/>
                </a:lnTo>
                <a:lnTo>
                  <a:pt x="135" y="54"/>
                </a:lnTo>
                <a:lnTo>
                  <a:pt x="108" y="41"/>
                </a:lnTo>
                <a:lnTo>
                  <a:pt x="94" y="14"/>
                </a:lnTo>
                <a:lnTo>
                  <a:pt x="81" y="14"/>
                </a:lnTo>
                <a:lnTo>
                  <a:pt x="54" y="0"/>
                </a:lnTo>
                <a:lnTo>
                  <a:pt x="27" y="14"/>
                </a:lnTo>
                <a:lnTo>
                  <a:pt x="0" y="14"/>
                </a:lnTo>
              </a:path>
            </a:pathLst>
          </a:custGeom>
          <a:noFill/>
          <a:ln w="22225">
            <a:solidFill>
              <a:srgbClr val="000000"/>
            </a:solidFill>
            <a:prstDash val="solid"/>
            <a:round/>
          </a:ln>
        </p:spPr>
        <p:txBody>
          <a:bodyPr/>
          <a:lstStyle/>
          <a:p>
            <a:endParaRPr lang="zh-CN" altLang="en-US"/>
          </a:p>
        </p:txBody>
      </p:sp>
      <p:sp>
        <p:nvSpPr>
          <p:cNvPr id="9273" name="Freeform 62"/>
          <p:cNvSpPr/>
          <p:nvPr/>
        </p:nvSpPr>
        <p:spPr bwMode="auto">
          <a:xfrm>
            <a:off x="3940920" y="6575251"/>
            <a:ext cx="363537" cy="85725"/>
          </a:xfrm>
          <a:custGeom>
            <a:avLst/>
            <a:gdLst>
              <a:gd name="T0" fmla="*/ 2147483647 w 229"/>
              <a:gd name="T1" fmla="*/ 2147483647 h 54"/>
              <a:gd name="T2" fmla="*/ 2147483647 w 229"/>
              <a:gd name="T3" fmla="*/ 2147483647 h 54"/>
              <a:gd name="T4" fmla="*/ 2147483647 w 229"/>
              <a:gd name="T5" fmla="*/ 2147483647 h 54"/>
              <a:gd name="T6" fmla="*/ 2147483647 w 229"/>
              <a:gd name="T7" fmla="*/ 2147483647 h 54"/>
              <a:gd name="T8" fmla="*/ 2147483647 w 229"/>
              <a:gd name="T9" fmla="*/ 2147483647 h 54"/>
              <a:gd name="T10" fmla="*/ 2147483647 w 229"/>
              <a:gd name="T11" fmla="*/ 2147483647 h 54"/>
              <a:gd name="T12" fmla="*/ 2147483647 w 229"/>
              <a:gd name="T13" fmla="*/ 2147483647 h 54"/>
              <a:gd name="T14" fmla="*/ 2147483647 w 229"/>
              <a:gd name="T15" fmla="*/ 0 h 54"/>
              <a:gd name="T16" fmla="*/ 2147483647 w 229"/>
              <a:gd name="T17" fmla="*/ 0 h 54"/>
              <a:gd name="T18" fmla="*/ 2147483647 w 229"/>
              <a:gd name="T19" fmla="*/ 0 h 54"/>
              <a:gd name="T20" fmla="*/ 0 w 229"/>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9"/>
              <a:gd name="T34" fmla="*/ 0 h 54"/>
              <a:gd name="T35" fmla="*/ 229 w 229"/>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9" h="54">
                <a:moveTo>
                  <a:pt x="229" y="14"/>
                </a:moveTo>
                <a:lnTo>
                  <a:pt x="202" y="41"/>
                </a:lnTo>
                <a:lnTo>
                  <a:pt x="175" y="54"/>
                </a:lnTo>
                <a:lnTo>
                  <a:pt x="148" y="54"/>
                </a:lnTo>
                <a:lnTo>
                  <a:pt x="135" y="41"/>
                </a:lnTo>
                <a:lnTo>
                  <a:pt x="108" y="27"/>
                </a:lnTo>
                <a:lnTo>
                  <a:pt x="94" y="14"/>
                </a:lnTo>
                <a:lnTo>
                  <a:pt x="81" y="0"/>
                </a:lnTo>
                <a:lnTo>
                  <a:pt x="54" y="0"/>
                </a:lnTo>
                <a:lnTo>
                  <a:pt x="27" y="0"/>
                </a:lnTo>
                <a:lnTo>
                  <a:pt x="0" y="14"/>
                </a:lnTo>
              </a:path>
            </a:pathLst>
          </a:custGeom>
          <a:noFill/>
          <a:ln w="22225">
            <a:solidFill>
              <a:srgbClr val="000000"/>
            </a:solidFill>
            <a:prstDash val="solid"/>
            <a:round/>
          </a:ln>
        </p:spPr>
        <p:txBody>
          <a:bodyPr/>
          <a:lstStyle/>
          <a:p>
            <a:endParaRPr lang="zh-CN" altLang="en-US"/>
          </a:p>
        </p:txBody>
      </p:sp>
      <p:sp>
        <p:nvSpPr>
          <p:cNvPr id="9274" name="Freeform 63"/>
          <p:cNvSpPr/>
          <p:nvPr/>
        </p:nvSpPr>
        <p:spPr bwMode="auto">
          <a:xfrm>
            <a:off x="6385670" y="6467301"/>
            <a:ext cx="342900" cy="8572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2147483647 w 216"/>
              <a:gd name="T9" fmla="*/ 2147483647 h 54"/>
              <a:gd name="T10" fmla="*/ 2147483647 w 216"/>
              <a:gd name="T11" fmla="*/ 2147483647 h 54"/>
              <a:gd name="T12" fmla="*/ 2147483647 w 216"/>
              <a:gd name="T13" fmla="*/ 2147483647 h 54"/>
              <a:gd name="T14" fmla="*/ 2147483647 w 216"/>
              <a:gd name="T15" fmla="*/ 2147483647 h 54"/>
              <a:gd name="T16" fmla="*/ 2147483647 w 216"/>
              <a:gd name="T17" fmla="*/ 0 h 54"/>
              <a:gd name="T18" fmla="*/ 2147483647 w 216"/>
              <a:gd name="T19" fmla="*/ 2147483647 h 54"/>
              <a:gd name="T20" fmla="*/ 0 w 216"/>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6"/>
              <a:gd name="T34" fmla="*/ 0 h 54"/>
              <a:gd name="T35" fmla="*/ 216 w 216"/>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6" h="54">
                <a:moveTo>
                  <a:pt x="216" y="14"/>
                </a:moveTo>
                <a:lnTo>
                  <a:pt x="189" y="41"/>
                </a:lnTo>
                <a:lnTo>
                  <a:pt x="162" y="54"/>
                </a:lnTo>
                <a:lnTo>
                  <a:pt x="149" y="54"/>
                </a:lnTo>
                <a:lnTo>
                  <a:pt x="122" y="54"/>
                </a:lnTo>
                <a:lnTo>
                  <a:pt x="108" y="41"/>
                </a:lnTo>
                <a:lnTo>
                  <a:pt x="81" y="14"/>
                </a:lnTo>
                <a:lnTo>
                  <a:pt x="67" y="14"/>
                </a:lnTo>
                <a:lnTo>
                  <a:pt x="40" y="0"/>
                </a:lnTo>
                <a:lnTo>
                  <a:pt x="27" y="14"/>
                </a:lnTo>
                <a:lnTo>
                  <a:pt x="0" y="14"/>
                </a:lnTo>
              </a:path>
            </a:pathLst>
          </a:custGeom>
          <a:noFill/>
          <a:ln w="22225">
            <a:solidFill>
              <a:srgbClr val="000000"/>
            </a:solidFill>
            <a:prstDash val="solid"/>
            <a:round/>
          </a:ln>
        </p:spPr>
        <p:txBody>
          <a:bodyPr/>
          <a:lstStyle/>
          <a:p>
            <a:endParaRPr lang="zh-CN" altLang="en-US"/>
          </a:p>
        </p:txBody>
      </p:sp>
      <p:sp>
        <p:nvSpPr>
          <p:cNvPr id="9275" name="Freeform 64"/>
          <p:cNvSpPr/>
          <p:nvPr/>
        </p:nvSpPr>
        <p:spPr bwMode="auto">
          <a:xfrm>
            <a:off x="6385670" y="6575251"/>
            <a:ext cx="342900" cy="85725"/>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2147483647 w 216"/>
              <a:gd name="T9" fmla="*/ 2147483647 h 54"/>
              <a:gd name="T10" fmla="*/ 2147483647 w 216"/>
              <a:gd name="T11" fmla="*/ 2147483647 h 54"/>
              <a:gd name="T12" fmla="*/ 2147483647 w 216"/>
              <a:gd name="T13" fmla="*/ 2147483647 h 54"/>
              <a:gd name="T14" fmla="*/ 2147483647 w 216"/>
              <a:gd name="T15" fmla="*/ 0 h 54"/>
              <a:gd name="T16" fmla="*/ 2147483647 w 216"/>
              <a:gd name="T17" fmla="*/ 0 h 54"/>
              <a:gd name="T18" fmla="*/ 2147483647 w 216"/>
              <a:gd name="T19" fmla="*/ 0 h 54"/>
              <a:gd name="T20" fmla="*/ 0 w 216"/>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6"/>
              <a:gd name="T34" fmla="*/ 0 h 54"/>
              <a:gd name="T35" fmla="*/ 216 w 216"/>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6" h="54">
                <a:moveTo>
                  <a:pt x="216" y="14"/>
                </a:moveTo>
                <a:lnTo>
                  <a:pt x="189" y="41"/>
                </a:lnTo>
                <a:lnTo>
                  <a:pt x="162" y="54"/>
                </a:lnTo>
                <a:lnTo>
                  <a:pt x="149" y="54"/>
                </a:lnTo>
                <a:lnTo>
                  <a:pt x="122" y="41"/>
                </a:lnTo>
                <a:lnTo>
                  <a:pt x="108" y="27"/>
                </a:lnTo>
                <a:lnTo>
                  <a:pt x="81" y="14"/>
                </a:lnTo>
                <a:lnTo>
                  <a:pt x="67" y="0"/>
                </a:lnTo>
                <a:lnTo>
                  <a:pt x="40" y="0"/>
                </a:lnTo>
                <a:lnTo>
                  <a:pt x="27" y="0"/>
                </a:lnTo>
                <a:lnTo>
                  <a:pt x="0" y="14"/>
                </a:lnTo>
              </a:path>
            </a:pathLst>
          </a:custGeom>
          <a:noFill/>
          <a:ln w="22225">
            <a:solidFill>
              <a:srgbClr val="000000"/>
            </a:solidFill>
            <a:prstDash val="solid"/>
            <a:round/>
          </a:ln>
        </p:spPr>
        <p:txBody>
          <a:bodyPr/>
          <a:lstStyle/>
          <a:p>
            <a:endParaRPr lang="zh-CN" altLang="en-US"/>
          </a:p>
        </p:txBody>
      </p:sp>
      <p:sp>
        <p:nvSpPr>
          <p:cNvPr id="9276" name="Line 65"/>
          <p:cNvSpPr>
            <a:spLocks noChangeShapeType="1"/>
          </p:cNvSpPr>
          <p:nvPr/>
        </p:nvSpPr>
        <p:spPr bwMode="auto">
          <a:xfrm>
            <a:off x="4112370" y="6597476"/>
            <a:ext cx="1587" cy="214312"/>
          </a:xfrm>
          <a:prstGeom prst="line">
            <a:avLst/>
          </a:prstGeom>
          <a:noFill/>
          <a:ln w="22225">
            <a:solidFill>
              <a:srgbClr val="000000"/>
            </a:solidFill>
            <a:round/>
          </a:ln>
        </p:spPr>
        <p:txBody>
          <a:bodyPr/>
          <a:lstStyle/>
          <a:p>
            <a:endParaRPr lang="zh-CN" altLang="en-US"/>
          </a:p>
        </p:txBody>
      </p:sp>
      <p:sp>
        <p:nvSpPr>
          <p:cNvPr id="9277" name="Line 66"/>
          <p:cNvSpPr>
            <a:spLocks noChangeShapeType="1"/>
          </p:cNvSpPr>
          <p:nvPr/>
        </p:nvSpPr>
        <p:spPr bwMode="auto">
          <a:xfrm>
            <a:off x="6534895" y="6597476"/>
            <a:ext cx="1587" cy="214312"/>
          </a:xfrm>
          <a:prstGeom prst="line">
            <a:avLst/>
          </a:prstGeom>
          <a:noFill/>
          <a:ln w="22225">
            <a:solidFill>
              <a:srgbClr val="000000"/>
            </a:solidFill>
            <a:round/>
          </a:ln>
        </p:spPr>
        <p:txBody>
          <a:bodyPr/>
          <a:lstStyle/>
          <a:p>
            <a:endParaRPr lang="zh-CN" altLang="en-US"/>
          </a:p>
        </p:txBody>
      </p:sp>
      <p:sp>
        <p:nvSpPr>
          <p:cNvPr id="9278" name="Line 67"/>
          <p:cNvSpPr>
            <a:spLocks noChangeShapeType="1"/>
          </p:cNvSpPr>
          <p:nvPr/>
        </p:nvSpPr>
        <p:spPr bwMode="auto">
          <a:xfrm flipH="1">
            <a:off x="4112370" y="6811788"/>
            <a:ext cx="2422525" cy="1588"/>
          </a:xfrm>
          <a:prstGeom prst="line">
            <a:avLst/>
          </a:prstGeom>
          <a:noFill/>
          <a:ln w="22225">
            <a:solidFill>
              <a:srgbClr val="000000"/>
            </a:solidFill>
            <a:round/>
          </a:ln>
        </p:spPr>
        <p:txBody>
          <a:bodyPr/>
          <a:lstStyle/>
          <a:p>
            <a:endParaRPr lang="zh-CN" altLang="en-US"/>
          </a:p>
        </p:txBody>
      </p:sp>
      <p:sp>
        <p:nvSpPr>
          <p:cNvPr id="9279" name="Rectangle 68"/>
          <p:cNvSpPr>
            <a:spLocks noChangeArrowheads="1"/>
          </p:cNvSpPr>
          <p:nvPr/>
        </p:nvSpPr>
        <p:spPr bwMode="auto">
          <a:xfrm>
            <a:off x="1259632" y="2641426"/>
            <a:ext cx="1822450" cy="709612"/>
          </a:xfrm>
          <a:prstGeom prst="rect">
            <a:avLst/>
          </a:prstGeom>
          <a:noFill/>
          <a:ln w="22225">
            <a:solidFill>
              <a:srgbClr val="000000"/>
            </a:solidFill>
            <a:miter lim="800000"/>
          </a:ln>
        </p:spPr>
        <p:txBody>
          <a:bodyPr/>
          <a:lstStyle/>
          <a:p>
            <a:endParaRPr lang="zh-CN" altLang="en-US"/>
          </a:p>
        </p:txBody>
      </p:sp>
      <p:sp>
        <p:nvSpPr>
          <p:cNvPr id="9280" name="Rectangle 69"/>
          <p:cNvSpPr>
            <a:spLocks noChangeArrowheads="1"/>
          </p:cNvSpPr>
          <p:nvPr/>
        </p:nvSpPr>
        <p:spPr bwMode="auto">
          <a:xfrm>
            <a:off x="6646020" y="5554488"/>
            <a:ext cx="311150" cy="334963"/>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10</a:t>
            </a:r>
            <a:endParaRPr lang="en-US" altLang="zh-CN"/>
          </a:p>
        </p:txBody>
      </p:sp>
      <p:sp>
        <p:nvSpPr>
          <p:cNvPr id="9281" name="Rectangle 70"/>
          <p:cNvSpPr>
            <a:spLocks noChangeArrowheads="1"/>
          </p:cNvSpPr>
          <p:nvPr/>
        </p:nvSpPr>
        <p:spPr bwMode="auto">
          <a:xfrm>
            <a:off x="6646020" y="5914851"/>
            <a:ext cx="311150" cy="334962"/>
          </a:xfrm>
          <a:prstGeom prst="rect">
            <a:avLst/>
          </a:prstGeom>
          <a:noFill/>
          <a:ln w="9525">
            <a:noFill/>
            <a:miter lim="800000"/>
          </a:ln>
        </p:spPr>
        <p:txBody>
          <a:bodyPr wrap="none" lIns="0" tIns="0" rIns="0" bIns="0">
            <a:spAutoFit/>
          </a:bodyPr>
          <a:lstStyle/>
          <a:p>
            <a:r>
              <a:rPr lang="en-US" altLang="zh-CN" sz="2200" b="0">
                <a:solidFill>
                  <a:srgbClr val="000000"/>
                </a:solidFill>
                <a:latin typeface="Times New Roman" panose="02020603050405020304" pitchFamily="18" charset="0"/>
              </a:rPr>
              <a:t>11</a:t>
            </a:r>
            <a:endParaRPr lang="en-US" altLang="zh-CN"/>
          </a:p>
        </p:txBody>
      </p:sp>
      <p:sp>
        <p:nvSpPr>
          <p:cNvPr id="34887" name="Text Box 71"/>
          <p:cNvSpPr txBox="1">
            <a:spLocks noChangeArrowheads="1"/>
          </p:cNvSpPr>
          <p:nvPr/>
        </p:nvSpPr>
        <p:spPr bwMode="auto">
          <a:xfrm>
            <a:off x="1605707" y="1569863"/>
            <a:ext cx="10795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t>    A</a:t>
            </a:r>
            <a:endParaRPr lang="en-US" altLang="zh-CN"/>
          </a:p>
        </p:txBody>
      </p:sp>
      <p:sp>
        <p:nvSpPr>
          <p:cNvPr id="34888" name="Text Box 72"/>
          <p:cNvSpPr txBox="1">
            <a:spLocks noChangeArrowheads="1"/>
          </p:cNvSpPr>
          <p:nvPr/>
        </p:nvSpPr>
        <p:spPr bwMode="auto">
          <a:xfrm>
            <a:off x="1605707" y="4378151"/>
            <a:ext cx="10795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t>    B</a:t>
            </a:r>
            <a:endParaRPr lang="en-US" altLang="zh-CN"/>
          </a:p>
        </p:txBody>
      </p:sp>
      <p:sp>
        <p:nvSpPr>
          <p:cNvPr id="34889" name="Text Box 73"/>
          <p:cNvSpPr txBox="1">
            <a:spLocks noChangeArrowheads="1"/>
          </p:cNvSpPr>
          <p:nvPr/>
        </p:nvSpPr>
        <p:spPr bwMode="auto">
          <a:xfrm>
            <a:off x="6948488" y="1027584"/>
            <a:ext cx="14398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dirty="0"/>
              <a:t>物理块号</a:t>
            </a:r>
            <a:endParaRPr lang="zh-CN" altLang="en-US" dirty="0"/>
          </a:p>
        </p:txBody>
      </p:sp>
      <p:sp>
        <p:nvSpPr>
          <p:cNvPr id="69" name="Rectangle 6"/>
          <p:cNvSpPr>
            <a:spLocks noChangeArrowheads="1"/>
          </p:cNvSpPr>
          <p:nvPr/>
        </p:nvSpPr>
        <p:spPr bwMode="auto">
          <a:xfrm>
            <a:off x="357966" y="61174"/>
            <a:ext cx="8929718" cy="978729"/>
          </a:xfrm>
          <a:prstGeom prst="rect">
            <a:avLst/>
          </a:prstGeom>
          <a:noFill/>
          <a:ln>
            <a:noFill/>
          </a:ln>
          <a:effectLst/>
        </p:spPr>
        <p:txBody>
          <a:bodyPr wrap="square">
            <a:spAutoFit/>
          </a:bodyPr>
          <a:lstStyle/>
          <a:p>
            <a:pPr eaLnBrk="1" hangingPunct="1">
              <a:lnSpc>
                <a:spcPct val="120000"/>
              </a:lnSpc>
              <a:spcBef>
                <a:spcPct val="0"/>
              </a:spcBef>
              <a:defRPr/>
            </a:pPr>
            <a:r>
              <a:rPr lang="en-US" altLang="zh-CN" sz="2400" dirty="0" smtClean="0"/>
              <a:t>MS-DOS</a:t>
            </a:r>
            <a:r>
              <a:rPr lang="zh-CN" altLang="en-US" sz="2400" dirty="0" smtClean="0"/>
              <a:t>、</a:t>
            </a:r>
            <a:r>
              <a:rPr lang="en-US" altLang="zh-CN" sz="2400" dirty="0" smtClean="0"/>
              <a:t>Windows</a:t>
            </a:r>
            <a:r>
              <a:rPr lang="zh-CN" altLang="en-US" sz="2400" dirty="0" smtClean="0"/>
              <a:t>、</a:t>
            </a:r>
            <a:r>
              <a:rPr lang="en-US" altLang="zh-CN" sz="2400" dirty="0" smtClean="0"/>
              <a:t>OS/2 </a:t>
            </a:r>
            <a:r>
              <a:rPr lang="zh-CN" altLang="en-US" sz="2400" dirty="0" smtClean="0"/>
              <a:t>等操作系统都使用了</a:t>
            </a:r>
            <a:r>
              <a:rPr lang="en-US" altLang="zh-CN" sz="2400" dirty="0" smtClean="0"/>
              <a:t>FAT</a:t>
            </a:r>
            <a:r>
              <a:rPr lang="zh-CN" altLang="en-US" sz="2400" dirty="0" smtClean="0"/>
              <a:t>文件系统。</a:t>
            </a:r>
            <a:endParaRPr lang="en-US" altLang="zh-CN" sz="2400" dirty="0" smtClean="0"/>
          </a:p>
          <a:p>
            <a:pPr eaLnBrk="1" hangingPunct="1">
              <a:lnSpc>
                <a:spcPct val="120000"/>
              </a:lnSpc>
              <a:spcBef>
                <a:spcPct val="0"/>
              </a:spcBef>
              <a:defRPr/>
            </a:pPr>
            <a:r>
              <a:rPr lang="en-US" altLang="zh-CN" sz="2400" dirty="0" smtClean="0"/>
              <a:t>FAT12</a:t>
            </a:r>
            <a:r>
              <a:rPr lang="zh-CN" altLang="en-US" sz="2400" dirty="0" smtClean="0"/>
              <a:t>、</a:t>
            </a:r>
            <a:r>
              <a:rPr lang="en-US" altLang="zh-CN" sz="2400" dirty="0" smtClean="0"/>
              <a:t>FAT16</a:t>
            </a:r>
            <a:r>
              <a:rPr lang="zh-CN" altLang="en-US" sz="2400" dirty="0" smtClean="0"/>
              <a:t>、</a:t>
            </a:r>
            <a:r>
              <a:rPr lang="en-US" altLang="zh-CN" sz="2400" dirty="0" smtClean="0"/>
              <a:t>FAT32</a:t>
            </a:r>
            <a:r>
              <a:rPr lang="zh-CN" altLang="en-US" sz="2400" dirty="0" smtClean="0"/>
              <a:t>中的数字表示</a:t>
            </a:r>
            <a:r>
              <a:rPr lang="en-US" altLang="zh-CN" sz="2400" dirty="0" smtClean="0"/>
              <a:t>FAT</a:t>
            </a:r>
            <a:r>
              <a:rPr lang="zh-CN" altLang="en-US" sz="2400" dirty="0" smtClean="0"/>
              <a:t>表项长度。</a:t>
            </a:r>
            <a:endParaRPr lang="en-US" altLang="zh-CN" sz="2400" dirty="0" smtClean="0"/>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0887" name="Group 71"/>
          <p:cNvGraphicFramePr>
            <a:graphicFrameLocks noGrp="1"/>
          </p:cNvGraphicFramePr>
          <p:nvPr/>
        </p:nvGraphicFramePr>
        <p:xfrm>
          <a:off x="250825" y="1530871"/>
          <a:ext cx="8496300" cy="457200"/>
        </p:xfrm>
        <a:graphic>
          <a:graphicData uri="http://schemas.openxmlformats.org/drawingml/2006/table">
            <a:tbl>
              <a:tblPr/>
              <a:tblGrid>
                <a:gridCol w="1284288"/>
                <a:gridCol w="1284287"/>
                <a:gridCol w="1284288"/>
                <a:gridCol w="1547812"/>
                <a:gridCol w="3095625"/>
              </a:tblGrid>
              <a:tr h="431800">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引导区</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FAT1</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FAT2</a:t>
                      </a:r>
                      <a:endPar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根目录区</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数据区</a:t>
                      </a:r>
                      <a:endParaRPr kumimoji="0"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0882" name="Text Box 66"/>
          <p:cNvSpPr txBox="1">
            <a:spLocks noChangeArrowheads="1"/>
          </p:cNvSpPr>
          <p:nvPr/>
        </p:nvSpPr>
        <p:spPr bwMode="auto">
          <a:xfrm>
            <a:off x="250825" y="677640"/>
            <a:ext cx="5834063" cy="519112"/>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800" dirty="0">
                <a:solidFill>
                  <a:schemeClr val="tx2"/>
                </a:solidFill>
              </a:rPr>
              <a:t>FAT</a:t>
            </a:r>
            <a:r>
              <a:rPr lang="zh-CN" altLang="en-US" sz="2800" dirty="0">
                <a:solidFill>
                  <a:schemeClr val="tx2"/>
                </a:solidFill>
              </a:rPr>
              <a:t>文件系统磁盘组织结构：</a:t>
            </a:r>
            <a:endParaRPr lang="zh-CN" altLang="en-US" sz="2800" dirty="0">
              <a:solidFill>
                <a:schemeClr val="tx2"/>
              </a:solidFill>
            </a:endParaRPr>
          </a:p>
        </p:txBody>
      </p:sp>
      <p:sp>
        <p:nvSpPr>
          <p:cNvPr id="290883" name="Text Box 67"/>
          <p:cNvSpPr txBox="1">
            <a:spLocks noChangeArrowheads="1"/>
          </p:cNvSpPr>
          <p:nvPr/>
        </p:nvSpPr>
        <p:spPr bwMode="auto">
          <a:xfrm>
            <a:off x="395288" y="2810539"/>
            <a:ext cx="5040312" cy="335476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dirty="0">
                <a:solidFill>
                  <a:schemeClr val="accent1"/>
                </a:solidFill>
                <a:latin typeface="宋体" panose="02010600030101010101" pitchFamily="2" charset="-122"/>
              </a:rPr>
              <a:t>FAT32</a:t>
            </a:r>
            <a:r>
              <a:rPr lang="zh-CN" altLang="en-US" dirty="0">
                <a:solidFill>
                  <a:schemeClr val="accent1"/>
                </a:solidFill>
                <a:latin typeface="宋体" panose="02010600030101010101" pitchFamily="2" charset="-122"/>
              </a:rPr>
              <a:t>引导区主要内容：</a:t>
            </a:r>
            <a:endParaRPr lang="zh-CN" altLang="en-US" dirty="0">
              <a:solidFill>
                <a:schemeClr val="accent1"/>
              </a:solidFill>
              <a:latin typeface="宋体" panose="02010600030101010101" pitchFamily="2" charset="-122"/>
            </a:endParaRPr>
          </a:p>
          <a:p>
            <a:pPr>
              <a:buFontTx/>
              <a:buChar char="•"/>
              <a:defRPr/>
            </a:pPr>
            <a:r>
              <a:rPr lang="zh-CN" altLang="en-US" dirty="0"/>
              <a:t> 每扇区字节数；通常</a:t>
            </a:r>
            <a:r>
              <a:rPr lang="en-US" altLang="zh-CN" dirty="0"/>
              <a:t>512B</a:t>
            </a:r>
            <a:endParaRPr lang="en-US" altLang="zh-CN" dirty="0"/>
          </a:p>
          <a:p>
            <a:pPr>
              <a:buFontTx/>
              <a:buChar char="•"/>
              <a:defRPr/>
            </a:pPr>
            <a:r>
              <a:rPr lang="en-US" altLang="zh-CN" dirty="0"/>
              <a:t> </a:t>
            </a:r>
            <a:r>
              <a:rPr lang="zh-CN" altLang="en-US" dirty="0"/>
              <a:t>每簇扇区数；</a:t>
            </a:r>
            <a:endParaRPr lang="zh-CN" altLang="en-US" dirty="0"/>
          </a:p>
          <a:p>
            <a:pPr>
              <a:buFontTx/>
              <a:buChar char="•"/>
              <a:defRPr/>
            </a:pPr>
            <a:r>
              <a:rPr lang="zh-CN" altLang="en-US" dirty="0"/>
              <a:t> </a:t>
            </a:r>
            <a:r>
              <a:rPr lang="en-US" altLang="zh-CN" dirty="0"/>
              <a:t>FAT1</a:t>
            </a:r>
            <a:r>
              <a:rPr lang="zh-CN" altLang="en-US" dirty="0"/>
              <a:t>的位置；</a:t>
            </a:r>
            <a:endParaRPr lang="zh-CN" altLang="en-US" dirty="0"/>
          </a:p>
          <a:p>
            <a:pPr>
              <a:buFontTx/>
              <a:buChar char="•"/>
              <a:defRPr/>
            </a:pPr>
            <a:r>
              <a:rPr lang="zh-CN" altLang="en-US" dirty="0"/>
              <a:t> 磁盘分区大小（扇区数）；</a:t>
            </a:r>
            <a:endParaRPr lang="zh-CN" altLang="en-US" dirty="0"/>
          </a:p>
          <a:p>
            <a:pPr>
              <a:buFontTx/>
              <a:buChar char="•"/>
              <a:defRPr/>
            </a:pPr>
            <a:r>
              <a:rPr lang="zh-CN" altLang="en-US" dirty="0">
                <a:latin typeface="宋体" panose="02010600030101010101" pitchFamily="2" charset="-122"/>
              </a:rPr>
              <a:t> </a:t>
            </a:r>
            <a:r>
              <a:rPr lang="en-US" altLang="zh-CN" dirty="0">
                <a:latin typeface="宋体" panose="02010600030101010101" pitchFamily="2" charset="-122"/>
              </a:rPr>
              <a:t>FAT</a:t>
            </a:r>
            <a:r>
              <a:rPr lang="zh-CN" altLang="en-US" dirty="0">
                <a:latin typeface="宋体" panose="02010600030101010101" pitchFamily="2" charset="-122"/>
              </a:rPr>
              <a:t>表大小（扇区数）；</a:t>
            </a:r>
            <a:endParaRPr lang="zh-CN" altLang="en-US" dirty="0">
              <a:latin typeface="宋体" panose="02010600030101010101" pitchFamily="2" charset="-122"/>
            </a:endParaRPr>
          </a:p>
          <a:p>
            <a:pPr>
              <a:buFontTx/>
              <a:buChar char="•"/>
              <a:defRPr/>
            </a:pPr>
            <a:r>
              <a:rPr lang="zh-CN" altLang="en-US" dirty="0">
                <a:latin typeface="宋体" panose="02010600030101010101" pitchFamily="2" charset="-122"/>
              </a:rPr>
              <a:t> 根目录位置；</a:t>
            </a:r>
            <a:endParaRPr lang="zh-CN" altLang="en-US" dirty="0">
              <a:latin typeface="宋体" panose="02010600030101010101" pitchFamily="2" charset="-122"/>
            </a:endParaRPr>
          </a:p>
          <a:p>
            <a:pPr>
              <a:buFontTx/>
              <a:buChar char="•"/>
              <a:defRPr/>
            </a:pPr>
            <a:r>
              <a:rPr lang="zh-CN" altLang="en-US" dirty="0">
                <a:latin typeface="宋体" panose="02010600030101010101" pitchFamily="2" charset="-122"/>
              </a:rPr>
              <a:t> 引导区备份扇区的位置；</a:t>
            </a:r>
            <a:endParaRPr lang="zh-CN" altLang="en-US" dirty="0">
              <a:latin typeface="宋体" panose="02010600030101010101" pitchFamily="2" charset="-122"/>
            </a:endParaRPr>
          </a:p>
          <a:p>
            <a:pPr>
              <a:buFontTx/>
              <a:buChar char="•"/>
              <a:defRPr/>
            </a:pPr>
            <a:r>
              <a:rPr lang="zh-CN" altLang="en-US" dirty="0">
                <a:latin typeface="宋体" panose="02010600030101010101" pitchFamily="2" charset="-122"/>
              </a:rPr>
              <a:t> 文件系统</a:t>
            </a:r>
            <a:r>
              <a:rPr lang="zh-CN" altLang="en-US" dirty="0" smtClean="0">
                <a:latin typeface="宋体" panose="02010600030101010101" pitchFamily="2" charset="-122"/>
              </a:rPr>
              <a:t>类型</a:t>
            </a:r>
            <a:endParaRPr lang="zh-CN" altLang="en-US" dirty="0">
              <a:latin typeface="宋体" panose="02010600030101010101" pitchFamily="2" charset="-122"/>
            </a:endParaRPr>
          </a:p>
        </p:txBody>
      </p:sp>
      <p:sp>
        <p:nvSpPr>
          <p:cNvPr id="290889" name="Line 73"/>
          <p:cNvSpPr>
            <a:spLocks noChangeShapeType="1"/>
          </p:cNvSpPr>
          <p:nvPr/>
        </p:nvSpPr>
        <p:spPr bwMode="auto">
          <a:xfrm>
            <a:off x="8748713" y="1962671"/>
            <a:ext cx="0" cy="503237"/>
          </a:xfrm>
          <a:prstGeom prst="line">
            <a:avLst/>
          </a:prstGeom>
          <a:noFill/>
          <a:ln w="12700">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290890" name="Line 74"/>
          <p:cNvSpPr>
            <a:spLocks noChangeShapeType="1"/>
          </p:cNvSpPr>
          <p:nvPr/>
        </p:nvSpPr>
        <p:spPr bwMode="auto">
          <a:xfrm>
            <a:off x="4067175" y="1962671"/>
            <a:ext cx="0" cy="503237"/>
          </a:xfrm>
          <a:prstGeom prst="line">
            <a:avLst/>
          </a:prstGeom>
          <a:noFill/>
          <a:ln w="12700">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290891" name="Text Box 75"/>
          <p:cNvSpPr txBox="1">
            <a:spLocks noChangeArrowheads="1"/>
          </p:cNvSpPr>
          <p:nvPr/>
        </p:nvSpPr>
        <p:spPr bwMode="auto">
          <a:xfrm>
            <a:off x="5292725" y="2035696"/>
            <a:ext cx="259238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solidFill>
                  <a:srgbClr val="3333FF"/>
                </a:solidFill>
              </a:rPr>
              <a:t>Fat32</a:t>
            </a:r>
            <a:r>
              <a:rPr lang="zh-CN" altLang="en-US">
                <a:solidFill>
                  <a:srgbClr val="3333FF"/>
                </a:solidFill>
              </a:rPr>
              <a:t>数据区</a:t>
            </a:r>
            <a:endParaRPr lang="zh-CN" altLang="en-US">
              <a:solidFill>
                <a:srgbClr val="3333FF"/>
              </a:solidFill>
            </a:endParaRPr>
          </a:p>
        </p:txBody>
      </p:sp>
      <p:sp>
        <p:nvSpPr>
          <p:cNvPr id="290892" name="Line 76"/>
          <p:cNvSpPr>
            <a:spLocks noChangeShapeType="1"/>
          </p:cNvSpPr>
          <p:nvPr/>
        </p:nvSpPr>
        <p:spPr bwMode="auto">
          <a:xfrm>
            <a:off x="4067175" y="2251596"/>
            <a:ext cx="1225550"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290893" name="Line 77"/>
          <p:cNvSpPr>
            <a:spLocks noChangeShapeType="1"/>
          </p:cNvSpPr>
          <p:nvPr/>
        </p:nvSpPr>
        <p:spPr bwMode="auto">
          <a:xfrm flipH="1">
            <a:off x="7164388" y="2251596"/>
            <a:ext cx="1584325"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90887"/>
                                        </p:tgtEl>
                                        <p:attrNameLst>
                                          <p:attrName>style.visibility</p:attrName>
                                        </p:attrNameLst>
                                      </p:cBhvr>
                                      <p:to>
                                        <p:strVal val="visible"/>
                                      </p:to>
                                    </p:set>
                                    <p:animEffect transition="in" filter="box(in)">
                                      <p:cBhvr>
                                        <p:cTn id="7" dur="500"/>
                                        <p:tgtEl>
                                          <p:spTgt spid="29088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0889"/>
                                        </p:tgtEl>
                                        <p:attrNameLst>
                                          <p:attrName>style.visibility</p:attrName>
                                        </p:attrNameLst>
                                      </p:cBhvr>
                                      <p:to>
                                        <p:strVal val="visible"/>
                                      </p:to>
                                    </p:set>
                                    <p:animEffect transition="in" filter="box(in)">
                                      <p:cBhvr>
                                        <p:cTn id="12" dur="500"/>
                                        <p:tgtEl>
                                          <p:spTgt spid="290889"/>
                                        </p:tgtEl>
                                      </p:cBhvr>
                                    </p:animEffect>
                                  </p:childTnLst>
                                </p:cTn>
                              </p:par>
                              <p:par>
                                <p:cTn id="13" presetID="4" presetClass="entr" presetSubtype="16" fill="hold" nodeType="withEffect">
                                  <p:stCondLst>
                                    <p:cond delay="0"/>
                                  </p:stCondLst>
                                  <p:childTnLst>
                                    <p:set>
                                      <p:cBhvr>
                                        <p:cTn id="14" dur="1" fill="hold">
                                          <p:stCondLst>
                                            <p:cond delay="0"/>
                                          </p:stCondLst>
                                        </p:cTn>
                                        <p:tgtEl>
                                          <p:spTgt spid="290890"/>
                                        </p:tgtEl>
                                        <p:attrNameLst>
                                          <p:attrName>style.visibility</p:attrName>
                                        </p:attrNameLst>
                                      </p:cBhvr>
                                      <p:to>
                                        <p:strVal val="visible"/>
                                      </p:to>
                                    </p:set>
                                    <p:animEffect transition="in" filter="box(in)">
                                      <p:cBhvr>
                                        <p:cTn id="15" dur="500"/>
                                        <p:tgtEl>
                                          <p:spTgt spid="290890"/>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90891"/>
                                        </p:tgtEl>
                                        <p:attrNameLst>
                                          <p:attrName>style.visibility</p:attrName>
                                        </p:attrNameLst>
                                      </p:cBhvr>
                                      <p:to>
                                        <p:strVal val="visible"/>
                                      </p:to>
                                    </p:set>
                                    <p:animEffect transition="in" filter="box(in)">
                                      <p:cBhvr>
                                        <p:cTn id="18" dur="500"/>
                                        <p:tgtEl>
                                          <p:spTgt spid="290891"/>
                                        </p:tgtEl>
                                      </p:cBhvr>
                                    </p:animEffect>
                                  </p:childTnLst>
                                </p:cTn>
                              </p:par>
                              <p:par>
                                <p:cTn id="19" presetID="4" presetClass="entr" presetSubtype="16" fill="hold" nodeType="withEffect">
                                  <p:stCondLst>
                                    <p:cond delay="0"/>
                                  </p:stCondLst>
                                  <p:childTnLst>
                                    <p:set>
                                      <p:cBhvr>
                                        <p:cTn id="20" dur="1" fill="hold">
                                          <p:stCondLst>
                                            <p:cond delay="0"/>
                                          </p:stCondLst>
                                        </p:cTn>
                                        <p:tgtEl>
                                          <p:spTgt spid="290892"/>
                                        </p:tgtEl>
                                        <p:attrNameLst>
                                          <p:attrName>style.visibility</p:attrName>
                                        </p:attrNameLst>
                                      </p:cBhvr>
                                      <p:to>
                                        <p:strVal val="visible"/>
                                      </p:to>
                                    </p:set>
                                    <p:animEffect transition="in" filter="box(in)">
                                      <p:cBhvr>
                                        <p:cTn id="21" dur="500"/>
                                        <p:tgtEl>
                                          <p:spTgt spid="290892"/>
                                        </p:tgtEl>
                                      </p:cBhvr>
                                    </p:animEffect>
                                  </p:childTnLst>
                                </p:cTn>
                              </p:par>
                              <p:par>
                                <p:cTn id="22" presetID="4" presetClass="entr" presetSubtype="16" fill="hold" nodeType="withEffect">
                                  <p:stCondLst>
                                    <p:cond delay="0"/>
                                  </p:stCondLst>
                                  <p:childTnLst>
                                    <p:set>
                                      <p:cBhvr>
                                        <p:cTn id="23" dur="1" fill="hold">
                                          <p:stCondLst>
                                            <p:cond delay="0"/>
                                          </p:stCondLst>
                                        </p:cTn>
                                        <p:tgtEl>
                                          <p:spTgt spid="290893"/>
                                        </p:tgtEl>
                                        <p:attrNameLst>
                                          <p:attrName>style.visibility</p:attrName>
                                        </p:attrNameLst>
                                      </p:cBhvr>
                                      <p:to>
                                        <p:strVal val="visible"/>
                                      </p:to>
                                    </p:set>
                                    <p:animEffect transition="in" filter="box(in)">
                                      <p:cBhvr>
                                        <p:cTn id="24" dur="500"/>
                                        <p:tgtEl>
                                          <p:spTgt spid="290893"/>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290883"/>
                                        </p:tgtEl>
                                        <p:attrNameLst>
                                          <p:attrName>style.visibility</p:attrName>
                                        </p:attrNameLst>
                                      </p:cBhvr>
                                      <p:to>
                                        <p:strVal val="visible"/>
                                      </p:to>
                                    </p:set>
                                    <p:animEffect transition="in" filter="box(in)">
                                      <p:cBhvr>
                                        <p:cTn id="29" dur="500"/>
                                        <p:tgtEl>
                                          <p:spTgt spid="290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83" grpId="0"/>
      <p:bldP spid="29089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785794"/>
            <a:ext cx="8929718" cy="1200329"/>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2.</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链接文件</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2071670" y="214290"/>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7065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6020"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285720" y="1928802"/>
            <a:ext cx="4824413" cy="457200"/>
          </a:xfrm>
          <a:prstGeom prst="rect">
            <a:avLst/>
          </a:prstGeom>
          <a:noFill/>
          <a:ln w="9525">
            <a:noFill/>
            <a:miter lim="800000"/>
          </a:ln>
          <a:effectLst>
            <a:outerShdw dist="35921" dir="2700000" algn="ctr" rotWithShape="0">
              <a:srgbClr val="FFFFFF">
                <a:alpha val="73000"/>
              </a:srgbClr>
            </a:outerShdw>
          </a:effectLst>
        </p:spPr>
        <p:txBody>
          <a:bodyPr anchor="ctr"/>
          <a:lstStyle/>
          <a:p>
            <a:pPr eaLnBrk="0" hangingPunct="0">
              <a:spcBef>
                <a:spcPct val="0"/>
              </a:spcBef>
              <a:buClrTx/>
              <a:defRPr/>
            </a:pPr>
            <a:r>
              <a:rPr lang="en-US" altLang="zh-CN" sz="2400" dirty="0">
                <a:solidFill>
                  <a:schemeClr val="tx2"/>
                </a:solidFill>
              </a:rPr>
              <a:t>FAT</a:t>
            </a:r>
            <a:r>
              <a:rPr lang="zh-CN" altLang="en-US" sz="2400" dirty="0">
                <a:solidFill>
                  <a:schemeClr val="tx2"/>
                </a:solidFill>
              </a:rPr>
              <a:t>表大小的计算方法：</a:t>
            </a:r>
            <a:endParaRPr lang="zh-CN" altLang="en-US" sz="2400" dirty="0">
              <a:solidFill>
                <a:schemeClr val="tx2"/>
              </a:solidFill>
            </a:endParaRPr>
          </a:p>
        </p:txBody>
      </p:sp>
      <p:sp>
        <p:nvSpPr>
          <p:cNvPr id="9" name="Rectangle 5"/>
          <p:cNvSpPr>
            <a:spLocks noChangeArrowheads="1"/>
          </p:cNvSpPr>
          <p:nvPr/>
        </p:nvSpPr>
        <p:spPr bwMode="auto">
          <a:xfrm>
            <a:off x="285720" y="2398690"/>
            <a:ext cx="8709028" cy="1655807"/>
          </a:xfrm>
          <a:prstGeom prst="rect">
            <a:avLst/>
          </a:prstGeom>
          <a:noFill/>
          <a:ln w="9525">
            <a:noFill/>
            <a:miter lim="800000"/>
          </a:ln>
          <a:effectLst>
            <a:outerShdw dist="35921" dir="2700000" algn="ctr" rotWithShape="0">
              <a:srgbClr val="FFFFFF">
                <a:alpha val="73000"/>
              </a:srgbClr>
            </a:outerShdw>
          </a:effectLst>
        </p:spPr>
        <p:txBody>
          <a:bodyPr anchor="ctr"/>
          <a:lstStyle/>
          <a:p>
            <a:pPr eaLnBrk="0" hangingPunct="0">
              <a:spcBef>
                <a:spcPct val="0"/>
              </a:spcBef>
              <a:buClrTx/>
              <a:defRPr/>
            </a:pPr>
            <a:r>
              <a:rPr lang="zh-CN" altLang="en-US" dirty="0" smtClean="0">
                <a:solidFill>
                  <a:srgbClr val="3333FF"/>
                </a:solidFill>
              </a:rPr>
              <a:t>例：</a:t>
            </a:r>
            <a:r>
              <a:rPr lang="zh-CN" altLang="en-US" dirty="0"/>
              <a:t>一个磁盘分区大小为</a:t>
            </a:r>
            <a:r>
              <a:rPr lang="en-US" altLang="zh-CN" dirty="0"/>
              <a:t>20GB</a:t>
            </a:r>
            <a:r>
              <a:rPr lang="zh-CN" altLang="en-US" dirty="0"/>
              <a:t>，若盘块大小为</a:t>
            </a:r>
            <a:r>
              <a:rPr lang="en-US" altLang="zh-CN" dirty="0"/>
              <a:t>1KB</a:t>
            </a:r>
            <a:r>
              <a:rPr lang="zh-CN" altLang="en-US" dirty="0"/>
              <a:t>，计算该磁盘分区</a:t>
            </a:r>
            <a:r>
              <a:rPr lang="zh-CN" altLang="en-US" dirty="0" smtClean="0"/>
              <a:t>的    </a:t>
            </a:r>
            <a:r>
              <a:rPr lang="en-US" altLang="zh-CN" dirty="0" smtClean="0"/>
              <a:t>FAT</a:t>
            </a:r>
            <a:r>
              <a:rPr lang="zh-CN" altLang="en-US" dirty="0"/>
              <a:t>表大小</a:t>
            </a:r>
            <a:r>
              <a:rPr lang="zh-CN" altLang="en-US" dirty="0" smtClean="0"/>
              <a:t>。</a:t>
            </a:r>
            <a:endParaRPr lang="en-US" altLang="zh-CN" dirty="0" smtClean="0"/>
          </a:p>
          <a:p>
            <a:pPr>
              <a:spcBef>
                <a:spcPct val="0"/>
              </a:spcBef>
              <a:defRPr/>
            </a:pPr>
            <a:r>
              <a:rPr lang="zh-CN" altLang="en-US" dirty="0" smtClean="0">
                <a:solidFill>
                  <a:srgbClr val="3333FF"/>
                </a:solidFill>
              </a:rPr>
              <a:t>答：</a:t>
            </a:r>
            <a:r>
              <a:rPr lang="zh-CN" altLang="en-US" dirty="0" smtClean="0"/>
              <a:t>盘块数</a:t>
            </a:r>
            <a:r>
              <a:rPr lang="en-US" altLang="zh-CN" dirty="0" smtClean="0"/>
              <a:t>=20GB/1KB =20M</a:t>
            </a:r>
            <a:r>
              <a:rPr lang="zh-CN" altLang="en-US" dirty="0" smtClean="0"/>
              <a:t>块，则盘块号大小为</a:t>
            </a:r>
            <a:r>
              <a:rPr lang="en-US" altLang="zh-CN" dirty="0" smtClean="0"/>
              <a:t>3.5B</a:t>
            </a:r>
            <a:r>
              <a:rPr lang="zh-CN" altLang="en-US" dirty="0" smtClean="0"/>
              <a:t>，</a:t>
            </a:r>
            <a:br>
              <a:rPr lang="en-US" altLang="zh-CN" dirty="0" smtClean="0"/>
            </a:br>
            <a:r>
              <a:rPr lang="en-US" altLang="zh-CN" dirty="0" smtClean="0"/>
              <a:t>         FAT</a:t>
            </a:r>
            <a:r>
              <a:rPr lang="zh-CN" altLang="en-US" dirty="0" smtClean="0"/>
              <a:t>表大小</a:t>
            </a:r>
            <a:r>
              <a:rPr lang="en-US" altLang="zh-CN" dirty="0" smtClean="0"/>
              <a:t>=20M×3.5B=70MB</a:t>
            </a:r>
            <a:endParaRPr lang="en-US" altLang="zh-CN" dirty="0" smtClean="0"/>
          </a:p>
          <a:p>
            <a:pPr marL="0" lvl="2">
              <a:spcBef>
                <a:spcPct val="0"/>
              </a:spcBef>
              <a:defRPr/>
            </a:pPr>
            <a:r>
              <a:rPr lang="zh-CN" altLang="en-US" sz="2400" dirty="0" smtClean="0">
                <a:solidFill>
                  <a:schemeClr val="tx2"/>
                </a:solidFill>
              </a:rPr>
              <a:t>注意：</a:t>
            </a:r>
            <a:r>
              <a:rPr lang="zh-CN" altLang="zh-CN" sz="2400" dirty="0" smtClean="0">
                <a:solidFill>
                  <a:schemeClr val="tx2"/>
                </a:solidFill>
              </a:rPr>
              <a:t>每个磁盘块</a:t>
            </a:r>
            <a:r>
              <a:rPr lang="zh-CN" altLang="en-US" sz="2400" dirty="0" smtClean="0">
                <a:solidFill>
                  <a:schemeClr val="tx2"/>
                </a:solidFill>
              </a:rPr>
              <a:t>号</a:t>
            </a:r>
            <a:r>
              <a:rPr lang="zh-CN" altLang="zh-CN" sz="2400" dirty="0" smtClean="0">
                <a:solidFill>
                  <a:schemeClr val="tx2"/>
                </a:solidFill>
              </a:rPr>
              <a:t>大小取半个字节的整数倍</a:t>
            </a:r>
            <a:r>
              <a:rPr lang="zh-CN" altLang="en-US" sz="2400" dirty="0" smtClean="0">
                <a:solidFill>
                  <a:schemeClr val="tx2"/>
                </a:solidFill>
              </a:rPr>
              <a:t>。</a:t>
            </a:r>
            <a:endParaRPr lang="zh-CN" altLang="en-US" dirty="0"/>
          </a:p>
        </p:txBody>
      </p:sp>
      <p:sp>
        <p:nvSpPr>
          <p:cNvPr id="13" name="Rectangle 4"/>
          <p:cNvSpPr>
            <a:spLocks noChangeArrowheads="1"/>
          </p:cNvSpPr>
          <p:nvPr/>
        </p:nvSpPr>
        <p:spPr bwMode="auto">
          <a:xfrm>
            <a:off x="2038992" y="4797152"/>
            <a:ext cx="5629352" cy="1991120"/>
          </a:xfrm>
          <a:prstGeom prst="rect">
            <a:avLst/>
          </a:prstGeom>
          <a:noFill/>
          <a:ln w="9525">
            <a:noFill/>
            <a:miter lim="800000"/>
          </a:ln>
          <a:effectLst>
            <a:outerShdw dist="35921" dir="2700000" algn="ctr" rotWithShape="0">
              <a:srgbClr val="FFFFFF">
                <a:alpha val="73000"/>
              </a:srgbClr>
            </a:outerShdw>
          </a:effectLst>
        </p:spPr>
        <p:txBody>
          <a:bodyPr anchor="ctr"/>
          <a:lstStyle/>
          <a:p>
            <a:pPr eaLnBrk="0" hangingPunct="0">
              <a:spcBef>
                <a:spcPct val="0"/>
              </a:spcBef>
              <a:buClrTx/>
              <a:defRPr/>
            </a:pPr>
            <a:r>
              <a:rPr lang="zh-CN" altLang="en-US" sz="2400" dirty="0" smtClean="0">
                <a:solidFill>
                  <a:schemeClr val="tx2"/>
                </a:solidFill>
              </a:rPr>
              <a:t>链接文件性能评价：</a:t>
            </a:r>
            <a:endParaRPr lang="en-US" altLang="zh-CN" sz="2400" dirty="0" smtClean="0">
              <a:solidFill>
                <a:schemeClr val="tx2"/>
              </a:solidFill>
            </a:endParaRPr>
          </a:p>
          <a:p>
            <a:pPr lvl="1" algn="just">
              <a:buFont typeface="Wingdings" panose="05000000000000000000" pitchFamily="2" charset="2"/>
              <a:buChar char="l"/>
            </a:pPr>
            <a:r>
              <a:rPr kumimoji="1" lang="zh-CN" altLang="en-US" dirty="0" smtClean="0">
                <a:latin typeface="Times New Roman" panose="02020603050405020304" pitchFamily="18" charset="0"/>
              </a:rPr>
              <a:t> 存储空间利用率高</a:t>
            </a:r>
            <a:endParaRPr kumimoji="1" lang="zh-CN" altLang="en-US" dirty="0" smtClean="0">
              <a:latin typeface="Times New Roman" panose="02020603050405020304" pitchFamily="18" charset="0"/>
            </a:endParaRPr>
          </a:p>
          <a:p>
            <a:pPr lvl="1" algn="just">
              <a:buFont typeface="Wingdings" panose="05000000000000000000" pitchFamily="2" charset="2"/>
              <a:buChar char="l"/>
            </a:pPr>
            <a:r>
              <a:rPr kumimoji="1" lang="zh-CN" altLang="en-US" dirty="0" smtClean="0">
                <a:latin typeface="Times New Roman" panose="02020603050405020304" pitchFamily="18" charset="0"/>
              </a:rPr>
              <a:t>文件创建时用户不必指出文件的大小</a:t>
            </a:r>
            <a:endParaRPr kumimoji="1" lang="zh-CN" altLang="en-US" dirty="0" smtClean="0">
              <a:latin typeface="Times New Roman" panose="02020603050405020304" pitchFamily="18" charset="0"/>
            </a:endParaRPr>
          </a:p>
          <a:p>
            <a:pPr lvl="1" algn="just">
              <a:buFont typeface="Wingdings" panose="05000000000000000000" pitchFamily="2" charset="2"/>
              <a:buChar char="l"/>
            </a:pPr>
            <a:r>
              <a:rPr kumimoji="1" lang="zh-CN" altLang="en-US" dirty="0" smtClean="0">
                <a:latin typeface="Times New Roman" panose="02020603050405020304" pitchFamily="18" charset="0"/>
              </a:rPr>
              <a:t>文件动态扩充和修改容易</a:t>
            </a:r>
            <a:endParaRPr kumimoji="1" lang="zh-CN" altLang="en-US" dirty="0" smtClean="0">
              <a:latin typeface="Times New Roman" panose="02020603050405020304" pitchFamily="18" charset="0"/>
            </a:endParaRPr>
          </a:p>
          <a:p>
            <a:pPr lvl="1" algn="just">
              <a:buFont typeface="Wingdings" panose="05000000000000000000" pitchFamily="2" charset="2"/>
              <a:buChar char="l"/>
            </a:pPr>
            <a:r>
              <a:rPr kumimoji="1" lang="en-US" altLang="zh-CN" dirty="0" smtClean="0">
                <a:latin typeface="Times New Roman" panose="02020603050405020304" pitchFamily="18" charset="0"/>
              </a:rPr>
              <a:t> </a:t>
            </a:r>
            <a:r>
              <a:rPr kumimoji="1" lang="zh-CN" altLang="en-US" dirty="0" smtClean="0">
                <a:latin typeface="Times New Roman" panose="02020603050405020304" pitchFamily="18" charset="0"/>
              </a:rPr>
              <a:t>顺序存取效率高，随机存取效率较低</a:t>
            </a:r>
            <a:endParaRPr lang="zh-CN" altLang="en-US" sz="2800" dirty="0">
              <a:solidFill>
                <a:schemeClr val="tx2"/>
              </a:solidFill>
            </a:endParaRPr>
          </a:p>
        </p:txBody>
      </p:sp>
      <p:sp>
        <p:nvSpPr>
          <p:cNvPr id="2" name="矩形 1"/>
          <p:cNvSpPr/>
          <p:nvPr/>
        </p:nvSpPr>
        <p:spPr>
          <a:xfrm>
            <a:off x="285720" y="4149080"/>
            <a:ext cx="8462743" cy="707886"/>
          </a:xfrm>
          <a:prstGeom prst="rect">
            <a:avLst/>
          </a:prstGeom>
        </p:spPr>
        <p:txBody>
          <a:bodyPr wrap="square">
            <a:spAutoFit/>
          </a:bodyPr>
          <a:lstStyle/>
          <a:p>
            <a:pPr>
              <a:spcBef>
                <a:spcPct val="0"/>
              </a:spcBef>
              <a:defRPr/>
            </a:pPr>
            <a:r>
              <a:rPr lang="en-US" altLang="zh-CN" dirty="0">
                <a:solidFill>
                  <a:schemeClr val="tx2"/>
                </a:solidFill>
              </a:rPr>
              <a:t> </a:t>
            </a:r>
            <a:r>
              <a:rPr lang="zh-CN" altLang="en-US" dirty="0" smtClean="0">
                <a:solidFill>
                  <a:schemeClr val="tx2"/>
                </a:solidFill>
              </a:rPr>
              <a:t>练习</a:t>
            </a:r>
            <a:r>
              <a:rPr lang="zh-CN" altLang="en-US" dirty="0" smtClean="0">
                <a:solidFill>
                  <a:srgbClr val="3333FF"/>
                </a:solidFill>
              </a:rPr>
              <a:t>：</a:t>
            </a:r>
            <a:r>
              <a:rPr lang="zh-CN" altLang="en-US" dirty="0"/>
              <a:t>一个磁盘分区大小为</a:t>
            </a:r>
            <a:r>
              <a:rPr lang="en-US" altLang="zh-CN" dirty="0"/>
              <a:t>10GB</a:t>
            </a:r>
            <a:r>
              <a:rPr lang="zh-CN" altLang="en-US" dirty="0"/>
              <a:t>，若盘块大小为</a:t>
            </a:r>
            <a:r>
              <a:rPr lang="en-US" altLang="zh-CN" dirty="0"/>
              <a:t>4KB</a:t>
            </a:r>
            <a:r>
              <a:rPr lang="zh-CN" altLang="en-US" dirty="0"/>
              <a:t>，计算该磁盘分区的</a:t>
            </a:r>
            <a:r>
              <a:rPr lang="en-US" altLang="zh-CN" dirty="0"/>
              <a:t>FAT</a:t>
            </a:r>
            <a:r>
              <a:rPr lang="zh-CN" altLang="en-US" dirty="0"/>
              <a:t>表大小。</a:t>
            </a:r>
            <a:endParaRPr lang="zh-CN" altLang="en-US" dirty="0"/>
          </a:p>
        </p:txBody>
      </p:sp>
      <p:sp>
        <p:nvSpPr>
          <p:cNvPr id="3" name="动作按钮: 后退或前一项 2">
            <a:hlinkClick r:id="rId1" action="ppaction://hlinksldjump" highlightClick="1"/>
          </p:cNvPr>
          <p:cNvSpPr/>
          <p:nvPr/>
        </p:nvSpPr>
        <p:spPr bwMode="auto">
          <a:xfrm>
            <a:off x="8460434" y="214290"/>
            <a:ext cx="360038" cy="262382"/>
          </a:xfrm>
          <a:prstGeom prst="actionButtonBackPrevious">
            <a:avLst/>
          </a:prstGeom>
          <a:solidFill>
            <a:srgbClr val="137325"/>
          </a:solidFill>
          <a:ln>
            <a:noFill/>
          </a:ln>
          <a:effec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323528" y="692696"/>
            <a:ext cx="8496944" cy="3182410"/>
          </a:xfrm>
          <a:prstGeom prst="rect">
            <a:avLst/>
          </a:prstGeom>
          <a:noFill/>
          <a:ln>
            <a:noFill/>
          </a:ln>
          <a:effectLst/>
        </p:spPr>
        <p:txBody>
          <a:bodyPr wrap="square">
            <a:spAutoFit/>
          </a:bodyPr>
          <a:lstStyle/>
          <a:p>
            <a:pPr eaLnBrk="1" hangingPunct="1">
              <a:lnSpc>
                <a:spcPct val="13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3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 </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索引文件</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30000"/>
              </a:lnSpc>
              <a:spcBef>
                <a:spcPct val="0"/>
              </a:spcBef>
              <a:buFont typeface="Wingdings" panose="05000000000000000000" pitchFamily="2" charset="2"/>
              <a:buChar char="l"/>
              <a:defRPr/>
            </a:pPr>
            <a:r>
              <a:rPr lang="zh-CN" altLang="en-US" sz="2400" dirty="0" smtClean="0"/>
              <a:t> 索引表：</a:t>
            </a:r>
            <a:r>
              <a:rPr lang="zh-CN" altLang="zh-CN" dirty="0" smtClean="0"/>
              <a:t>系统为每个文件建立一张索引表，每个逻辑块占一个表项，以逻辑块号为序，表项内容为该逻辑块所对应的磁盘块号。</a:t>
            </a:r>
            <a:endParaRPr lang="en-US" altLang="zh-CN" dirty="0" smtClean="0"/>
          </a:p>
          <a:p>
            <a:pPr eaLnBrk="1" hangingPunct="1">
              <a:lnSpc>
                <a:spcPct val="130000"/>
              </a:lnSpc>
              <a:spcBef>
                <a:spcPct val="0"/>
              </a:spcBef>
              <a:buFont typeface="Wingdings" panose="05000000000000000000" pitchFamily="2" charset="2"/>
              <a:buChar char="l"/>
              <a:defRPr/>
            </a:pPr>
            <a:r>
              <a:rPr lang="zh-CN" altLang="en-US" sz="2400" dirty="0" smtClean="0"/>
              <a:t> 索引块：</a:t>
            </a:r>
            <a:r>
              <a:rPr lang="zh-CN" altLang="zh-CN" dirty="0" smtClean="0"/>
              <a:t>存放索引表的盘块</a:t>
            </a:r>
            <a:r>
              <a:rPr lang="zh-CN" altLang="en-US" dirty="0" smtClean="0"/>
              <a:t>。</a:t>
            </a:r>
            <a:endParaRPr lang="en-US" altLang="zh-CN" dirty="0" smtClean="0"/>
          </a:p>
          <a:p>
            <a:pPr eaLnBrk="1" hangingPunct="1">
              <a:lnSpc>
                <a:spcPct val="130000"/>
              </a:lnSpc>
              <a:spcBef>
                <a:spcPct val="0"/>
              </a:spcBef>
              <a:buFont typeface="Wingdings" panose="05000000000000000000" pitchFamily="2" charset="2"/>
              <a:buChar char="l"/>
              <a:defRPr/>
            </a:pPr>
            <a:r>
              <a:rPr lang="en-US" altLang="zh-CN" sz="2400" dirty="0" smtClean="0"/>
              <a:t> </a:t>
            </a:r>
            <a:r>
              <a:rPr lang="zh-CN" altLang="en-US" sz="2400" dirty="0" smtClean="0"/>
              <a:t>索引文件：</a:t>
            </a:r>
            <a:r>
              <a:rPr lang="zh-CN" altLang="en-US" dirty="0" smtClean="0"/>
              <a:t>由数据文件和索引表构成</a:t>
            </a:r>
            <a:r>
              <a:rPr lang="zh-CN" altLang="en-US" sz="2400" dirty="0" smtClean="0"/>
              <a:t>。</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2145388" y="44624"/>
            <a:ext cx="552295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Rectangle 5"/>
          <p:cNvSpPr>
            <a:spLocks noChangeArrowheads="1"/>
          </p:cNvSpPr>
          <p:nvPr/>
        </p:nvSpPr>
        <p:spPr bwMode="auto">
          <a:xfrm>
            <a:off x="323528" y="3932485"/>
            <a:ext cx="7632700" cy="1008063"/>
          </a:xfrm>
          <a:prstGeom prst="rect">
            <a:avLst/>
          </a:prstGeom>
          <a:noFill/>
          <a:ln w="9525">
            <a:noFill/>
            <a:miter lim="800000"/>
          </a:ln>
        </p:spPr>
        <p:txBody>
          <a:bodyPr/>
          <a:lstStyle/>
          <a:p>
            <a:pPr marL="342900" indent="-342900">
              <a:spcBef>
                <a:spcPct val="10000"/>
              </a:spcBef>
            </a:pPr>
            <a:r>
              <a:rPr lang="zh-CN" altLang="en-US" dirty="0"/>
              <a:t>文件</a:t>
            </a:r>
            <a:r>
              <a:rPr lang="en-US" altLang="zh-CN" dirty="0"/>
              <a:t>file1</a:t>
            </a:r>
            <a:r>
              <a:rPr lang="zh-CN" altLang="en-US" dirty="0"/>
              <a:t>分配到</a:t>
            </a:r>
            <a:r>
              <a:rPr lang="en-US" altLang="zh-CN" dirty="0"/>
              <a:t>4</a:t>
            </a:r>
            <a:r>
              <a:rPr lang="zh-CN" altLang="en-US" dirty="0"/>
              <a:t>个磁盘块：</a:t>
            </a:r>
            <a:endParaRPr lang="zh-CN" altLang="en-US" dirty="0"/>
          </a:p>
          <a:p>
            <a:pPr marL="342900" indent="-342900">
              <a:spcBef>
                <a:spcPct val="10000"/>
              </a:spcBef>
            </a:pPr>
            <a:r>
              <a:rPr lang="en-US" altLang="zh-CN" sz="2200" dirty="0"/>
              <a:t>                                                      </a:t>
            </a:r>
            <a:r>
              <a:rPr lang="en-US" altLang="zh-CN" sz="2200" dirty="0" smtClean="0"/>
              <a:t>10</a:t>
            </a:r>
            <a:r>
              <a:rPr lang="zh-CN" altLang="en-US" sz="2200" dirty="0" smtClean="0"/>
              <a:t>      </a:t>
            </a:r>
            <a:r>
              <a:rPr lang="en-US" altLang="zh-CN" sz="2200" dirty="0" smtClean="0"/>
              <a:t>15</a:t>
            </a:r>
            <a:r>
              <a:rPr lang="zh-CN" altLang="en-US" sz="2200" dirty="0" smtClean="0"/>
              <a:t>         </a:t>
            </a:r>
            <a:r>
              <a:rPr lang="en-US" altLang="zh-CN" sz="2200" dirty="0" smtClean="0"/>
              <a:t>30</a:t>
            </a:r>
            <a:r>
              <a:rPr lang="zh-CN" altLang="en-US" sz="2200" dirty="0" smtClean="0"/>
              <a:t>         </a:t>
            </a:r>
            <a:r>
              <a:rPr lang="en-US" altLang="zh-CN" sz="2200" dirty="0"/>
              <a:t>40</a:t>
            </a:r>
            <a:r>
              <a:rPr lang="zh-CN" altLang="en-US" sz="2000" dirty="0"/>
              <a:t>        </a:t>
            </a:r>
            <a:endParaRPr lang="zh-CN" altLang="en-US" sz="2000" dirty="0"/>
          </a:p>
        </p:txBody>
      </p:sp>
      <p:grpSp>
        <p:nvGrpSpPr>
          <p:cNvPr id="6" name="组合 70"/>
          <p:cNvGrpSpPr/>
          <p:nvPr/>
        </p:nvGrpSpPr>
        <p:grpSpPr bwMode="auto">
          <a:xfrm>
            <a:off x="4282753" y="3861048"/>
            <a:ext cx="3746500" cy="430212"/>
            <a:chOff x="3635896" y="1556792"/>
            <a:chExt cx="3745979" cy="430887"/>
          </a:xfrm>
        </p:grpSpPr>
        <p:grpSp>
          <p:nvGrpSpPr>
            <p:cNvPr id="7" name="组合 69"/>
            <p:cNvGrpSpPr/>
            <p:nvPr/>
          </p:nvGrpSpPr>
          <p:grpSpPr bwMode="auto">
            <a:xfrm>
              <a:off x="4355976" y="1556795"/>
              <a:ext cx="3025899" cy="430213"/>
              <a:chOff x="4355976" y="1556795"/>
              <a:chExt cx="3025899" cy="430213"/>
            </a:xfrm>
          </p:grpSpPr>
          <p:sp>
            <p:nvSpPr>
              <p:cNvPr id="9" name="Text Box 8"/>
              <p:cNvSpPr txBox="1">
                <a:spLocks noChangeArrowheads="1"/>
              </p:cNvSpPr>
              <p:nvPr/>
            </p:nvSpPr>
            <p:spPr bwMode="auto">
              <a:xfrm>
                <a:off x="4356521" y="1556792"/>
                <a:ext cx="1007922" cy="430887"/>
              </a:xfrm>
              <a:prstGeom prst="rect">
                <a:avLst/>
              </a:prstGeom>
              <a:solidFill>
                <a:srgbClr val="FF99CC"/>
              </a:solidFill>
              <a:ln w="9525">
                <a:solidFill>
                  <a:schemeClr val="tx1"/>
                </a:solidFill>
                <a:miter lim="800000"/>
              </a:ln>
              <a:effectLst>
                <a:outerShdw dist="17961" dir="2700000" algn="ctr" rotWithShape="0">
                  <a:schemeClr val="tx1">
                    <a:gamma/>
                    <a:shade val="60000"/>
                    <a:invGamma/>
                    <a:alpha val="50000"/>
                  </a:schemeClr>
                </a:outerShdw>
              </a:effectLst>
            </p:spPr>
            <p:txBody>
              <a:bodyPr>
                <a:spAutoFit/>
              </a:bodyPr>
              <a:lstStyle/>
              <a:p>
                <a:pPr algn="ctr" eaLnBrk="1" hangingPunct="1">
                  <a:spcBef>
                    <a:spcPct val="50000"/>
                  </a:spcBef>
                  <a:buClr>
                    <a:schemeClr val="tx1"/>
                  </a:buClr>
                  <a:defRPr/>
                </a:pPr>
                <a:r>
                  <a:rPr lang="en-US" altLang="zh-CN" sz="2200"/>
                  <a:t>1</a:t>
                </a:r>
                <a:endParaRPr lang="en-US" altLang="zh-CN" sz="2200"/>
              </a:p>
            </p:txBody>
          </p:sp>
          <p:sp>
            <p:nvSpPr>
              <p:cNvPr id="10" name="Text Box 9"/>
              <p:cNvSpPr txBox="1">
                <a:spLocks noChangeArrowheads="1"/>
              </p:cNvSpPr>
              <p:nvPr/>
            </p:nvSpPr>
            <p:spPr bwMode="auto">
              <a:xfrm>
                <a:off x="5364443" y="1556792"/>
                <a:ext cx="1009510" cy="430887"/>
              </a:xfrm>
              <a:prstGeom prst="rect">
                <a:avLst/>
              </a:prstGeom>
              <a:solidFill>
                <a:srgbClr val="FF99CC"/>
              </a:solidFill>
              <a:ln w="9525">
                <a:solidFill>
                  <a:schemeClr val="tx1"/>
                </a:solidFill>
                <a:miter lim="800000"/>
              </a:ln>
              <a:effectLst>
                <a:outerShdw dist="17961" dir="2700000" algn="ctr" rotWithShape="0">
                  <a:schemeClr val="tx1">
                    <a:gamma/>
                    <a:shade val="60000"/>
                    <a:invGamma/>
                    <a:alpha val="50000"/>
                  </a:schemeClr>
                </a:outerShdw>
              </a:effectLst>
            </p:spPr>
            <p:txBody>
              <a:bodyPr>
                <a:spAutoFit/>
              </a:bodyPr>
              <a:lstStyle/>
              <a:p>
                <a:pPr algn="ctr" eaLnBrk="1" hangingPunct="1">
                  <a:spcBef>
                    <a:spcPct val="50000"/>
                  </a:spcBef>
                  <a:buClr>
                    <a:schemeClr val="tx1"/>
                  </a:buClr>
                  <a:defRPr/>
                </a:pPr>
                <a:r>
                  <a:rPr lang="en-US" altLang="zh-CN" sz="2200" dirty="0"/>
                  <a:t>2</a:t>
                </a:r>
                <a:endParaRPr lang="en-US" altLang="zh-CN" sz="2200" dirty="0"/>
              </a:p>
            </p:txBody>
          </p:sp>
          <p:sp>
            <p:nvSpPr>
              <p:cNvPr id="11" name="Text Box 10"/>
              <p:cNvSpPr txBox="1">
                <a:spLocks noChangeArrowheads="1"/>
              </p:cNvSpPr>
              <p:nvPr/>
            </p:nvSpPr>
            <p:spPr bwMode="auto">
              <a:xfrm>
                <a:off x="6373952" y="1556792"/>
                <a:ext cx="1007923" cy="430887"/>
              </a:xfrm>
              <a:prstGeom prst="rect">
                <a:avLst/>
              </a:prstGeom>
              <a:solidFill>
                <a:srgbClr val="FF99CC"/>
              </a:solidFill>
              <a:ln w="9525">
                <a:solidFill>
                  <a:schemeClr val="tx1"/>
                </a:solidFill>
                <a:miter lim="800000"/>
              </a:ln>
              <a:effectLst>
                <a:outerShdw dist="17961" dir="2700000" algn="ctr" rotWithShape="0">
                  <a:schemeClr val="tx1">
                    <a:gamma/>
                    <a:shade val="60000"/>
                    <a:invGamma/>
                    <a:alpha val="50000"/>
                  </a:schemeClr>
                </a:outerShdw>
              </a:effectLst>
            </p:spPr>
            <p:txBody>
              <a:bodyPr>
                <a:spAutoFit/>
              </a:bodyPr>
              <a:lstStyle/>
              <a:p>
                <a:pPr algn="ctr" eaLnBrk="1" hangingPunct="1">
                  <a:spcBef>
                    <a:spcPct val="50000"/>
                  </a:spcBef>
                  <a:buClr>
                    <a:schemeClr val="tx1"/>
                  </a:buClr>
                  <a:defRPr/>
                </a:pPr>
                <a:r>
                  <a:rPr lang="en-US" altLang="zh-CN" sz="2200"/>
                  <a:t>3</a:t>
                </a:r>
                <a:endParaRPr lang="en-US" altLang="zh-CN" sz="2200"/>
              </a:p>
            </p:txBody>
          </p:sp>
        </p:grpSp>
        <p:sp>
          <p:nvSpPr>
            <p:cNvPr id="8" name="Text Box 8"/>
            <p:cNvSpPr txBox="1">
              <a:spLocks noChangeArrowheads="1"/>
            </p:cNvSpPr>
            <p:nvPr/>
          </p:nvSpPr>
          <p:spPr bwMode="auto">
            <a:xfrm>
              <a:off x="3635896" y="1556792"/>
              <a:ext cx="865067" cy="430887"/>
            </a:xfrm>
            <a:prstGeom prst="rect">
              <a:avLst/>
            </a:prstGeom>
            <a:solidFill>
              <a:srgbClr val="FF99CC"/>
            </a:solidFill>
            <a:ln w="9525">
              <a:solidFill>
                <a:schemeClr val="tx1"/>
              </a:solidFill>
              <a:miter lim="800000"/>
            </a:ln>
            <a:effectLst>
              <a:outerShdw dist="17961" dir="2700000" algn="ctr" rotWithShape="0">
                <a:schemeClr val="tx1">
                  <a:gamma/>
                  <a:shade val="60000"/>
                  <a:invGamma/>
                  <a:alpha val="50000"/>
                </a:schemeClr>
              </a:outerShdw>
            </a:effectLst>
          </p:spPr>
          <p:txBody>
            <a:bodyPr>
              <a:spAutoFit/>
            </a:bodyPr>
            <a:lstStyle/>
            <a:p>
              <a:pPr algn="ctr" eaLnBrk="1" hangingPunct="1">
                <a:spcBef>
                  <a:spcPct val="50000"/>
                </a:spcBef>
                <a:buClr>
                  <a:schemeClr val="tx1"/>
                </a:buClr>
                <a:defRPr/>
              </a:pPr>
              <a:r>
                <a:rPr lang="en-US" altLang="zh-CN" sz="2200"/>
                <a:t>0</a:t>
              </a:r>
              <a:endParaRPr lang="en-US" altLang="zh-CN" sz="2200"/>
            </a:p>
          </p:txBody>
        </p:sp>
      </p:grpSp>
      <p:grpSp>
        <p:nvGrpSpPr>
          <p:cNvPr id="12" name="Group 29"/>
          <p:cNvGrpSpPr/>
          <p:nvPr/>
        </p:nvGrpSpPr>
        <p:grpSpPr bwMode="auto">
          <a:xfrm>
            <a:off x="1148885" y="4437112"/>
            <a:ext cx="1910947" cy="2153400"/>
            <a:chOff x="3424" y="1288"/>
            <a:chExt cx="1041" cy="1192"/>
          </a:xfrm>
        </p:grpSpPr>
        <p:sp>
          <p:nvSpPr>
            <p:cNvPr id="15" name="Text Box 32"/>
            <p:cNvSpPr txBox="1">
              <a:spLocks noChangeArrowheads="1"/>
            </p:cNvSpPr>
            <p:nvPr/>
          </p:nvSpPr>
          <p:spPr bwMode="auto">
            <a:xfrm>
              <a:off x="3742" y="1288"/>
              <a:ext cx="545" cy="220"/>
            </a:xfrm>
            <a:prstGeom prst="rect">
              <a:avLst/>
            </a:prstGeom>
            <a:noFill/>
            <a:ln w="9525">
              <a:noFill/>
              <a:miter lim="800000"/>
            </a:ln>
          </p:spPr>
          <p:txBody>
            <a:bodyPr>
              <a:spAutoFit/>
            </a:bodyPr>
            <a:lstStyle/>
            <a:p>
              <a:pPr eaLnBrk="1" hangingPunct="1">
                <a:spcBef>
                  <a:spcPct val="50000"/>
                </a:spcBef>
              </a:pPr>
              <a:r>
                <a:rPr kumimoji="1" lang="zh-CN" altLang="en-US" sz="2000">
                  <a:latin typeface="Times New Roman" panose="02020603050405020304" pitchFamily="18" charset="0"/>
                </a:rPr>
                <a:t>索引表</a:t>
              </a:r>
              <a:endParaRPr kumimoji="1" lang="zh-CN" altLang="en-US" sz="2000">
                <a:latin typeface="Times New Roman" panose="02020603050405020304" pitchFamily="18" charset="0"/>
              </a:endParaRPr>
            </a:p>
          </p:txBody>
        </p:sp>
        <p:sp>
          <p:nvSpPr>
            <p:cNvPr id="17" name="Rectangle 34"/>
            <p:cNvSpPr>
              <a:spLocks noChangeArrowheads="1"/>
            </p:cNvSpPr>
            <p:nvPr/>
          </p:nvSpPr>
          <p:spPr bwMode="auto">
            <a:xfrm>
              <a:off x="3945" y="2289"/>
              <a:ext cx="520" cy="191"/>
            </a:xfrm>
            <a:prstGeom prst="rect">
              <a:avLst/>
            </a:prstGeom>
            <a:noFill/>
            <a:ln w="9525">
              <a:noFill/>
              <a:miter lim="800000"/>
            </a:ln>
          </p:spPr>
          <p:txBody>
            <a:bodyPr/>
            <a:lstStyle/>
            <a:p>
              <a:pPr>
                <a:spcBef>
                  <a:spcPct val="20000"/>
                </a:spcBef>
              </a:pPr>
              <a:r>
                <a:rPr lang="en-US" altLang="zh-CN" sz="2000"/>
                <a:t>40</a:t>
              </a:r>
              <a:endParaRPr lang="en-US" altLang="zh-CN" sz="2000"/>
            </a:p>
          </p:txBody>
        </p:sp>
        <p:sp>
          <p:nvSpPr>
            <p:cNvPr id="18" name="Rectangle 35"/>
            <p:cNvSpPr>
              <a:spLocks noChangeArrowheads="1"/>
            </p:cNvSpPr>
            <p:nvPr/>
          </p:nvSpPr>
          <p:spPr bwMode="auto">
            <a:xfrm>
              <a:off x="3424" y="2289"/>
              <a:ext cx="521" cy="191"/>
            </a:xfrm>
            <a:prstGeom prst="rect">
              <a:avLst/>
            </a:prstGeom>
            <a:noFill/>
            <a:ln w="9525">
              <a:noFill/>
              <a:miter lim="800000"/>
            </a:ln>
          </p:spPr>
          <p:txBody>
            <a:bodyPr/>
            <a:lstStyle/>
            <a:p>
              <a:pPr>
                <a:spcBef>
                  <a:spcPct val="20000"/>
                </a:spcBef>
              </a:pPr>
              <a:r>
                <a:rPr lang="en-US" altLang="zh-CN" sz="2000"/>
                <a:t>3</a:t>
              </a:r>
              <a:endParaRPr lang="en-US" altLang="zh-CN" sz="2000"/>
            </a:p>
          </p:txBody>
        </p:sp>
        <p:sp>
          <p:nvSpPr>
            <p:cNvPr id="19" name="Rectangle 36"/>
            <p:cNvSpPr>
              <a:spLocks noChangeArrowheads="1"/>
            </p:cNvSpPr>
            <p:nvPr/>
          </p:nvSpPr>
          <p:spPr bwMode="auto">
            <a:xfrm>
              <a:off x="3945" y="2098"/>
              <a:ext cx="520" cy="191"/>
            </a:xfrm>
            <a:prstGeom prst="rect">
              <a:avLst/>
            </a:prstGeom>
            <a:noFill/>
            <a:ln w="9525">
              <a:noFill/>
              <a:miter lim="800000"/>
            </a:ln>
          </p:spPr>
          <p:txBody>
            <a:bodyPr/>
            <a:lstStyle/>
            <a:p>
              <a:pPr>
                <a:spcBef>
                  <a:spcPct val="20000"/>
                </a:spcBef>
              </a:pPr>
              <a:r>
                <a:rPr lang="en-US" altLang="zh-CN" sz="2000"/>
                <a:t>30</a:t>
              </a:r>
              <a:endParaRPr lang="en-US" altLang="zh-CN" sz="2000"/>
            </a:p>
          </p:txBody>
        </p:sp>
        <p:sp>
          <p:nvSpPr>
            <p:cNvPr id="20" name="Rectangle 37"/>
            <p:cNvSpPr>
              <a:spLocks noChangeArrowheads="1"/>
            </p:cNvSpPr>
            <p:nvPr/>
          </p:nvSpPr>
          <p:spPr bwMode="auto">
            <a:xfrm>
              <a:off x="3424" y="2098"/>
              <a:ext cx="521" cy="191"/>
            </a:xfrm>
            <a:prstGeom prst="rect">
              <a:avLst/>
            </a:prstGeom>
            <a:noFill/>
            <a:ln w="9525">
              <a:noFill/>
              <a:miter lim="800000"/>
            </a:ln>
          </p:spPr>
          <p:txBody>
            <a:bodyPr/>
            <a:lstStyle/>
            <a:p>
              <a:pPr>
                <a:spcBef>
                  <a:spcPct val="20000"/>
                </a:spcBef>
              </a:pPr>
              <a:r>
                <a:rPr lang="en-US" altLang="zh-CN" sz="2000"/>
                <a:t>2</a:t>
              </a:r>
              <a:endParaRPr lang="en-US" altLang="zh-CN" sz="2000"/>
            </a:p>
          </p:txBody>
        </p:sp>
        <p:sp>
          <p:nvSpPr>
            <p:cNvPr id="21" name="Rectangle 38"/>
            <p:cNvSpPr>
              <a:spLocks noChangeArrowheads="1"/>
            </p:cNvSpPr>
            <p:nvPr/>
          </p:nvSpPr>
          <p:spPr bwMode="auto">
            <a:xfrm>
              <a:off x="3945" y="1907"/>
              <a:ext cx="520" cy="191"/>
            </a:xfrm>
            <a:prstGeom prst="rect">
              <a:avLst/>
            </a:prstGeom>
            <a:noFill/>
            <a:ln w="9525">
              <a:noFill/>
              <a:miter lim="800000"/>
            </a:ln>
          </p:spPr>
          <p:txBody>
            <a:bodyPr/>
            <a:lstStyle/>
            <a:p>
              <a:pPr>
                <a:spcBef>
                  <a:spcPct val="20000"/>
                </a:spcBef>
              </a:pPr>
              <a:r>
                <a:rPr lang="en-US" altLang="zh-CN" sz="2000"/>
                <a:t>15</a:t>
              </a:r>
              <a:endParaRPr lang="en-US" altLang="zh-CN" sz="2000"/>
            </a:p>
          </p:txBody>
        </p:sp>
        <p:sp>
          <p:nvSpPr>
            <p:cNvPr id="22" name="Rectangle 39"/>
            <p:cNvSpPr>
              <a:spLocks noChangeArrowheads="1"/>
            </p:cNvSpPr>
            <p:nvPr/>
          </p:nvSpPr>
          <p:spPr bwMode="auto">
            <a:xfrm>
              <a:off x="3424" y="1907"/>
              <a:ext cx="521" cy="191"/>
            </a:xfrm>
            <a:prstGeom prst="rect">
              <a:avLst/>
            </a:prstGeom>
            <a:noFill/>
            <a:ln w="9525">
              <a:noFill/>
              <a:miter lim="800000"/>
            </a:ln>
          </p:spPr>
          <p:txBody>
            <a:bodyPr/>
            <a:lstStyle/>
            <a:p>
              <a:pPr>
                <a:spcBef>
                  <a:spcPct val="20000"/>
                </a:spcBef>
              </a:pPr>
              <a:r>
                <a:rPr lang="en-US" altLang="zh-CN" sz="2000"/>
                <a:t>1</a:t>
              </a:r>
              <a:endParaRPr lang="en-US" altLang="zh-CN" sz="2000"/>
            </a:p>
          </p:txBody>
        </p:sp>
        <p:sp>
          <p:nvSpPr>
            <p:cNvPr id="23" name="Rectangle 40"/>
            <p:cNvSpPr>
              <a:spLocks noChangeArrowheads="1"/>
            </p:cNvSpPr>
            <p:nvPr/>
          </p:nvSpPr>
          <p:spPr bwMode="auto">
            <a:xfrm>
              <a:off x="3945" y="1716"/>
              <a:ext cx="520" cy="191"/>
            </a:xfrm>
            <a:prstGeom prst="rect">
              <a:avLst/>
            </a:prstGeom>
            <a:noFill/>
            <a:ln w="9525">
              <a:noFill/>
              <a:miter lim="800000"/>
            </a:ln>
          </p:spPr>
          <p:txBody>
            <a:bodyPr/>
            <a:lstStyle/>
            <a:p>
              <a:pPr>
                <a:spcBef>
                  <a:spcPct val="20000"/>
                </a:spcBef>
              </a:pPr>
              <a:r>
                <a:rPr lang="en-US" altLang="zh-CN" sz="2000"/>
                <a:t>10</a:t>
              </a:r>
              <a:endParaRPr lang="en-US" altLang="zh-CN" sz="2000"/>
            </a:p>
          </p:txBody>
        </p:sp>
        <p:sp>
          <p:nvSpPr>
            <p:cNvPr id="24" name="Rectangle 41"/>
            <p:cNvSpPr>
              <a:spLocks noChangeArrowheads="1"/>
            </p:cNvSpPr>
            <p:nvPr/>
          </p:nvSpPr>
          <p:spPr bwMode="auto">
            <a:xfrm>
              <a:off x="3424" y="1716"/>
              <a:ext cx="521" cy="191"/>
            </a:xfrm>
            <a:prstGeom prst="rect">
              <a:avLst/>
            </a:prstGeom>
            <a:noFill/>
            <a:ln w="9525">
              <a:noFill/>
              <a:miter lim="800000"/>
            </a:ln>
          </p:spPr>
          <p:txBody>
            <a:bodyPr/>
            <a:lstStyle/>
            <a:p>
              <a:pPr>
                <a:spcBef>
                  <a:spcPct val="20000"/>
                </a:spcBef>
              </a:pPr>
              <a:r>
                <a:rPr lang="en-US" altLang="zh-CN" sz="2000"/>
                <a:t>0</a:t>
              </a:r>
              <a:endParaRPr lang="en-US" altLang="zh-CN" sz="2000"/>
            </a:p>
          </p:txBody>
        </p:sp>
        <p:sp>
          <p:nvSpPr>
            <p:cNvPr id="25" name="Rectangle 42"/>
            <p:cNvSpPr>
              <a:spLocks noChangeArrowheads="1"/>
            </p:cNvSpPr>
            <p:nvPr/>
          </p:nvSpPr>
          <p:spPr bwMode="auto">
            <a:xfrm>
              <a:off x="3945" y="1525"/>
              <a:ext cx="520" cy="191"/>
            </a:xfrm>
            <a:prstGeom prst="rect">
              <a:avLst/>
            </a:prstGeom>
            <a:noFill/>
            <a:ln w="9525">
              <a:noFill/>
              <a:miter lim="800000"/>
            </a:ln>
          </p:spPr>
          <p:txBody>
            <a:bodyPr/>
            <a:lstStyle/>
            <a:p>
              <a:pPr>
                <a:spcBef>
                  <a:spcPct val="20000"/>
                </a:spcBef>
              </a:pPr>
              <a:r>
                <a:rPr lang="zh-CN" altLang="en-US" sz="2000"/>
                <a:t>物理块</a:t>
              </a:r>
              <a:endParaRPr lang="zh-CN" altLang="en-US" sz="2000"/>
            </a:p>
          </p:txBody>
        </p:sp>
        <p:sp>
          <p:nvSpPr>
            <p:cNvPr id="26" name="Rectangle 43"/>
            <p:cNvSpPr>
              <a:spLocks noChangeArrowheads="1"/>
            </p:cNvSpPr>
            <p:nvPr/>
          </p:nvSpPr>
          <p:spPr bwMode="auto">
            <a:xfrm>
              <a:off x="3424" y="1525"/>
              <a:ext cx="521" cy="191"/>
            </a:xfrm>
            <a:prstGeom prst="rect">
              <a:avLst/>
            </a:prstGeom>
            <a:noFill/>
            <a:ln w="9525">
              <a:noFill/>
              <a:miter lim="800000"/>
            </a:ln>
          </p:spPr>
          <p:txBody>
            <a:bodyPr/>
            <a:lstStyle/>
            <a:p>
              <a:pPr>
                <a:spcBef>
                  <a:spcPct val="20000"/>
                </a:spcBef>
              </a:pPr>
              <a:r>
                <a:rPr lang="zh-CN" altLang="en-US" sz="2000"/>
                <a:t>逻辑块</a:t>
              </a:r>
              <a:endParaRPr lang="zh-CN" altLang="en-US" sz="2000"/>
            </a:p>
          </p:txBody>
        </p:sp>
        <p:sp>
          <p:nvSpPr>
            <p:cNvPr id="27" name="Line 44"/>
            <p:cNvSpPr>
              <a:spLocks noChangeShapeType="1"/>
            </p:cNvSpPr>
            <p:nvPr/>
          </p:nvSpPr>
          <p:spPr bwMode="auto">
            <a:xfrm>
              <a:off x="3424" y="1525"/>
              <a:ext cx="1041" cy="0"/>
            </a:xfrm>
            <a:prstGeom prst="line">
              <a:avLst/>
            </a:prstGeom>
            <a:noFill/>
            <a:ln w="28575" cap="sq">
              <a:solidFill>
                <a:schemeClr val="tx1"/>
              </a:solidFill>
              <a:round/>
            </a:ln>
          </p:spPr>
          <p:txBody>
            <a:bodyPr>
              <a:spAutoFit/>
            </a:bodyPr>
            <a:lstStyle/>
            <a:p>
              <a:endParaRPr lang="zh-CN" altLang="en-US"/>
            </a:p>
          </p:txBody>
        </p:sp>
        <p:sp>
          <p:nvSpPr>
            <p:cNvPr id="28" name="Line 45"/>
            <p:cNvSpPr>
              <a:spLocks noChangeShapeType="1"/>
            </p:cNvSpPr>
            <p:nvPr/>
          </p:nvSpPr>
          <p:spPr bwMode="auto">
            <a:xfrm>
              <a:off x="3424" y="1716"/>
              <a:ext cx="1041" cy="0"/>
            </a:xfrm>
            <a:prstGeom prst="line">
              <a:avLst/>
            </a:prstGeom>
            <a:noFill/>
            <a:ln w="12700">
              <a:solidFill>
                <a:schemeClr val="tx1"/>
              </a:solidFill>
              <a:round/>
            </a:ln>
          </p:spPr>
          <p:txBody>
            <a:bodyPr>
              <a:spAutoFit/>
            </a:bodyPr>
            <a:lstStyle/>
            <a:p>
              <a:endParaRPr lang="zh-CN" altLang="en-US"/>
            </a:p>
          </p:txBody>
        </p:sp>
        <p:sp>
          <p:nvSpPr>
            <p:cNvPr id="29" name="Line 46"/>
            <p:cNvSpPr>
              <a:spLocks noChangeShapeType="1"/>
            </p:cNvSpPr>
            <p:nvPr/>
          </p:nvSpPr>
          <p:spPr bwMode="auto">
            <a:xfrm>
              <a:off x="3424" y="1907"/>
              <a:ext cx="1041" cy="0"/>
            </a:xfrm>
            <a:prstGeom prst="line">
              <a:avLst/>
            </a:prstGeom>
            <a:noFill/>
            <a:ln w="12700">
              <a:solidFill>
                <a:schemeClr val="tx1"/>
              </a:solidFill>
              <a:round/>
            </a:ln>
          </p:spPr>
          <p:txBody>
            <a:bodyPr>
              <a:spAutoFit/>
            </a:bodyPr>
            <a:lstStyle/>
            <a:p>
              <a:endParaRPr lang="zh-CN" altLang="en-US"/>
            </a:p>
          </p:txBody>
        </p:sp>
        <p:sp>
          <p:nvSpPr>
            <p:cNvPr id="30" name="Line 47"/>
            <p:cNvSpPr>
              <a:spLocks noChangeShapeType="1"/>
            </p:cNvSpPr>
            <p:nvPr/>
          </p:nvSpPr>
          <p:spPr bwMode="auto">
            <a:xfrm>
              <a:off x="3424" y="2098"/>
              <a:ext cx="1041" cy="0"/>
            </a:xfrm>
            <a:prstGeom prst="line">
              <a:avLst/>
            </a:prstGeom>
            <a:noFill/>
            <a:ln w="12700">
              <a:solidFill>
                <a:schemeClr val="tx1"/>
              </a:solidFill>
              <a:round/>
            </a:ln>
          </p:spPr>
          <p:txBody>
            <a:bodyPr>
              <a:spAutoFit/>
            </a:bodyPr>
            <a:lstStyle/>
            <a:p>
              <a:endParaRPr lang="zh-CN" altLang="en-US"/>
            </a:p>
          </p:txBody>
        </p:sp>
        <p:sp>
          <p:nvSpPr>
            <p:cNvPr id="31" name="Line 48"/>
            <p:cNvSpPr>
              <a:spLocks noChangeShapeType="1"/>
            </p:cNvSpPr>
            <p:nvPr/>
          </p:nvSpPr>
          <p:spPr bwMode="auto">
            <a:xfrm>
              <a:off x="3424" y="2289"/>
              <a:ext cx="1041" cy="0"/>
            </a:xfrm>
            <a:prstGeom prst="line">
              <a:avLst/>
            </a:prstGeom>
            <a:noFill/>
            <a:ln w="12700">
              <a:solidFill>
                <a:schemeClr val="tx1"/>
              </a:solidFill>
              <a:round/>
            </a:ln>
          </p:spPr>
          <p:txBody>
            <a:bodyPr>
              <a:spAutoFit/>
            </a:bodyPr>
            <a:lstStyle/>
            <a:p>
              <a:endParaRPr lang="zh-CN" altLang="en-US"/>
            </a:p>
          </p:txBody>
        </p:sp>
        <p:sp>
          <p:nvSpPr>
            <p:cNvPr id="32" name="Line 49"/>
            <p:cNvSpPr>
              <a:spLocks noChangeShapeType="1"/>
            </p:cNvSpPr>
            <p:nvPr/>
          </p:nvSpPr>
          <p:spPr bwMode="auto">
            <a:xfrm>
              <a:off x="3424" y="2480"/>
              <a:ext cx="1041" cy="0"/>
            </a:xfrm>
            <a:prstGeom prst="line">
              <a:avLst/>
            </a:prstGeom>
            <a:noFill/>
            <a:ln w="28575" cap="sq">
              <a:solidFill>
                <a:schemeClr val="tx1"/>
              </a:solidFill>
              <a:round/>
            </a:ln>
          </p:spPr>
          <p:txBody>
            <a:bodyPr>
              <a:spAutoFit/>
            </a:bodyPr>
            <a:lstStyle/>
            <a:p>
              <a:endParaRPr lang="zh-CN" altLang="en-US"/>
            </a:p>
          </p:txBody>
        </p:sp>
        <p:sp>
          <p:nvSpPr>
            <p:cNvPr id="33" name="Line 50"/>
            <p:cNvSpPr>
              <a:spLocks noChangeShapeType="1"/>
            </p:cNvSpPr>
            <p:nvPr/>
          </p:nvSpPr>
          <p:spPr bwMode="auto">
            <a:xfrm>
              <a:off x="3424" y="1525"/>
              <a:ext cx="0" cy="955"/>
            </a:xfrm>
            <a:prstGeom prst="line">
              <a:avLst/>
            </a:prstGeom>
            <a:noFill/>
            <a:ln w="28575" cap="sq">
              <a:solidFill>
                <a:schemeClr val="tx1"/>
              </a:solidFill>
              <a:round/>
            </a:ln>
          </p:spPr>
          <p:txBody>
            <a:bodyPr>
              <a:spAutoFit/>
            </a:bodyPr>
            <a:lstStyle/>
            <a:p>
              <a:endParaRPr lang="zh-CN" altLang="en-US"/>
            </a:p>
          </p:txBody>
        </p:sp>
        <p:sp>
          <p:nvSpPr>
            <p:cNvPr id="34" name="Line 51"/>
            <p:cNvSpPr>
              <a:spLocks noChangeShapeType="1"/>
            </p:cNvSpPr>
            <p:nvPr/>
          </p:nvSpPr>
          <p:spPr bwMode="auto">
            <a:xfrm>
              <a:off x="3945" y="1525"/>
              <a:ext cx="0" cy="955"/>
            </a:xfrm>
            <a:prstGeom prst="line">
              <a:avLst/>
            </a:prstGeom>
            <a:noFill/>
            <a:ln w="12700">
              <a:solidFill>
                <a:schemeClr val="tx1"/>
              </a:solidFill>
              <a:round/>
            </a:ln>
          </p:spPr>
          <p:txBody>
            <a:bodyPr>
              <a:spAutoFit/>
            </a:bodyPr>
            <a:lstStyle/>
            <a:p>
              <a:endParaRPr lang="zh-CN" altLang="en-US"/>
            </a:p>
          </p:txBody>
        </p:sp>
        <p:sp>
          <p:nvSpPr>
            <p:cNvPr id="35" name="Line 52"/>
            <p:cNvSpPr>
              <a:spLocks noChangeShapeType="1"/>
            </p:cNvSpPr>
            <p:nvPr/>
          </p:nvSpPr>
          <p:spPr bwMode="auto">
            <a:xfrm>
              <a:off x="4465" y="1525"/>
              <a:ext cx="0" cy="955"/>
            </a:xfrm>
            <a:prstGeom prst="line">
              <a:avLst/>
            </a:prstGeom>
            <a:noFill/>
            <a:ln w="28575" cap="sq">
              <a:solidFill>
                <a:schemeClr val="tx1"/>
              </a:solidFill>
              <a:round/>
            </a:ln>
          </p:spPr>
          <p:txBody>
            <a:bodyPr>
              <a:spAutoFit/>
            </a:bodyPr>
            <a:lstStyle/>
            <a:p>
              <a:endParaRPr lang="zh-CN" altLang="en-US"/>
            </a:p>
          </p:txBody>
        </p:sp>
      </p:grpSp>
      <p:grpSp>
        <p:nvGrpSpPr>
          <p:cNvPr id="37" name="Group 54"/>
          <p:cNvGrpSpPr/>
          <p:nvPr/>
        </p:nvGrpSpPr>
        <p:grpSpPr bwMode="auto">
          <a:xfrm>
            <a:off x="4067944" y="4765278"/>
            <a:ext cx="2003498" cy="1904082"/>
            <a:chOff x="2336" y="1288"/>
            <a:chExt cx="1001" cy="1144"/>
          </a:xfrm>
        </p:grpSpPr>
        <p:sp>
          <p:nvSpPr>
            <p:cNvPr id="38" name="Text Box 55"/>
            <p:cNvSpPr txBox="1">
              <a:spLocks noChangeArrowheads="1"/>
            </p:cNvSpPr>
            <p:nvPr/>
          </p:nvSpPr>
          <p:spPr bwMode="auto">
            <a:xfrm>
              <a:off x="3019" y="1826"/>
              <a:ext cx="318" cy="239"/>
            </a:xfrm>
            <a:prstGeom prst="rect">
              <a:avLst/>
            </a:prstGeom>
            <a:noFill/>
            <a:ln w="9525">
              <a:noFill/>
              <a:miter lim="800000"/>
            </a:ln>
          </p:spPr>
          <p:txBody>
            <a:bodyPr>
              <a:spAutoFit/>
            </a:bodyPr>
            <a:lstStyle/>
            <a:p>
              <a:pPr eaLnBrk="1" hangingPunct="1">
                <a:spcBef>
                  <a:spcPct val="50000"/>
                </a:spcBef>
              </a:pPr>
              <a:r>
                <a:rPr kumimoji="1" lang="en-US" altLang="zh-CN" sz="2000" dirty="0">
                  <a:latin typeface="Times New Roman" panose="02020603050405020304" pitchFamily="18" charset="0"/>
                </a:rPr>
                <a:t>9</a:t>
              </a:r>
              <a:endParaRPr kumimoji="1" lang="en-US" altLang="zh-CN" sz="2000" dirty="0">
                <a:latin typeface="Times New Roman" panose="02020603050405020304" pitchFamily="18" charset="0"/>
              </a:endParaRPr>
            </a:p>
          </p:txBody>
        </p:sp>
        <p:sp>
          <p:nvSpPr>
            <p:cNvPr id="39" name="Text Box 56"/>
            <p:cNvSpPr txBox="1">
              <a:spLocks noChangeArrowheads="1"/>
            </p:cNvSpPr>
            <p:nvPr/>
          </p:nvSpPr>
          <p:spPr bwMode="auto">
            <a:xfrm>
              <a:off x="2336" y="1525"/>
              <a:ext cx="680" cy="907"/>
            </a:xfrm>
            <a:prstGeom prst="rect">
              <a:avLst/>
            </a:prstGeom>
            <a:solidFill>
              <a:srgbClr val="FFCCFF"/>
            </a:solidFill>
            <a:ln w="9525">
              <a:solidFill>
                <a:srgbClr val="000000"/>
              </a:solidFill>
              <a:miter lim="800000"/>
            </a:ln>
          </p:spPr>
          <p:txBody>
            <a:bodyPr/>
            <a:lstStyle/>
            <a:p>
              <a:pPr algn="just" eaLnBrk="1" hangingPunct="1"/>
              <a:endParaRPr kumimoji="1" lang="zh-CN" altLang="zh-CN" sz="2000">
                <a:latin typeface="Times New Roman" panose="02020603050405020304" pitchFamily="18" charset="0"/>
              </a:endParaRPr>
            </a:p>
          </p:txBody>
        </p:sp>
        <p:sp>
          <p:nvSpPr>
            <p:cNvPr id="40" name="Text Box 57"/>
            <p:cNvSpPr txBox="1">
              <a:spLocks noChangeArrowheads="1"/>
            </p:cNvSpPr>
            <p:nvPr/>
          </p:nvSpPr>
          <p:spPr bwMode="auto">
            <a:xfrm>
              <a:off x="2471" y="1288"/>
              <a:ext cx="545" cy="238"/>
            </a:xfrm>
            <a:prstGeom prst="rect">
              <a:avLst/>
            </a:prstGeom>
            <a:noFill/>
            <a:ln w="9525">
              <a:noFill/>
              <a:miter lim="800000"/>
            </a:ln>
          </p:spPr>
          <p:txBody>
            <a:bodyPr>
              <a:spAutoFit/>
            </a:bodyPr>
            <a:lstStyle/>
            <a:p>
              <a:pPr eaLnBrk="1" hangingPunct="1">
                <a:spcBef>
                  <a:spcPct val="50000"/>
                </a:spcBef>
              </a:pPr>
              <a:r>
                <a:rPr kumimoji="1" lang="zh-CN" altLang="en-US" sz="2000">
                  <a:latin typeface="Times New Roman" panose="02020603050405020304" pitchFamily="18" charset="0"/>
                </a:rPr>
                <a:t>索引块</a:t>
              </a:r>
              <a:endParaRPr kumimoji="1" lang="zh-CN" altLang="en-US" sz="2000">
                <a:latin typeface="Times New Roman" panose="02020603050405020304" pitchFamily="18" charset="0"/>
              </a:endParaRPr>
            </a:p>
          </p:txBody>
        </p:sp>
        <p:sp>
          <p:nvSpPr>
            <p:cNvPr id="41" name="Rectangle 58"/>
            <p:cNvSpPr>
              <a:spLocks noChangeArrowheads="1"/>
            </p:cNvSpPr>
            <p:nvPr/>
          </p:nvSpPr>
          <p:spPr bwMode="auto">
            <a:xfrm>
              <a:off x="2517" y="2144"/>
              <a:ext cx="317" cy="191"/>
            </a:xfrm>
            <a:prstGeom prst="rect">
              <a:avLst/>
            </a:prstGeom>
            <a:noFill/>
            <a:ln w="9525">
              <a:noFill/>
              <a:miter lim="800000"/>
            </a:ln>
          </p:spPr>
          <p:txBody>
            <a:bodyPr/>
            <a:lstStyle/>
            <a:p>
              <a:pPr>
                <a:spcBef>
                  <a:spcPct val="20000"/>
                </a:spcBef>
              </a:pPr>
              <a:r>
                <a:rPr lang="en-US" altLang="zh-CN" sz="2000"/>
                <a:t>40</a:t>
              </a:r>
              <a:endParaRPr lang="en-US" altLang="zh-CN" sz="2000"/>
            </a:p>
          </p:txBody>
        </p:sp>
        <p:sp>
          <p:nvSpPr>
            <p:cNvPr id="42" name="Rectangle 59"/>
            <p:cNvSpPr>
              <a:spLocks noChangeArrowheads="1"/>
            </p:cNvSpPr>
            <p:nvPr/>
          </p:nvSpPr>
          <p:spPr bwMode="auto">
            <a:xfrm>
              <a:off x="2517" y="1953"/>
              <a:ext cx="317" cy="191"/>
            </a:xfrm>
            <a:prstGeom prst="rect">
              <a:avLst/>
            </a:prstGeom>
            <a:noFill/>
            <a:ln w="9525">
              <a:noFill/>
              <a:miter lim="800000"/>
            </a:ln>
          </p:spPr>
          <p:txBody>
            <a:bodyPr/>
            <a:lstStyle/>
            <a:p>
              <a:pPr>
                <a:spcBef>
                  <a:spcPct val="20000"/>
                </a:spcBef>
              </a:pPr>
              <a:r>
                <a:rPr lang="en-US" altLang="zh-CN" sz="2000"/>
                <a:t>30</a:t>
              </a:r>
              <a:endParaRPr lang="en-US" altLang="zh-CN" sz="2000"/>
            </a:p>
          </p:txBody>
        </p:sp>
        <p:sp>
          <p:nvSpPr>
            <p:cNvPr id="43" name="Rectangle 60"/>
            <p:cNvSpPr>
              <a:spLocks noChangeArrowheads="1"/>
            </p:cNvSpPr>
            <p:nvPr/>
          </p:nvSpPr>
          <p:spPr bwMode="auto">
            <a:xfrm>
              <a:off x="2517" y="1762"/>
              <a:ext cx="317" cy="191"/>
            </a:xfrm>
            <a:prstGeom prst="rect">
              <a:avLst/>
            </a:prstGeom>
            <a:noFill/>
            <a:ln w="9525">
              <a:noFill/>
              <a:miter lim="800000"/>
            </a:ln>
          </p:spPr>
          <p:txBody>
            <a:bodyPr/>
            <a:lstStyle/>
            <a:p>
              <a:pPr>
                <a:spcBef>
                  <a:spcPct val="20000"/>
                </a:spcBef>
              </a:pPr>
              <a:r>
                <a:rPr lang="en-US" altLang="zh-CN" sz="2000"/>
                <a:t>15</a:t>
              </a:r>
              <a:endParaRPr lang="en-US" altLang="zh-CN" sz="2000"/>
            </a:p>
          </p:txBody>
        </p:sp>
        <p:sp>
          <p:nvSpPr>
            <p:cNvPr id="44" name="Rectangle 61"/>
            <p:cNvSpPr>
              <a:spLocks noChangeArrowheads="1"/>
            </p:cNvSpPr>
            <p:nvPr/>
          </p:nvSpPr>
          <p:spPr bwMode="auto">
            <a:xfrm>
              <a:off x="2517" y="1571"/>
              <a:ext cx="317" cy="191"/>
            </a:xfrm>
            <a:prstGeom prst="rect">
              <a:avLst/>
            </a:prstGeom>
            <a:noFill/>
            <a:ln w="9525">
              <a:noFill/>
              <a:miter lim="800000"/>
            </a:ln>
          </p:spPr>
          <p:txBody>
            <a:bodyPr/>
            <a:lstStyle/>
            <a:p>
              <a:pPr>
                <a:spcBef>
                  <a:spcPct val="20000"/>
                </a:spcBef>
              </a:pPr>
              <a:r>
                <a:rPr lang="en-US" altLang="zh-CN" sz="2000"/>
                <a:t>10</a:t>
              </a:r>
              <a:endParaRPr lang="en-US" altLang="zh-CN" sz="2000"/>
            </a:p>
          </p:txBody>
        </p:sp>
        <p:sp>
          <p:nvSpPr>
            <p:cNvPr id="45" name="Line 62"/>
            <p:cNvSpPr>
              <a:spLocks noChangeShapeType="1"/>
            </p:cNvSpPr>
            <p:nvPr/>
          </p:nvSpPr>
          <p:spPr bwMode="auto">
            <a:xfrm>
              <a:off x="2517" y="1571"/>
              <a:ext cx="317" cy="0"/>
            </a:xfrm>
            <a:prstGeom prst="line">
              <a:avLst/>
            </a:prstGeom>
            <a:noFill/>
            <a:ln w="28575" cap="sq">
              <a:solidFill>
                <a:schemeClr val="tx1"/>
              </a:solidFill>
              <a:round/>
            </a:ln>
          </p:spPr>
          <p:txBody>
            <a:bodyPr>
              <a:spAutoFit/>
            </a:bodyPr>
            <a:lstStyle/>
            <a:p>
              <a:endParaRPr lang="zh-CN" altLang="en-US"/>
            </a:p>
          </p:txBody>
        </p:sp>
        <p:sp>
          <p:nvSpPr>
            <p:cNvPr id="46" name="Line 63"/>
            <p:cNvSpPr>
              <a:spLocks noChangeShapeType="1"/>
            </p:cNvSpPr>
            <p:nvPr/>
          </p:nvSpPr>
          <p:spPr bwMode="auto">
            <a:xfrm>
              <a:off x="2517" y="1762"/>
              <a:ext cx="317" cy="0"/>
            </a:xfrm>
            <a:prstGeom prst="line">
              <a:avLst/>
            </a:prstGeom>
            <a:noFill/>
            <a:ln w="12700">
              <a:solidFill>
                <a:schemeClr val="tx1"/>
              </a:solidFill>
              <a:round/>
            </a:ln>
          </p:spPr>
          <p:txBody>
            <a:bodyPr>
              <a:spAutoFit/>
            </a:bodyPr>
            <a:lstStyle/>
            <a:p>
              <a:endParaRPr lang="zh-CN" altLang="en-US"/>
            </a:p>
          </p:txBody>
        </p:sp>
        <p:sp>
          <p:nvSpPr>
            <p:cNvPr id="47" name="Line 64"/>
            <p:cNvSpPr>
              <a:spLocks noChangeShapeType="1"/>
            </p:cNvSpPr>
            <p:nvPr/>
          </p:nvSpPr>
          <p:spPr bwMode="auto">
            <a:xfrm>
              <a:off x="2517" y="1953"/>
              <a:ext cx="317" cy="0"/>
            </a:xfrm>
            <a:prstGeom prst="line">
              <a:avLst/>
            </a:prstGeom>
            <a:noFill/>
            <a:ln w="12700">
              <a:solidFill>
                <a:schemeClr val="tx1"/>
              </a:solidFill>
              <a:round/>
            </a:ln>
          </p:spPr>
          <p:txBody>
            <a:bodyPr>
              <a:spAutoFit/>
            </a:bodyPr>
            <a:lstStyle/>
            <a:p>
              <a:endParaRPr lang="zh-CN" altLang="en-US"/>
            </a:p>
          </p:txBody>
        </p:sp>
        <p:sp>
          <p:nvSpPr>
            <p:cNvPr id="48" name="Line 65"/>
            <p:cNvSpPr>
              <a:spLocks noChangeShapeType="1"/>
            </p:cNvSpPr>
            <p:nvPr/>
          </p:nvSpPr>
          <p:spPr bwMode="auto">
            <a:xfrm>
              <a:off x="2517" y="2144"/>
              <a:ext cx="317" cy="0"/>
            </a:xfrm>
            <a:prstGeom prst="line">
              <a:avLst/>
            </a:prstGeom>
            <a:noFill/>
            <a:ln w="12700">
              <a:solidFill>
                <a:schemeClr val="tx1"/>
              </a:solidFill>
              <a:round/>
            </a:ln>
          </p:spPr>
          <p:txBody>
            <a:bodyPr>
              <a:spAutoFit/>
            </a:bodyPr>
            <a:lstStyle/>
            <a:p>
              <a:endParaRPr lang="zh-CN" altLang="en-US"/>
            </a:p>
          </p:txBody>
        </p:sp>
        <p:sp>
          <p:nvSpPr>
            <p:cNvPr id="49" name="Line 66"/>
            <p:cNvSpPr>
              <a:spLocks noChangeShapeType="1"/>
            </p:cNvSpPr>
            <p:nvPr/>
          </p:nvSpPr>
          <p:spPr bwMode="auto">
            <a:xfrm>
              <a:off x="2517" y="2335"/>
              <a:ext cx="317" cy="0"/>
            </a:xfrm>
            <a:prstGeom prst="line">
              <a:avLst/>
            </a:prstGeom>
            <a:noFill/>
            <a:ln w="28575" cap="sq">
              <a:solidFill>
                <a:schemeClr val="tx1"/>
              </a:solidFill>
              <a:round/>
            </a:ln>
          </p:spPr>
          <p:txBody>
            <a:bodyPr>
              <a:spAutoFit/>
            </a:bodyPr>
            <a:lstStyle/>
            <a:p>
              <a:endParaRPr lang="zh-CN" altLang="en-US"/>
            </a:p>
          </p:txBody>
        </p:sp>
        <p:sp>
          <p:nvSpPr>
            <p:cNvPr id="50" name="Line 67"/>
            <p:cNvSpPr>
              <a:spLocks noChangeShapeType="1"/>
            </p:cNvSpPr>
            <p:nvPr/>
          </p:nvSpPr>
          <p:spPr bwMode="auto">
            <a:xfrm>
              <a:off x="2517" y="1571"/>
              <a:ext cx="0" cy="764"/>
            </a:xfrm>
            <a:prstGeom prst="line">
              <a:avLst/>
            </a:prstGeom>
            <a:noFill/>
            <a:ln w="28575" cap="sq">
              <a:solidFill>
                <a:schemeClr val="tx1"/>
              </a:solidFill>
              <a:round/>
            </a:ln>
          </p:spPr>
          <p:txBody>
            <a:bodyPr>
              <a:spAutoFit/>
            </a:bodyPr>
            <a:lstStyle/>
            <a:p>
              <a:endParaRPr lang="zh-CN" altLang="en-US"/>
            </a:p>
          </p:txBody>
        </p:sp>
        <p:sp>
          <p:nvSpPr>
            <p:cNvPr id="51" name="Line 68"/>
            <p:cNvSpPr>
              <a:spLocks noChangeShapeType="1"/>
            </p:cNvSpPr>
            <p:nvPr/>
          </p:nvSpPr>
          <p:spPr bwMode="auto">
            <a:xfrm>
              <a:off x="2834" y="1571"/>
              <a:ext cx="0" cy="764"/>
            </a:xfrm>
            <a:prstGeom prst="line">
              <a:avLst/>
            </a:prstGeom>
            <a:noFill/>
            <a:ln w="28575" cap="sq">
              <a:solidFill>
                <a:schemeClr val="tx1"/>
              </a:solidFill>
              <a:round/>
            </a:ln>
          </p:spPr>
          <p:txBody>
            <a:bodyPr>
              <a:spAutoFit/>
            </a:bodyPr>
            <a:lstStyle/>
            <a:p>
              <a:endParaRPr lang="zh-CN" altLang="en-US"/>
            </a:p>
          </p:txBody>
        </p:sp>
      </p:grpSp>
      <p:cxnSp>
        <p:nvCxnSpPr>
          <p:cNvPr id="54" name="直接箭头连接符 53"/>
          <p:cNvCxnSpPr/>
          <p:nvPr/>
        </p:nvCxnSpPr>
        <p:spPr bwMode="auto">
          <a:xfrm>
            <a:off x="3059832" y="5805264"/>
            <a:ext cx="1008112" cy="0"/>
          </a:xfrm>
          <a:prstGeom prst="straightConnector1">
            <a:avLst/>
          </a:prstGeom>
          <a:noFill/>
          <a:ln w="38100">
            <a:solidFill>
              <a:srgbClr val="FF0000"/>
            </a:solidFill>
            <a:tailEnd type="arrow"/>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ox(i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box(in)">
                                      <p:cBhvr>
                                        <p:cTn id="20" dur="500"/>
                                        <p:tgtEl>
                                          <p:spTgt spid="37"/>
                                        </p:tgtEl>
                                      </p:cBhvr>
                                    </p:animEffect>
                                  </p:childTnLst>
                                </p:cTn>
                              </p:par>
                              <p:par>
                                <p:cTn id="21" presetID="4" presetClass="entr" presetSubtype="16"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box(in)">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14282" y="764704"/>
            <a:ext cx="8929718" cy="2086725"/>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 </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索引文件</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1</a:t>
            </a:r>
            <a:r>
              <a:rPr lang="zh-CN" altLang="en-US" sz="2400" dirty="0" smtClean="0">
                <a:solidFill>
                  <a:srgbClr val="0070C0"/>
                </a:solidFill>
              </a:rPr>
              <a:t>）单级索引：</a:t>
            </a:r>
            <a:r>
              <a:rPr lang="zh-CN" altLang="zh-CN" sz="2400" dirty="0" smtClean="0"/>
              <a:t>如</a:t>
            </a:r>
            <a:r>
              <a:rPr lang="en-US" altLang="zh-CN" sz="2400" dirty="0" err="1" smtClean="0"/>
              <a:t>File_A</a:t>
            </a:r>
            <a:r>
              <a:rPr lang="zh-CN" altLang="zh-CN" sz="2400" dirty="0" smtClean="0"/>
              <a:t>存放在</a:t>
            </a:r>
            <a:r>
              <a:rPr lang="en-US" altLang="zh-CN" sz="2400" dirty="0" smtClean="0"/>
              <a:t>10</a:t>
            </a:r>
            <a:r>
              <a:rPr lang="zh-CN" altLang="zh-CN" sz="2400" baseline="30000" dirty="0" smtClean="0"/>
              <a:t>＃</a:t>
            </a:r>
            <a:r>
              <a:rPr lang="zh-CN" altLang="zh-CN" sz="2400" dirty="0" smtClean="0"/>
              <a:t>，</a:t>
            </a:r>
            <a:r>
              <a:rPr lang="en-US" altLang="zh-CN" sz="2400" dirty="0" smtClean="0"/>
              <a:t>17</a:t>
            </a:r>
            <a:r>
              <a:rPr lang="zh-CN" altLang="zh-CN" sz="2400" baseline="30000" dirty="0" smtClean="0"/>
              <a:t>＃</a:t>
            </a:r>
            <a:r>
              <a:rPr lang="zh-CN" altLang="zh-CN" sz="2400" dirty="0" smtClean="0"/>
              <a:t>，</a:t>
            </a:r>
            <a:r>
              <a:rPr lang="en-US" altLang="zh-CN" sz="2400" dirty="0" smtClean="0"/>
              <a:t>2</a:t>
            </a:r>
            <a:r>
              <a:rPr lang="zh-CN" altLang="zh-CN" sz="2400" baseline="30000" dirty="0" smtClean="0"/>
              <a:t>＃</a:t>
            </a:r>
            <a:r>
              <a:rPr lang="zh-CN" altLang="zh-CN" sz="2400" dirty="0" smtClean="0"/>
              <a:t>，</a:t>
            </a:r>
            <a:r>
              <a:rPr lang="en-US" altLang="zh-CN" sz="2400" dirty="0" smtClean="0"/>
              <a:t>11</a:t>
            </a:r>
            <a:r>
              <a:rPr lang="zh-CN" altLang="zh-CN" sz="2400" baseline="30000" dirty="0" smtClean="0"/>
              <a:t>＃</a:t>
            </a:r>
            <a:r>
              <a:rPr lang="zh-CN" altLang="zh-CN" sz="2400" dirty="0" smtClean="0"/>
              <a:t>盘块中，其索引块为</a:t>
            </a:r>
            <a:r>
              <a:rPr lang="en-US" altLang="zh-CN" sz="2400" dirty="0" smtClean="0"/>
              <a:t>20</a:t>
            </a:r>
            <a:r>
              <a:rPr lang="zh-CN" altLang="zh-CN" sz="2400" baseline="30000" dirty="0" smtClean="0"/>
              <a:t>＃</a:t>
            </a:r>
            <a:r>
              <a:rPr lang="zh-CN" altLang="zh-CN" sz="2400" dirty="0" smtClean="0"/>
              <a:t>盘块，</a:t>
            </a:r>
            <a:endParaRPr lang="en-US" altLang="zh-CN" sz="2400" dirty="0" smtClean="0">
              <a:solidFill>
                <a:srgbClr val="0070C0"/>
              </a:solidFill>
            </a:endParaRPr>
          </a:p>
        </p:txBody>
      </p:sp>
      <p:sp>
        <p:nvSpPr>
          <p:cNvPr id="36901" name="Rectangle 37"/>
          <p:cNvSpPr>
            <a:spLocks noChangeArrowheads="1"/>
          </p:cNvSpPr>
          <p:nvPr/>
        </p:nvSpPr>
        <p:spPr bwMode="auto">
          <a:xfrm>
            <a:off x="1857356" y="116632"/>
            <a:ext cx="537894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901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90113" name="Object 1"/>
          <p:cNvGraphicFramePr>
            <a:graphicFrameLocks noChangeAspect="1"/>
          </p:cNvGraphicFramePr>
          <p:nvPr/>
        </p:nvGraphicFramePr>
        <p:xfrm>
          <a:off x="214282" y="2420888"/>
          <a:ext cx="8668054" cy="3357586"/>
        </p:xfrm>
        <a:graphic>
          <a:graphicData uri="http://schemas.openxmlformats.org/presentationml/2006/ole">
            <mc:AlternateContent xmlns:mc="http://schemas.openxmlformats.org/markup-compatibility/2006">
              <mc:Choice xmlns:v="urn:schemas-microsoft-com:vml" Requires="v">
                <p:oleObj spid="_x0000_s90160" name="Visio" r:id="rId1" imgW="9817100" imgH="3810000" progId="Visio.Drawing.11">
                  <p:embed/>
                </p:oleObj>
              </mc:Choice>
              <mc:Fallback>
                <p:oleObj name="Visio" r:id="rId1" imgW="9817100" imgH="3810000" progId="Visio.Drawing.11">
                  <p:embed/>
                  <p:pic>
                    <p:nvPicPr>
                      <p:cNvPr id="0"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82" y="2420888"/>
                        <a:ext cx="8668054" cy="3357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1"/>
          <p:cNvSpPr txBox="1">
            <a:spLocks noChangeArrowheads="1"/>
          </p:cNvSpPr>
          <p:nvPr/>
        </p:nvSpPr>
        <p:spPr bwMode="auto">
          <a:xfrm>
            <a:off x="539552" y="5839097"/>
            <a:ext cx="8064896" cy="707886"/>
          </a:xfrm>
          <a:prstGeom prst="rect">
            <a:avLst/>
          </a:prstGeom>
          <a:noFill/>
          <a:ln w="9525">
            <a:noFill/>
            <a:miter lim="800000"/>
          </a:ln>
        </p:spPr>
        <p:txBody>
          <a:bodyPr wrap="square">
            <a:spAutoFit/>
          </a:bodyPr>
          <a:lstStyle/>
          <a:p>
            <a:pPr eaLnBrk="1" hangingPunct="1">
              <a:spcBef>
                <a:spcPct val="50000"/>
              </a:spcBef>
              <a:buClr>
                <a:schemeClr val="tx1"/>
              </a:buClr>
            </a:pPr>
            <a:r>
              <a:rPr lang="zh-CN" altLang="en-US" dirty="0"/>
              <a:t>假设磁盘块大小为</a:t>
            </a:r>
            <a:r>
              <a:rPr lang="en-US" altLang="zh-CN" dirty="0"/>
              <a:t>4KB</a:t>
            </a:r>
            <a:r>
              <a:rPr lang="zh-CN" altLang="en-US" dirty="0"/>
              <a:t>，每个盘块号</a:t>
            </a:r>
            <a:r>
              <a:rPr lang="en-US" altLang="zh-CN" dirty="0"/>
              <a:t>4B</a:t>
            </a:r>
            <a:r>
              <a:rPr lang="zh-CN" altLang="en-US" dirty="0"/>
              <a:t>，那么单级索引文件结构能支持的最大文件是多少字节</a:t>
            </a:r>
            <a:r>
              <a:rPr lang="zh-CN" altLang="en-US" dirty="0" smtClean="0"/>
              <a:t>？若一个文件为</a:t>
            </a:r>
            <a:r>
              <a:rPr lang="en-US" altLang="zh-CN" dirty="0" smtClean="0"/>
              <a:t>10MB</a:t>
            </a:r>
            <a:r>
              <a:rPr lang="zh-CN" altLang="en-US" dirty="0" smtClean="0"/>
              <a:t>，则其索引表有多大？</a:t>
            </a:r>
            <a:endParaRPr lang="zh-CN" altLang="en-US" dirty="0"/>
          </a:p>
        </p:txBody>
      </p:sp>
      <p:sp>
        <p:nvSpPr>
          <p:cNvPr id="8" name="动作按钮: 后退或前一项 7">
            <a:hlinkClick r:id="rId3" action="ppaction://hlinksldjump" highlightClick="1"/>
          </p:cNvPr>
          <p:cNvSpPr/>
          <p:nvPr/>
        </p:nvSpPr>
        <p:spPr bwMode="auto">
          <a:xfrm>
            <a:off x="8460434" y="214290"/>
            <a:ext cx="360038" cy="262382"/>
          </a:xfrm>
          <a:prstGeom prst="actionButtonBackPrevious">
            <a:avLst/>
          </a:prstGeom>
          <a:solidFill>
            <a:srgbClr val="137325"/>
          </a:solidFill>
          <a:ln>
            <a:noFill/>
          </a:ln>
          <a:effec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51520" y="692696"/>
            <a:ext cx="8712968" cy="260379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索引文件</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zh-CN" altLang="en-US" dirty="0" smtClean="0">
                <a:solidFill>
                  <a:srgbClr val="0070C0"/>
                </a:solidFill>
              </a:rPr>
              <a:t>（</a:t>
            </a:r>
            <a:r>
              <a:rPr lang="en-US" altLang="zh-CN" dirty="0" smtClean="0">
                <a:solidFill>
                  <a:srgbClr val="0070C0"/>
                </a:solidFill>
              </a:rPr>
              <a:t>2</a:t>
            </a:r>
            <a:r>
              <a:rPr lang="zh-CN" altLang="en-US" dirty="0" smtClean="0">
                <a:solidFill>
                  <a:srgbClr val="0070C0"/>
                </a:solidFill>
              </a:rPr>
              <a:t>）多级索引：</a:t>
            </a:r>
            <a:r>
              <a:rPr lang="zh-CN" altLang="zh-CN" dirty="0" smtClean="0"/>
              <a:t>对于大文件，其索引表本身可能会占多个磁盘块，这种情况下，可以将索引表离散存放在多个索引块中，再为这些索引块建立一级索引，这样就形成了两级索引文件</a:t>
            </a:r>
            <a:r>
              <a:rPr lang="zh-CN" altLang="en-US" dirty="0" smtClean="0"/>
              <a:t>。</a:t>
            </a:r>
            <a:r>
              <a:rPr lang="zh-CN" altLang="zh-CN" dirty="0" smtClean="0"/>
              <a:t>如果文件非常大时，还可使用三级、四级索引文件。</a:t>
            </a:r>
            <a:endParaRPr lang="en-US" altLang="zh-CN" dirty="0" smtClean="0">
              <a:solidFill>
                <a:srgbClr val="0070C0"/>
              </a:solidFill>
            </a:endParaRPr>
          </a:p>
        </p:txBody>
      </p:sp>
      <p:sp>
        <p:nvSpPr>
          <p:cNvPr id="36901" name="Rectangle 37"/>
          <p:cNvSpPr>
            <a:spLocks noChangeArrowheads="1"/>
          </p:cNvSpPr>
          <p:nvPr/>
        </p:nvSpPr>
        <p:spPr bwMode="auto">
          <a:xfrm>
            <a:off x="1857356" y="116632"/>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901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88"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90"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92" name="Rectangle 8"/>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93191" name="Object 7"/>
          <p:cNvGraphicFramePr>
            <a:graphicFrameLocks noChangeAspect="1"/>
          </p:cNvGraphicFramePr>
          <p:nvPr/>
        </p:nvGraphicFramePr>
        <p:xfrm>
          <a:off x="571472" y="3143248"/>
          <a:ext cx="8089855" cy="3143272"/>
        </p:xfrm>
        <a:graphic>
          <a:graphicData uri="http://schemas.openxmlformats.org/presentationml/2006/ole">
            <mc:AlternateContent xmlns:mc="http://schemas.openxmlformats.org/markup-compatibility/2006">
              <mc:Choice xmlns:v="urn:schemas-microsoft-com:vml" Requires="v">
                <p:oleObj spid="_x0000_s93237" name="Visio" r:id="rId1" imgW="5282565" imgH="2057400" progId="Visio.Drawing.11">
                  <p:embed/>
                </p:oleObj>
              </mc:Choice>
              <mc:Fallback>
                <p:oleObj name="Visio" r:id="rId1" imgW="5282565" imgH="2057400" progId="Visio.Drawing.11">
                  <p:embed/>
                  <p:pic>
                    <p:nvPicPr>
                      <p:cNvPr id="0"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72" y="3143248"/>
                        <a:ext cx="8089855" cy="3143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323528" y="764704"/>
            <a:ext cx="8568952" cy="4967514"/>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 </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索引文件</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2</a:t>
            </a:r>
            <a:r>
              <a:rPr lang="zh-CN" altLang="en-US" sz="2400" dirty="0" smtClean="0">
                <a:solidFill>
                  <a:srgbClr val="0070C0"/>
                </a:solidFill>
              </a:rPr>
              <a:t>）混合索引：</a:t>
            </a:r>
            <a:r>
              <a:rPr lang="zh-CN" altLang="zh-CN" dirty="0" smtClean="0"/>
              <a:t>将多种索引分配方式相结合形成的一种文件</a:t>
            </a:r>
            <a:r>
              <a:rPr lang="zh-CN" altLang="en-US" dirty="0" smtClean="0"/>
              <a:t>。</a:t>
            </a:r>
            <a:r>
              <a:rPr lang="en-US" altLang="zh-CN" dirty="0" smtClean="0"/>
              <a:t> Unix</a:t>
            </a:r>
            <a:r>
              <a:rPr lang="zh-CN" altLang="zh-CN" dirty="0" smtClean="0"/>
              <a:t>和</a:t>
            </a:r>
            <a:r>
              <a:rPr lang="en-US" altLang="zh-CN" dirty="0" smtClean="0"/>
              <a:t>Linux</a:t>
            </a:r>
            <a:r>
              <a:rPr lang="zh-CN" altLang="zh-CN" dirty="0" smtClean="0"/>
              <a:t>采用的是混合索引文件，在其文件的物理地址字段中，既有直接地址，又有一级索引、两极索引和三级索引。</a:t>
            </a:r>
            <a:endParaRPr lang="en-US" altLang="zh-CN" dirty="0" smtClean="0"/>
          </a:p>
          <a:p>
            <a:pPr eaLnBrk="1" hangingPunct="1">
              <a:lnSpc>
                <a:spcPct val="120000"/>
              </a:lnSpc>
              <a:spcBef>
                <a:spcPct val="0"/>
              </a:spcBef>
              <a:defRPr/>
            </a:pPr>
            <a:r>
              <a:rPr lang="zh-CN" altLang="en-US" dirty="0" smtClean="0">
                <a:solidFill>
                  <a:srgbClr val="0070C0"/>
                </a:solidFill>
              </a:rPr>
              <a:t>例如：</a:t>
            </a:r>
            <a:r>
              <a:rPr lang="en-US" altLang="zh-CN" dirty="0" smtClean="0"/>
              <a:t>UNIX system V</a:t>
            </a:r>
            <a:r>
              <a:rPr lang="zh-CN" altLang="en-US" dirty="0" smtClean="0"/>
              <a:t>：</a:t>
            </a:r>
            <a:r>
              <a:rPr lang="en-US" altLang="zh-CN" dirty="0" err="1" smtClean="0"/>
              <a:t>i</a:t>
            </a:r>
            <a:r>
              <a:rPr lang="zh-CN" altLang="en-US" dirty="0" smtClean="0"/>
              <a:t>节点中的物理地址字段</a:t>
            </a:r>
            <a:r>
              <a:rPr lang="en-US" altLang="zh-CN" dirty="0" err="1" smtClean="0"/>
              <a:t>iaddr</a:t>
            </a:r>
            <a:r>
              <a:rPr lang="en-US" altLang="zh-CN" dirty="0" smtClean="0"/>
              <a:t>(13):</a:t>
            </a:r>
            <a:endParaRPr lang="en-US" altLang="zh-CN" dirty="0" smtClean="0"/>
          </a:p>
          <a:p>
            <a:pPr>
              <a:defRPr/>
            </a:pPr>
            <a:r>
              <a:rPr lang="en-US" altLang="zh-CN" dirty="0" smtClean="0"/>
              <a:t>            </a:t>
            </a:r>
            <a:r>
              <a:rPr lang="en-US" altLang="zh-CN" dirty="0" err="1" smtClean="0"/>
              <a:t>iaddr</a:t>
            </a:r>
            <a:r>
              <a:rPr lang="en-US" altLang="zh-CN" dirty="0" smtClean="0"/>
              <a:t>(0) </a:t>
            </a:r>
            <a:r>
              <a:rPr lang="zh-CN" altLang="en-US" dirty="0" smtClean="0"/>
              <a:t>～</a:t>
            </a:r>
            <a:r>
              <a:rPr lang="en-US" altLang="zh-CN" dirty="0" err="1" smtClean="0"/>
              <a:t>iaddr</a:t>
            </a:r>
            <a:r>
              <a:rPr lang="en-US" altLang="zh-CN" dirty="0" smtClean="0"/>
              <a:t>(9): </a:t>
            </a:r>
            <a:r>
              <a:rPr lang="zh-CN" altLang="en-US" dirty="0" smtClean="0">
                <a:latin typeface="宋体" panose="02010600030101010101" pitchFamily="2" charset="-122"/>
              </a:rPr>
              <a:t>直接地址；</a:t>
            </a:r>
            <a:endParaRPr lang="zh-CN" altLang="en-US" dirty="0" smtClean="0">
              <a:latin typeface="宋体" panose="02010600030101010101" pitchFamily="2" charset="-122"/>
            </a:endParaRPr>
          </a:p>
          <a:p>
            <a:pPr>
              <a:defRPr/>
            </a:pPr>
            <a:r>
              <a:rPr lang="en-US" altLang="zh-CN" dirty="0" smtClean="0"/>
              <a:t>            </a:t>
            </a:r>
            <a:r>
              <a:rPr lang="en-US" altLang="zh-CN" dirty="0" err="1" smtClean="0"/>
              <a:t>iaddr</a:t>
            </a:r>
            <a:r>
              <a:rPr lang="en-US" altLang="zh-CN" dirty="0" smtClean="0"/>
              <a:t>(10)</a:t>
            </a:r>
            <a:r>
              <a:rPr lang="zh-CN" altLang="en-US" dirty="0" smtClean="0">
                <a:latin typeface="宋体" panose="02010600030101010101" pitchFamily="2" charset="-122"/>
              </a:rPr>
              <a:t>：一级索引；</a:t>
            </a:r>
            <a:endParaRPr lang="zh-CN" altLang="en-US" dirty="0" smtClean="0">
              <a:latin typeface="宋体" panose="02010600030101010101" pitchFamily="2" charset="-122"/>
            </a:endParaRPr>
          </a:p>
          <a:p>
            <a:pPr>
              <a:defRPr/>
            </a:pPr>
            <a:r>
              <a:rPr lang="en-US" altLang="zh-CN" dirty="0" smtClean="0"/>
              <a:t>            </a:t>
            </a:r>
            <a:r>
              <a:rPr lang="en-US" altLang="zh-CN" dirty="0" err="1" smtClean="0"/>
              <a:t>iaddr</a:t>
            </a:r>
            <a:r>
              <a:rPr lang="en-US" altLang="zh-CN" dirty="0" smtClean="0"/>
              <a:t>(11):  </a:t>
            </a:r>
            <a:r>
              <a:rPr lang="zh-CN" altLang="en-US" dirty="0" smtClean="0">
                <a:latin typeface="宋体" panose="02010600030101010101" pitchFamily="2" charset="-122"/>
              </a:rPr>
              <a:t>二级索引；               </a:t>
            </a:r>
            <a:endParaRPr lang="zh-CN" altLang="en-US" dirty="0" smtClean="0">
              <a:latin typeface="宋体" panose="02010600030101010101" pitchFamily="2" charset="-122"/>
            </a:endParaRPr>
          </a:p>
          <a:p>
            <a:pPr>
              <a:defRPr/>
            </a:pPr>
            <a:r>
              <a:rPr lang="en-US" altLang="zh-CN" dirty="0" smtClean="0"/>
              <a:t>            </a:t>
            </a:r>
            <a:r>
              <a:rPr lang="en-US" altLang="zh-CN" dirty="0" err="1" smtClean="0"/>
              <a:t>iaddr</a:t>
            </a:r>
            <a:r>
              <a:rPr lang="en-US" altLang="zh-CN" dirty="0" smtClean="0"/>
              <a:t>(12):  </a:t>
            </a:r>
            <a:r>
              <a:rPr lang="zh-CN" altLang="en-US" dirty="0" smtClean="0">
                <a:latin typeface="宋体" panose="02010600030101010101" pitchFamily="2" charset="-122"/>
              </a:rPr>
              <a:t>三级索引。</a:t>
            </a:r>
            <a:endParaRPr lang="zh-CN" altLang="en-US" dirty="0" smtClean="0">
              <a:latin typeface="宋体" panose="02010600030101010101" pitchFamily="2" charset="-122"/>
            </a:endParaRPr>
          </a:p>
          <a:p>
            <a:pPr eaLnBrk="1" hangingPunct="1">
              <a:lnSpc>
                <a:spcPct val="120000"/>
              </a:lnSpc>
              <a:spcBef>
                <a:spcPct val="0"/>
              </a:spcBef>
              <a:defRPr/>
            </a:pPr>
            <a:endParaRPr lang="en-US" altLang="zh-CN" dirty="0" smtClean="0"/>
          </a:p>
          <a:p>
            <a:pPr eaLnBrk="1" hangingPunct="1">
              <a:lnSpc>
                <a:spcPct val="120000"/>
              </a:lnSpc>
              <a:spcBef>
                <a:spcPct val="0"/>
              </a:spcBef>
              <a:defRPr/>
            </a:pPr>
            <a:endParaRPr lang="en-US" altLang="zh-CN" dirty="0" smtClean="0">
              <a:solidFill>
                <a:srgbClr val="0070C0"/>
              </a:solidFill>
            </a:endParaRPr>
          </a:p>
        </p:txBody>
      </p:sp>
      <p:sp>
        <p:nvSpPr>
          <p:cNvPr id="36901" name="Rectangle 37"/>
          <p:cNvSpPr>
            <a:spLocks noChangeArrowheads="1"/>
          </p:cNvSpPr>
          <p:nvPr/>
        </p:nvSpPr>
        <p:spPr bwMode="auto">
          <a:xfrm>
            <a:off x="1857356" y="116632"/>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901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88"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90"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92" name="Rectangle 8"/>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矩形 8"/>
          <p:cNvSpPr/>
          <p:nvPr/>
        </p:nvSpPr>
        <p:spPr>
          <a:xfrm>
            <a:off x="683568" y="5085184"/>
            <a:ext cx="8136904" cy="1298817"/>
          </a:xfrm>
          <a:prstGeom prst="rect">
            <a:avLst/>
          </a:prstGeom>
        </p:spPr>
        <p:txBody>
          <a:bodyPr wrap="square">
            <a:spAutoFit/>
          </a:bodyPr>
          <a:lstStyle/>
          <a:p>
            <a:pPr eaLnBrk="1" hangingPunct="1">
              <a:lnSpc>
                <a:spcPct val="80000"/>
              </a:lnSpc>
              <a:spcBef>
                <a:spcPct val="50000"/>
              </a:spcBef>
              <a:buClr>
                <a:schemeClr val="tx1"/>
              </a:buClr>
              <a:defRPr/>
            </a:pPr>
            <a:r>
              <a:rPr lang="zh-CN" altLang="en-US" dirty="0" smtClean="0">
                <a:latin typeface="宋体" panose="02010600030101010101" pitchFamily="2" charset="-122"/>
              </a:rPr>
              <a:t>设某文件长度为</a:t>
            </a:r>
            <a:r>
              <a:rPr lang="en-US" altLang="zh-CN" dirty="0" err="1" smtClean="0"/>
              <a:t>x</a:t>
            </a:r>
            <a:r>
              <a:rPr lang="en-US" altLang="zh-CN" dirty="0" err="1" smtClean="0">
                <a:latin typeface="宋体" panose="02010600030101010101" pitchFamily="2" charset="-122"/>
              </a:rPr>
              <a:t>B</a:t>
            </a:r>
            <a:r>
              <a:rPr lang="zh-CN" altLang="en-US" dirty="0" smtClean="0">
                <a:latin typeface="宋体" panose="02010600030101010101" pitchFamily="2" charset="-122"/>
              </a:rPr>
              <a:t>，若盘块大小为</a:t>
            </a:r>
            <a:r>
              <a:rPr lang="en-US" altLang="zh-CN" dirty="0" smtClean="0">
                <a:latin typeface="宋体" panose="02010600030101010101" pitchFamily="2" charset="-122"/>
              </a:rPr>
              <a:t>4KB</a:t>
            </a:r>
            <a:r>
              <a:rPr lang="zh-CN" altLang="en-US" dirty="0" smtClean="0">
                <a:latin typeface="宋体" panose="02010600030101010101" pitchFamily="2" charset="-122"/>
              </a:rPr>
              <a:t>，每个盘块号</a:t>
            </a:r>
            <a:r>
              <a:rPr lang="en-US" altLang="zh-CN" dirty="0" smtClean="0">
                <a:latin typeface="宋体" panose="02010600030101010101" pitchFamily="2" charset="-122"/>
              </a:rPr>
              <a:t>4B</a:t>
            </a:r>
            <a:r>
              <a:rPr lang="zh-CN" altLang="en-US" dirty="0" smtClean="0">
                <a:latin typeface="宋体" panose="02010600030101010101" pitchFamily="2" charset="-122"/>
              </a:rPr>
              <a:t>，则</a:t>
            </a:r>
            <a:r>
              <a:rPr lang="en-US" altLang="zh-CN" dirty="0" smtClean="0">
                <a:latin typeface="宋体" panose="02010600030101010101" pitchFamily="2" charset="-122"/>
              </a:rPr>
              <a:t>:</a:t>
            </a:r>
            <a:endParaRPr lang="en-US" altLang="zh-CN" dirty="0" smtClean="0">
              <a:latin typeface="宋体" panose="02010600030101010101" pitchFamily="2" charset="-122"/>
            </a:endParaRPr>
          </a:p>
          <a:p>
            <a:pPr eaLnBrk="1" hangingPunct="1">
              <a:lnSpc>
                <a:spcPct val="80000"/>
              </a:lnSpc>
              <a:spcBef>
                <a:spcPct val="50000"/>
              </a:spcBef>
              <a:buClr>
                <a:schemeClr val="tx1"/>
              </a:buClr>
              <a:defRPr/>
            </a:pPr>
            <a:r>
              <a:rPr lang="zh-CN" altLang="en-US" dirty="0" smtClean="0">
                <a:latin typeface="宋体" panose="02010600030101010101" pitchFamily="2" charset="-122"/>
              </a:rPr>
              <a:t>（</a:t>
            </a:r>
            <a:r>
              <a:rPr lang="en-US" altLang="zh-CN" dirty="0" smtClean="0">
                <a:latin typeface="宋体" panose="02010600030101010101" pitchFamily="2" charset="-122"/>
              </a:rPr>
              <a:t>1</a:t>
            </a:r>
            <a:r>
              <a:rPr lang="zh-CN" altLang="en-US" dirty="0" smtClean="0">
                <a:latin typeface="宋体" panose="02010600030101010101" pitchFamily="2" charset="-122"/>
              </a:rPr>
              <a:t>）文件盘块数量为：</a:t>
            </a:r>
            <a:r>
              <a:rPr lang="zh-CN" altLang="en-US" sz="2800" dirty="0" smtClean="0">
                <a:solidFill>
                  <a:srgbClr val="3333FF"/>
                </a:solidFill>
              </a:rPr>
              <a:t>     </a:t>
            </a:r>
            <a:r>
              <a:rPr lang="en-US" altLang="zh-CN" dirty="0" smtClean="0">
                <a:solidFill>
                  <a:srgbClr val="3333FF"/>
                </a:solidFill>
              </a:rPr>
              <a:t>n=[x/4k] + 1</a:t>
            </a:r>
            <a:endParaRPr lang="en-US" altLang="zh-CN" dirty="0" smtClean="0">
              <a:solidFill>
                <a:srgbClr val="3333FF"/>
              </a:solidFill>
            </a:endParaRPr>
          </a:p>
          <a:p>
            <a:pPr eaLnBrk="1" hangingPunct="1">
              <a:lnSpc>
                <a:spcPct val="80000"/>
              </a:lnSpc>
              <a:spcBef>
                <a:spcPct val="50000"/>
              </a:spcBef>
              <a:buClr>
                <a:schemeClr val="tx1"/>
              </a:buClr>
              <a:defRPr/>
            </a:pPr>
            <a:r>
              <a:rPr lang="zh-CN" altLang="en-US" dirty="0" smtClean="0"/>
              <a:t>（</a:t>
            </a:r>
            <a:r>
              <a:rPr lang="en-US" altLang="zh-CN" dirty="0" smtClean="0"/>
              <a:t>2</a:t>
            </a:r>
            <a:r>
              <a:rPr lang="zh-CN" altLang="en-US" dirty="0" smtClean="0"/>
              <a:t>）每个索引块能存放的盘块号数量：   </a:t>
            </a:r>
            <a:r>
              <a:rPr lang="en-US" altLang="zh-CN" dirty="0" smtClean="0"/>
              <a:t>=4K/4 =1K(</a:t>
            </a:r>
            <a:r>
              <a:rPr lang="zh-CN" altLang="en-US" dirty="0" smtClean="0"/>
              <a:t>个</a:t>
            </a:r>
            <a:r>
              <a:rPr lang="en-US" altLang="zh-CN" dirty="0" smtClean="0"/>
              <a:t>)</a:t>
            </a:r>
            <a:endParaRPr lang="en-US" altLang="zh-CN"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6870">
                                            <p:txEl>
                                              <p:pRg st="3" end="3"/>
                                            </p:txEl>
                                          </p:spTgt>
                                        </p:tgtEl>
                                        <p:attrNameLst>
                                          <p:attrName>style.visibility</p:attrName>
                                        </p:attrNameLst>
                                      </p:cBhvr>
                                      <p:to>
                                        <p:strVal val="visible"/>
                                      </p:to>
                                    </p:set>
                                    <p:animEffect transition="in" filter="box(in)">
                                      <p:cBhvr>
                                        <p:cTn id="7" dur="500"/>
                                        <p:tgtEl>
                                          <p:spTgt spid="36870">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6870">
                                            <p:txEl>
                                              <p:pRg st="4" end="4"/>
                                            </p:txEl>
                                          </p:spTgt>
                                        </p:tgtEl>
                                        <p:attrNameLst>
                                          <p:attrName>style.visibility</p:attrName>
                                        </p:attrNameLst>
                                      </p:cBhvr>
                                      <p:to>
                                        <p:strVal val="visible"/>
                                      </p:to>
                                    </p:set>
                                    <p:animEffect transition="in" filter="box(in)">
                                      <p:cBhvr>
                                        <p:cTn id="10" dur="500"/>
                                        <p:tgtEl>
                                          <p:spTgt spid="36870">
                                            <p:txEl>
                                              <p:pRg st="4" end="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6870">
                                            <p:txEl>
                                              <p:pRg st="5" end="5"/>
                                            </p:txEl>
                                          </p:spTgt>
                                        </p:tgtEl>
                                        <p:attrNameLst>
                                          <p:attrName>style.visibility</p:attrName>
                                        </p:attrNameLst>
                                      </p:cBhvr>
                                      <p:to>
                                        <p:strVal val="visible"/>
                                      </p:to>
                                    </p:set>
                                    <p:animEffect transition="in" filter="box(in)">
                                      <p:cBhvr>
                                        <p:cTn id="13" dur="500"/>
                                        <p:tgtEl>
                                          <p:spTgt spid="36870">
                                            <p:txEl>
                                              <p:pRg st="5" end="5"/>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6870">
                                            <p:txEl>
                                              <p:pRg st="6" end="6"/>
                                            </p:txEl>
                                          </p:spTgt>
                                        </p:tgtEl>
                                        <p:attrNameLst>
                                          <p:attrName>style.visibility</p:attrName>
                                        </p:attrNameLst>
                                      </p:cBhvr>
                                      <p:to>
                                        <p:strVal val="visible"/>
                                      </p:to>
                                    </p:set>
                                    <p:animEffect transition="in" filter="box(in)">
                                      <p:cBhvr>
                                        <p:cTn id="16" dur="500"/>
                                        <p:tgtEl>
                                          <p:spTgt spid="36870">
                                            <p:txEl>
                                              <p:pRg st="6" end="6"/>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6870">
                                            <p:txEl>
                                              <p:pRg st="7" end="7"/>
                                            </p:txEl>
                                          </p:spTgt>
                                        </p:tgtEl>
                                        <p:attrNameLst>
                                          <p:attrName>style.visibility</p:attrName>
                                        </p:attrNameLst>
                                      </p:cBhvr>
                                      <p:to>
                                        <p:strVal val="visible"/>
                                      </p:to>
                                    </p:set>
                                    <p:animEffect transition="in" filter="box(in)">
                                      <p:cBhvr>
                                        <p:cTn id="19" dur="500"/>
                                        <p:tgtEl>
                                          <p:spTgt spid="36870">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ox(i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401416" y="260350"/>
            <a:ext cx="5050904" cy="582613"/>
          </a:xfrm>
        </p:spPr>
        <p:txBody>
          <a:bodyPr/>
          <a:lstStyle/>
          <a:p>
            <a:pPr>
              <a:defRPr/>
            </a:pPr>
            <a:r>
              <a:rPr lang="zh-CN" altLang="en-US" sz="2800" dirty="0" smtClean="0">
                <a:solidFill>
                  <a:schemeClr val="accent1"/>
                </a:solidFill>
              </a:rPr>
              <a:t>（</a:t>
            </a:r>
            <a:r>
              <a:rPr lang="en-US" altLang="zh-CN" sz="2800" dirty="0" smtClean="0">
                <a:solidFill>
                  <a:schemeClr val="accent1"/>
                </a:solidFill>
              </a:rPr>
              <a:t>2</a:t>
            </a:r>
            <a:r>
              <a:rPr lang="zh-CN" altLang="en-US" sz="2800" dirty="0" smtClean="0">
                <a:solidFill>
                  <a:schemeClr val="accent1"/>
                </a:solidFill>
              </a:rPr>
              <a:t>）混合索引：</a:t>
            </a:r>
            <a:endParaRPr lang="zh-CN" altLang="en-US" sz="2800" dirty="0" smtClean="0">
              <a:solidFill>
                <a:schemeClr val="accent1"/>
              </a:solidFill>
            </a:endParaRPr>
          </a:p>
        </p:txBody>
      </p:sp>
      <p:sp>
        <p:nvSpPr>
          <p:cNvPr id="293892" name="Text Box 4"/>
          <p:cNvSpPr txBox="1">
            <a:spLocks noChangeArrowheads="1"/>
          </p:cNvSpPr>
          <p:nvPr/>
        </p:nvSpPr>
        <p:spPr bwMode="auto">
          <a:xfrm>
            <a:off x="684213" y="908050"/>
            <a:ext cx="7632700" cy="101566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400" dirty="0">
                <a:latin typeface="宋体" panose="02010600030101010101" pitchFamily="2" charset="-122"/>
              </a:rPr>
              <a:t>(1)n</a:t>
            </a:r>
            <a:r>
              <a:rPr lang="en-US" altLang="zh-CN" sz="2400" dirty="0"/>
              <a:t>≤10</a:t>
            </a:r>
            <a:r>
              <a:rPr lang="zh-CN" altLang="en-US" sz="2400" dirty="0"/>
              <a:t>：</a:t>
            </a:r>
            <a:endParaRPr lang="zh-CN" altLang="en-US" sz="2400" dirty="0"/>
          </a:p>
          <a:p>
            <a:pPr eaLnBrk="1" hangingPunct="1">
              <a:spcBef>
                <a:spcPct val="50000"/>
              </a:spcBef>
              <a:buClr>
                <a:schemeClr val="tx1"/>
              </a:buClr>
              <a:defRPr/>
            </a:pPr>
            <a:r>
              <a:rPr lang="zh-CN" altLang="en-US" sz="2400" dirty="0"/>
              <a:t>所有数据块号全部存放在</a:t>
            </a:r>
            <a:r>
              <a:rPr lang="en-US" altLang="zh-CN" sz="2400" dirty="0" err="1">
                <a:latin typeface="宋体" panose="02010600030101010101" pitchFamily="2" charset="-122"/>
              </a:rPr>
              <a:t>iaddr</a:t>
            </a:r>
            <a:r>
              <a:rPr lang="en-US" altLang="zh-CN" sz="2400" dirty="0">
                <a:latin typeface="宋体" panose="02010600030101010101" pitchFamily="2" charset="-122"/>
              </a:rPr>
              <a:t>(0) </a:t>
            </a:r>
            <a:r>
              <a:rPr lang="zh-CN" altLang="en-US" sz="2400" dirty="0">
                <a:latin typeface="宋体" panose="02010600030101010101" pitchFamily="2" charset="-122"/>
              </a:rPr>
              <a:t>～</a:t>
            </a:r>
            <a:r>
              <a:rPr lang="en-US" altLang="zh-CN" sz="2400" dirty="0" err="1">
                <a:latin typeface="宋体" panose="02010600030101010101" pitchFamily="2" charset="-122"/>
              </a:rPr>
              <a:t>iaddr</a:t>
            </a:r>
            <a:r>
              <a:rPr lang="en-US" altLang="zh-CN" sz="2400" dirty="0">
                <a:latin typeface="宋体" panose="02010600030101010101" pitchFamily="2" charset="-122"/>
              </a:rPr>
              <a:t>(9)</a:t>
            </a:r>
            <a:r>
              <a:rPr lang="zh-CN" altLang="en-US" sz="2400" dirty="0">
                <a:latin typeface="宋体" panose="02010600030101010101" pitchFamily="2" charset="-122"/>
              </a:rPr>
              <a:t>中：</a:t>
            </a:r>
            <a:endParaRPr lang="zh-CN" altLang="en-US" sz="2400" dirty="0">
              <a:latin typeface="宋体" panose="02010600030101010101" pitchFamily="2" charset="-122"/>
            </a:endParaRPr>
          </a:p>
        </p:txBody>
      </p:sp>
      <p:sp>
        <p:nvSpPr>
          <p:cNvPr id="293894" name="Text Box 6"/>
          <p:cNvSpPr txBox="1">
            <a:spLocks noChangeArrowheads="1"/>
          </p:cNvSpPr>
          <p:nvPr/>
        </p:nvSpPr>
        <p:spPr bwMode="auto">
          <a:xfrm>
            <a:off x="5219700" y="3141663"/>
            <a:ext cx="863600" cy="355600"/>
          </a:xfrm>
          <a:prstGeom prst="rect">
            <a:avLst/>
          </a:prstGeom>
          <a:solidFill>
            <a:srgbClr val="FFCCFF"/>
          </a:solidFill>
          <a:ln w="9525">
            <a:solidFill>
              <a:srgbClr val="000000"/>
            </a:solidFill>
            <a:miter lim="800000"/>
          </a:ln>
        </p:spPr>
        <p:txBody>
          <a:bodyPr/>
          <a:lstStyle/>
          <a:p>
            <a:pPr algn="just" eaLnBrk="1" hangingPunct="1"/>
            <a:r>
              <a:rPr kumimoji="1" lang="en-US" altLang="zh-CN" sz="2000">
                <a:latin typeface="Times New Roman" panose="02020603050405020304" pitchFamily="18" charset="0"/>
              </a:rPr>
              <a:t>data</a:t>
            </a:r>
            <a:endParaRPr kumimoji="1" lang="en-US" altLang="zh-CN" sz="2000">
              <a:sym typeface="Symbol" panose="05050102010706020507" pitchFamily="18" charset="2"/>
            </a:endParaRPr>
          </a:p>
        </p:txBody>
      </p:sp>
      <p:sp>
        <p:nvSpPr>
          <p:cNvPr id="293896" name="Text Box 8"/>
          <p:cNvSpPr txBox="1">
            <a:spLocks noChangeArrowheads="1"/>
          </p:cNvSpPr>
          <p:nvPr/>
        </p:nvSpPr>
        <p:spPr bwMode="auto">
          <a:xfrm>
            <a:off x="5578475" y="4157663"/>
            <a:ext cx="504825" cy="396875"/>
          </a:xfrm>
          <a:prstGeom prst="rect">
            <a:avLst/>
          </a:prstGeom>
          <a:noFill/>
          <a:ln w="9525">
            <a:noFill/>
            <a:miter lim="800000"/>
          </a:ln>
        </p:spPr>
        <p:txBody>
          <a:bodyPr>
            <a:spAutoFit/>
          </a:bodyPr>
          <a:lstStyle/>
          <a:p>
            <a:pPr eaLnBrk="1" hangingPunct="1">
              <a:spcBef>
                <a:spcPct val="50000"/>
              </a:spcBef>
            </a:pPr>
            <a:r>
              <a:rPr kumimoji="1" lang="en-US" altLang="zh-CN" sz="2000">
                <a:latin typeface="Times New Roman" panose="02020603050405020304" pitchFamily="18" charset="0"/>
              </a:rPr>
              <a:t>…</a:t>
            </a:r>
            <a:endParaRPr kumimoji="1" lang="en-US" altLang="zh-CN" sz="2000">
              <a:latin typeface="Times New Roman" panose="02020603050405020304" pitchFamily="18" charset="0"/>
            </a:endParaRPr>
          </a:p>
        </p:txBody>
      </p:sp>
      <p:sp>
        <p:nvSpPr>
          <p:cNvPr id="293899" name="AutoShape 11"/>
          <p:cNvSpPr/>
          <p:nvPr/>
        </p:nvSpPr>
        <p:spPr bwMode="auto">
          <a:xfrm>
            <a:off x="6156325" y="3213100"/>
            <a:ext cx="71438" cy="2233613"/>
          </a:xfrm>
          <a:prstGeom prst="rightBrace">
            <a:avLst>
              <a:gd name="adj1" fmla="val 260554"/>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93900" name="Text Box 12"/>
          <p:cNvSpPr txBox="1">
            <a:spLocks noChangeArrowheads="1"/>
          </p:cNvSpPr>
          <p:nvPr/>
        </p:nvSpPr>
        <p:spPr bwMode="auto">
          <a:xfrm>
            <a:off x="6170613" y="3435350"/>
            <a:ext cx="488950" cy="1866900"/>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en-US" altLang="zh-CN" sz="2000"/>
              <a:t>≤10</a:t>
            </a:r>
            <a:r>
              <a:rPr lang="zh-CN" altLang="en-US" sz="2000"/>
              <a:t>个数据块</a:t>
            </a:r>
            <a:endParaRPr lang="zh-CN" altLang="en-US" sz="2000"/>
          </a:p>
        </p:txBody>
      </p:sp>
      <p:sp>
        <p:nvSpPr>
          <p:cNvPr id="293922" name="Line 34"/>
          <p:cNvSpPr>
            <a:spLocks noChangeShapeType="1"/>
          </p:cNvSpPr>
          <p:nvPr/>
        </p:nvSpPr>
        <p:spPr bwMode="auto">
          <a:xfrm>
            <a:off x="4067175" y="3068638"/>
            <a:ext cx="1152525" cy="288925"/>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93923" name="Line 35"/>
          <p:cNvSpPr>
            <a:spLocks noChangeShapeType="1"/>
          </p:cNvSpPr>
          <p:nvPr/>
        </p:nvSpPr>
        <p:spPr bwMode="auto">
          <a:xfrm>
            <a:off x="3995738" y="3573463"/>
            <a:ext cx="1223962" cy="360362"/>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93924" name="Line 36"/>
          <p:cNvSpPr>
            <a:spLocks noChangeShapeType="1"/>
          </p:cNvSpPr>
          <p:nvPr/>
        </p:nvSpPr>
        <p:spPr bwMode="auto">
          <a:xfrm>
            <a:off x="4067175" y="4437063"/>
            <a:ext cx="1152525" cy="287337"/>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93925" name="Line 37"/>
          <p:cNvSpPr>
            <a:spLocks noChangeShapeType="1"/>
          </p:cNvSpPr>
          <p:nvPr/>
        </p:nvSpPr>
        <p:spPr bwMode="auto">
          <a:xfrm>
            <a:off x="4067175" y="4941888"/>
            <a:ext cx="1152525" cy="503237"/>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93926" name="Text Box 38"/>
          <p:cNvSpPr txBox="1">
            <a:spLocks noChangeArrowheads="1"/>
          </p:cNvSpPr>
          <p:nvPr/>
        </p:nvSpPr>
        <p:spPr bwMode="auto">
          <a:xfrm>
            <a:off x="1835150" y="4221163"/>
            <a:ext cx="792163"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a:t>i</a:t>
            </a:r>
            <a:r>
              <a:rPr lang="zh-CN" altLang="en-US" sz="2000"/>
              <a:t>节点</a:t>
            </a:r>
            <a:endParaRPr lang="zh-CN" altLang="en-US" sz="2000"/>
          </a:p>
        </p:txBody>
      </p:sp>
      <p:graphicFrame>
        <p:nvGraphicFramePr>
          <p:cNvPr id="293971" name="Group 83"/>
          <p:cNvGraphicFramePr>
            <a:graphicFrameLocks noGrp="1"/>
          </p:cNvGraphicFramePr>
          <p:nvPr>
            <p:ph idx="1"/>
          </p:nvPr>
        </p:nvGraphicFramePr>
        <p:xfrm>
          <a:off x="2627313" y="2420938"/>
          <a:ext cx="1584325" cy="4064002"/>
        </p:xfrm>
        <a:graphic>
          <a:graphicData uri="http://schemas.openxmlformats.org/drawingml/2006/table">
            <a:tbl>
              <a:tblPr/>
              <a:tblGrid>
                <a:gridCol w="1584325"/>
              </a:tblGrid>
              <a:tr h="45085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iaddr(0)</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iaddr(1)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iaddr(8)</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iaddr(9)</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iaddr(10)</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iaddr(11)</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iaddr(12)</a:t>
                      </a:r>
                      <a:endPar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3972" name="Text Box 84"/>
          <p:cNvSpPr txBox="1">
            <a:spLocks noChangeArrowheads="1"/>
          </p:cNvSpPr>
          <p:nvPr/>
        </p:nvSpPr>
        <p:spPr bwMode="auto">
          <a:xfrm>
            <a:off x="5219700" y="3789363"/>
            <a:ext cx="863600" cy="355600"/>
          </a:xfrm>
          <a:prstGeom prst="rect">
            <a:avLst/>
          </a:prstGeom>
          <a:solidFill>
            <a:srgbClr val="FFCCFF"/>
          </a:solidFill>
          <a:ln w="9525">
            <a:solidFill>
              <a:srgbClr val="000000"/>
            </a:solidFill>
            <a:miter lim="800000"/>
          </a:ln>
        </p:spPr>
        <p:txBody>
          <a:bodyPr/>
          <a:lstStyle/>
          <a:p>
            <a:pPr algn="just" eaLnBrk="1" hangingPunct="1"/>
            <a:r>
              <a:rPr kumimoji="1" lang="en-US" altLang="zh-CN" sz="2000">
                <a:latin typeface="Times New Roman" panose="02020603050405020304" pitchFamily="18" charset="0"/>
              </a:rPr>
              <a:t>data</a:t>
            </a:r>
            <a:endParaRPr kumimoji="1" lang="en-US" altLang="zh-CN" sz="2000">
              <a:sym typeface="Symbol" panose="05050102010706020507" pitchFamily="18" charset="2"/>
            </a:endParaRPr>
          </a:p>
        </p:txBody>
      </p:sp>
      <p:sp>
        <p:nvSpPr>
          <p:cNvPr id="293973" name="Text Box 85"/>
          <p:cNvSpPr txBox="1">
            <a:spLocks noChangeArrowheads="1"/>
          </p:cNvSpPr>
          <p:nvPr/>
        </p:nvSpPr>
        <p:spPr bwMode="auto">
          <a:xfrm>
            <a:off x="5219700" y="4586288"/>
            <a:ext cx="863600" cy="355600"/>
          </a:xfrm>
          <a:prstGeom prst="rect">
            <a:avLst/>
          </a:prstGeom>
          <a:solidFill>
            <a:srgbClr val="FFCCFF"/>
          </a:solidFill>
          <a:ln w="9525">
            <a:solidFill>
              <a:srgbClr val="000000"/>
            </a:solidFill>
            <a:miter lim="800000"/>
          </a:ln>
        </p:spPr>
        <p:txBody>
          <a:bodyPr/>
          <a:lstStyle/>
          <a:p>
            <a:pPr algn="just" eaLnBrk="1" hangingPunct="1"/>
            <a:r>
              <a:rPr kumimoji="1" lang="en-US" altLang="zh-CN" sz="2000">
                <a:latin typeface="Times New Roman" panose="02020603050405020304" pitchFamily="18" charset="0"/>
              </a:rPr>
              <a:t>data</a:t>
            </a:r>
            <a:endParaRPr kumimoji="1" lang="en-US" altLang="zh-CN" sz="2000">
              <a:sym typeface="Symbol" panose="05050102010706020507" pitchFamily="18" charset="2"/>
            </a:endParaRPr>
          </a:p>
        </p:txBody>
      </p:sp>
      <p:sp>
        <p:nvSpPr>
          <p:cNvPr id="293974" name="Text Box 86"/>
          <p:cNvSpPr txBox="1">
            <a:spLocks noChangeArrowheads="1"/>
          </p:cNvSpPr>
          <p:nvPr/>
        </p:nvSpPr>
        <p:spPr bwMode="auto">
          <a:xfrm>
            <a:off x="5219700" y="5230813"/>
            <a:ext cx="863600" cy="355600"/>
          </a:xfrm>
          <a:prstGeom prst="rect">
            <a:avLst/>
          </a:prstGeom>
          <a:solidFill>
            <a:srgbClr val="FFCCFF"/>
          </a:solidFill>
          <a:ln w="9525">
            <a:solidFill>
              <a:srgbClr val="000000"/>
            </a:solidFill>
            <a:miter lim="800000"/>
          </a:ln>
        </p:spPr>
        <p:txBody>
          <a:bodyPr/>
          <a:lstStyle/>
          <a:p>
            <a:pPr algn="just" eaLnBrk="1" hangingPunct="1"/>
            <a:r>
              <a:rPr kumimoji="1" lang="en-US" altLang="zh-CN" sz="2000">
                <a:latin typeface="Times New Roman" panose="02020603050405020304" pitchFamily="18" charset="0"/>
              </a:rPr>
              <a:t>data</a:t>
            </a:r>
            <a:endParaRPr kumimoji="1" lang="en-US" altLang="zh-CN" sz="2000">
              <a:sym typeface="Symbol" panose="05050102010706020507" pitchFamily="18"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93892">
                                            <p:txEl>
                                              <p:pRg st="0" end="0"/>
                                            </p:txEl>
                                          </p:spTgt>
                                        </p:tgtEl>
                                        <p:attrNameLst>
                                          <p:attrName>style.visibility</p:attrName>
                                        </p:attrNameLst>
                                      </p:cBhvr>
                                      <p:to>
                                        <p:strVal val="visible"/>
                                      </p:to>
                                    </p:set>
                                    <p:animEffect transition="in" filter="box(in)">
                                      <p:cBhvr>
                                        <p:cTn id="7" dur="500"/>
                                        <p:tgtEl>
                                          <p:spTgt spid="293892">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93892">
                                            <p:txEl>
                                              <p:pRg st="1" end="1"/>
                                            </p:txEl>
                                          </p:spTgt>
                                        </p:tgtEl>
                                        <p:attrNameLst>
                                          <p:attrName>style.visibility</p:attrName>
                                        </p:attrNameLst>
                                      </p:cBhvr>
                                      <p:to>
                                        <p:strVal val="visible"/>
                                      </p:to>
                                    </p:set>
                                    <p:animEffect transition="in" filter="box(in)">
                                      <p:cBhvr>
                                        <p:cTn id="10" dur="500"/>
                                        <p:tgtEl>
                                          <p:spTgt spid="29389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93894"/>
                                        </p:tgtEl>
                                        <p:attrNameLst>
                                          <p:attrName>style.visibility</p:attrName>
                                        </p:attrNameLst>
                                      </p:cBhvr>
                                      <p:to>
                                        <p:strVal val="visible"/>
                                      </p:to>
                                    </p:set>
                                    <p:animEffect transition="in" filter="box(in)">
                                      <p:cBhvr>
                                        <p:cTn id="15" dur="500"/>
                                        <p:tgtEl>
                                          <p:spTgt spid="293894"/>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93896"/>
                                        </p:tgtEl>
                                        <p:attrNameLst>
                                          <p:attrName>style.visibility</p:attrName>
                                        </p:attrNameLst>
                                      </p:cBhvr>
                                      <p:to>
                                        <p:strVal val="visible"/>
                                      </p:to>
                                    </p:set>
                                    <p:animEffect transition="in" filter="box(in)">
                                      <p:cBhvr>
                                        <p:cTn id="18" dur="500"/>
                                        <p:tgtEl>
                                          <p:spTgt spid="293896"/>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293899"/>
                                        </p:tgtEl>
                                        <p:attrNameLst>
                                          <p:attrName>style.visibility</p:attrName>
                                        </p:attrNameLst>
                                      </p:cBhvr>
                                      <p:to>
                                        <p:strVal val="visible"/>
                                      </p:to>
                                    </p:set>
                                    <p:animEffect transition="in" filter="box(in)">
                                      <p:cBhvr>
                                        <p:cTn id="21" dur="500"/>
                                        <p:tgtEl>
                                          <p:spTgt spid="293899"/>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293900"/>
                                        </p:tgtEl>
                                        <p:attrNameLst>
                                          <p:attrName>style.visibility</p:attrName>
                                        </p:attrNameLst>
                                      </p:cBhvr>
                                      <p:to>
                                        <p:strVal val="visible"/>
                                      </p:to>
                                    </p:set>
                                    <p:animEffect transition="in" filter="box(in)">
                                      <p:cBhvr>
                                        <p:cTn id="24" dur="500"/>
                                        <p:tgtEl>
                                          <p:spTgt spid="293900"/>
                                        </p:tgtEl>
                                      </p:cBhvr>
                                    </p:animEffect>
                                  </p:childTnLst>
                                </p:cTn>
                              </p:par>
                              <p:par>
                                <p:cTn id="25" presetID="4" presetClass="entr" presetSubtype="16" fill="hold" nodeType="withEffect">
                                  <p:stCondLst>
                                    <p:cond delay="0"/>
                                  </p:stCondLst>
                                  <p:childTnLst>
                                    <p:set>
                                      <p:cBhvr>
                                        <p:cTn id="26" dur="1" fill="hold">
                                          <p:stCondLst>
                                            <p:cond delay="0"/>
                                          </p:stCondLst>
                                        </p:cTn>
                                        <p:tgtEl>
                                          <p:spTgt spid="293922"/>
                                        </p:tgtEl>
                                        <p:attrNameLst>
                                          <p:attrName>style.visibility</p:attrName>
                                        </p:attrNameLst>
                                      </p:cBhvr>
                                      <p:to>
                                        <p:strVal val="visible"/>
                                      </p:to>
                                    </p:set>
                                    <p:animEffect transition="in" filter="box(in)">
                                      <p:cBhvr>
                                        <p:cTn id="27" dur="500"/>
                                        <p:tgtEl>
                                          <p:spTgt spid="293922"/>
                                        </p:tgtEl>
                                      </p:cBhvr>
                                    </p:animEffect>
                                  </p:childTnLst>
                                </p:cTn>
                              </p:par>
                              <p:par>
                                <p:cTn id="28" presetID="4" presetClass="entr" presetSubtype="16" fill="hold" nodeType="withEffect">
                                  <p:stCondLst>
                                    <p:cond delay="0"/>
                                  </p:stCondLst>
                                  <p:childTnLst>
                                    <p:set>
                                      <p:cBhvr>
                                        <p:cTn id="29" dur="1" fill="hold">
                                          <p:stCondLst>
                                            <p:cond delay="0"/>
                                          </p:stCondLst>
                                        </p:cTn>
                                        <p:tgtEl>
                                          <p:spTgt spid="293923"/>
                                        </p:tgtEl>
                                        <p:attrNameLst>
                                          <p:attrName>style.visibility</p:attrName>
                                        </p:attrNameLst>
                                      </p:cBhvr>
                                      <p:to>
                                        <p:strVal val="visible"/>
                                      </p:to>
                                    </p:set>
                                    <p:animEffect transition="in" filter="box(in)">
                                      <p:cBhvr>
                                        <p:cTn id="30" dur="500"/>
                                        <p:tgtEl>
                                          <p:spTgt spid="293923"/>
                                        </p:tgtEl>
                                      </p:cBhvr>
                                    </p:animEffect>
                                  </p:childTnLst>
                                </p:cTn>
                              </p:par>
                              <p:par>
                                <p:cTn id="31" presetID="4" presetClass="entr" presetSubtype="16" fill="hold" nodeType="withEffect">
                                  <p:stCondLst>
                                    <p:cond delay="0"/>
                                  </p:stCondLst>
                                  <p:childTnLst>
                                    <p:set>
                                      <p:cBhvr>
                                        <p:cTn id="32" dur="1" fill="hold">
                                          <p:stCondLst>
                                            <p:cond delay="0"/>
                                          </p:stCondLst>
                                        </p:cTn>
                                        <p:tgtEl>
                                          <p:spTgt spid="293924"/>
                                        </p:tgtEl>
                                        <p:attrNameLst>
                                          <p:attrName>style.visibility</p:attrName>
                                        </p:attrNameLst>
                                      </p:cBhvr>
                                      <p:to>
                                        <p:strVal val="visible"/>
                                      </p:to>
                                    </p:set>
                                    <p:animEffect transition="in" filter="box(in)">
                                      <p:cBhvr>
                                        <p:cTn id="33" dur="500"/>
                                        <p:tgtEl>
                                          <p:spTgt spid="293924"/>
                                        </p:tgtEl>
                                      </p:cBhvr>
                                    </p:animEffect>
                                  </p:childTnLst>
                                </p:cTn>
                              </p:par>
                              <p:par>
                                <p:cTn id="34" presetID="4" presetClass="entr" presetSubtype="16" fill="hold" nodeType="withEffect">
                                  <p:stCondLst>
                                    <p:cond delay="0"/>
                                  </p:stCondLst>
                                  <p:childTnLst>
                                    <p:set>
                                      <p:cBhvr>
                                        <p:cTn id="35" dur="1" fill="hold">
                                          <p:stCondLst>
                                            <p:cond delay="0"/>
                                          </p:stCondLst>
                                        </p:cTn>
                                        <p:tgtEl>
                                          <p:spTgt spid="293925"/>
                                        </p:tgtEl>
                                        <p:attrNameLst>
                                          <p:attrName>style.visibility</p:attrName>
                                        </p:attrNameLst>
                                      </p:cBhvr>
                                      <p:to>
                                        <p:strVal val="visible"/>
                                      </p:to>
                                    </p:set>
                                    <p:animEffect transition="in" filter="box(in)">
                                      <p:cBhvr>
                                        <p:cTn id="36" dur="500"/>
                                        <p:tgtEl>
                                          <p:spTgt spid="293925"/>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293926"/>
                                        </p:tgtEl>
                                        <p:attrNameLst>
                                          <p:attrName>style.visibility</p:attrName>
                                        </p:attrNameLst>
                                      </p:cBhvr>
                                      <p:to>
                                        <p:strVal val="visible"/>
                                      </p:to>
                                    </p:set>
                                    <p:animEffect transition="in" filter="box(in)">
                                      <p:cBhvr>
                                        <p:cTn id="39" dur="500"/>
                                        <p:tgtEl>
                                          <p:spTgt spid="293926"/>
                                        </p:tgtEl>
                                      </p:cBhvr>
                                    </p:animEffect>
                                  </p:childTnLst>
                                </p:cTn>
                              </p:par>
                              <p:par>
                                <p:cTn id="40" presetID="4" presetClass="entr" presetSubtype="16" fill="hold" nodeType="withEffect">
                                  <p:stCondLst>
                                    <p:cond delay="0"/>
                                  </p:stCondLst>
                                  <p:childTnLst>
                                    <p:set>
                                      <p:cBhvr>
                                        <p:cTn id="41" dur="1" fill="hold">
                                          <p:stCondLst>
                                            <p:cond delay="0"/>
                                          </p:stCondLst>
                                        </p:cTn>
                                        <p:tgtEl>
                                          <p:spTgt spid="293971"/>
                                        </p:tgtEl>
                                        <p:attrNameLst>
                                          <p:attrName>style.visibility</p:attrName>
                                        </p:attrNameLst>
                                      </p:cBhvr>
                                      <p:to>
                                        <p:strVal val="visible"/>
                                      </p:to>
                                    </p:set>
                                    <p:animEffect transition="in" filter="box(in)">
                                      <p:cBhvr>
                                        <p:cTn id="42" dur="500"/>
                                        <p:tgtEl>
                                          <p:spTgt spid="293971"/>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293972"/>
                                        </p:tgtEl>
                                        <p:attrNameLst>
                                          <p:attrName>style.visibility</p:attrName>
                                        </p:attrNameLst>
                                      </p:cBhvr>
                                      <p:to>
                                        <p:strVal val="visible"/>
                                      </p:to>
                                    </p:set>
                                    <p:animEffect transition="in" filter="box(in)">
                                      <p:cBhvr>
                                        <p:cTn id="45" dur="500"/>
                                        <p:tgtEl>
                                          <p:spTgt spid="293972"/>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293973"/>
                                        </p:tgtEl>
                                        <p:attrNameLst>
                                          <p:attrName>style.visibility</p:attrName>
                                        </p:attrNameLst>
                                      </p:cBhvr>
                                      <p:to>
                                        <p:strVal val="visible"/>
                                      </p:to>
                                    </p:set>
                                    <p:animEffect transition="in" filter="box(in)">
                                      <p:cBhvr>
                                        <p:cTn id="48" dur="500"/>
                                        <p:tgtEl>
                                          <p:spTgt spid="293973"/>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293974"/>
                                        </p:tgtEl>
                                        <p:attrNameLst>
                                          <p:attrName>style.visibility</p:attrName>
                                        </p:attrNameLst>
                                      </p:cBhvr>
                                      <p:to>
                                        <p:strVal val="visible"/>
                                      </p:to>
                                    </p:set>
                                    <p:animEffect transition="in" filter="box(in)">
                                      <p:cBhvr>
                                        <p:cTn id="51" dur="500"/>
                                        <p:tgtEl>
                                          <p:spTgt spid="29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4" grpId="0" animBg="1"/>
      <p:bldP spid="293896" grpId="0"/>
      <p:bldP spid="293899" grpId="0" animBg="1"/>
      <p:bldP spid="293900" grpId="0"/>
      <p:bldP spid="293926" grpId="0"/>
      <p:bldP spid="293972" grpId="0" animBg="1"/>
      <p:bldP spid="293973" grpId="0" animBg="1"/>
      <p:bldP spid="29397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987824" y="38076"/>
            <a:ext cx="3528070" cy="582612"/>
          </a:xfrm>
        </p:spPr>
        <p:txBody>
          <a:bodyPr/>
          <a:lstStyle/>
          <a:p>
            <a:pPr>
              <a:defRPr/>
            </a:pPr>
            <a:r>
              <a:rPr lang="zh-CN" altLang="en-US" sz="3200" dirty="0" smtClean="0">
                <a:solidFill>
                  <a:schemeClr val="accent1"/>
                </a:solidFill>
              </a:rPr>
              <a:t>（</a:t>
            </a:r>
            <a:r>
              <a:rPr lang="en-US" altLang="zh-CN" sz="3200" dirty="0" smtClean="0">
                <a:solidFill>
                  <a:schemeClr val="accent1"/>
                </a:solidFill>
              </a:rPr>
              <a:t>2</a:t>
            </a:r>
            <a:r>
              <a:rPr lang="zh-CN" altLang="en-US" sz="3200" dirty="0" smtClean="0">
                <a:solidFill>
                  <a:schemeClr val="accent1"/>
                </a:solidFill>
              </a:rPr>
              <a:t>）混合索引</a:t>
            </a:r>
            <a:endParaRPr lang="zh-CN" altLang="en-US" sz="3200" dirty="0" smtClean="0">
              <a:solidFill>
                <a:schemeClr val="accent1"/>
              </a:solidFill>
            </a:endParaRPr>
          </a:p>
        </p:txBody>
      </p:sp>
      <p:sp>
        <p:nvSpPr>
          <p:cNvPr id="296963" name="Text Box 3"/>
          <p:cNvSpPr txBox="1">
            <a:spLocks noChangeArrowheads="1"/>
          </p:cNvSpPr>
          <p:nvPr/>
        </p:nvSpPr>
        <p:spPr bwMode="auto">
          <a:xfrm>
            <a:off x="180975" y="548680"/>
            <a:ext cx="3310905" cy="461665"/>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eaLnBrk="1" hangingPunct="1">
              <a:spcBef>
                <a:spcPct val="50000"/>
              </a:spcBef>
              <a:buClr>
                <a:schemeClr val="tx1"/>
              </a:buClr>
              <a:defRPr/>
            </a:pPr>
            <a:r>
              <a:rPr lang="en-US" altLang="zh-CN" sz="2400" dirty="0">
                <a:latin typeface="宋体" panose="02010600030101010101" pitchFamily="2" charset="-122"/>
              </a:rPr>
              <a:t>(2)10</a:t>
            </a:r>
            <a:r>
              <a:rPr lang="en-US" altLang="en-US" sz="2400" dirty="0"/>
              <a:t>＜</a:t>
            </a:r>
            <a:r>
              <a:rPr lang="en-US" altLang="zh-CN" sz="2400" dirty="0"/>
              <a:t>n≤1034</a:t>
            </a:r>
            <a:r>
              <a:rPr lang="zh-CN" altLang="en-US" sz="2400" dirty="0" smtClean="0"/>
              <a:t>：</a:t>
            </a:r>
            <a:endParaRPr lang="zh-CN" altLang="en-US" sz="2400" dirty="0"/>
          </a:p>
        </p:txBody>
      </p:sp>
      <p:grpSp>
        <p:nvGrpSpPr>
          <p:cNvPr id="2" name="Group 55"/>
          <p:cNvGrpSpPr/>
          <p:nvPr/>
        </p:nvGrpSpPr>
        <p:grpSpPr bwMode="auto">
          <a:xfrm>
            <a:off x="1331913" y="2178893"/>
            <a:ext cx="5256212" cy="4562475"/>
            <a:chOff x="839" y="965"/>
            <a:chExt cx="3311" cy="2874"/>
          </a:xfrm>
        </p:grpSpPr>
        <p:sp>
          <p:nvSpPr>
            <p:cNvPr id="32796" name="Rectangle 5"/>
            <p:cNvSpPr>
              <a:spLocks noChangeArrowheads="1"/>
            </p:cNvSpPr>
            <p:nvPr/>
          </p:nvSpPr>
          <p:spPr bwMode="auto">
            <a:xfrm>
              <a:off x="839" y="3553"/>
              <a:ext cx="991" cy="286"/>
            </a:xfrm>
            <a:prstGeom prst="rect">
              <a:avLst/>
            </a:prstGeom>
            <a:noFill/>
            <a:ln w="9525">
              <a:noFill/>
              <a:miter lim="800000"/>
            </a:ln>
          </p:spPr>
          <p:txBody>
            <a:bodyPr/>
            <a:lstStyle/>
            <a:p>
              <a:pPr>
                <a:spcBef>
                  <a:spcPct val="20000"/>
                </a:spcBef>
              </a:pPr>
              <a:r>
                <a:rPr lang="en-US" altLang="zh-CN"/>
                <a:t>iaddr(12)</a:t>
              </a:r>
              <a:endParaRPr lang="en-US" altLang="zh-CN"/>
            </a:p>
          </p:txBody>
        </p:sp>
        <p:sp>
          <p:nvSpPr>
            <p:cNvPr id="32797" name="Rectangle 6"/>
            <p:cNvSpPr>
              <a:spLocks noChangeArrowheads="1"/>
            </p:cNvSpPr>
            <p:nvPr/>
          </p:nvSpPr>
          <p:spPr bwMode="auto">
            <a:xfrm>
              <a:off x="839" y="3269"/>
              <a:ext cx="991" cy="284"/>
            </a:xfrm>
            <a:prstGeom prst="rect">
              <a:avLst/>
            </a:prstGeom>
            <a:noFill/>
            <a:ln w="9525">
              <a:noFill/>
              <a:miter lim="800000"/>
            </a:ln>
          </p:spPr>
          <p:txBody>
            <a:bodyPr/>
            <a:lstStyle/>
            <a:p>
              <a:pPr>
                <a:spcBef>
                  <a:spcPct val="20000"/>
                </a:spcBef>
              </a:pPr>
              <a:r>
                <a:rPr lang="en-US" altLang="zh-CN"/>
                <a:t>iaddr(11)</a:t>
              </a:r>
              <a:endParaRPr lang="en-US" altLang="zh-CN"/>
            </a:p>
          </p:txBody>
        </p:sp>
        <p:sp>
          <p:nvSpPr>
            <p:cNvPr id="32798" name="Rectangle 7"/>
            <p:cNvSpPr>
              <a:spLocks noChangeArrowheads="1"/>
            </p:cNvSpPr>
            <p:nvPr/>
          </p:nvSpPr>
          <p:spPr bwMode="auto">
            <a:xfrm>
              <a:off x="839" y="2983"/>
              <a:ext cx="991" cy="286"/>
            </a:xfrm>
            <a:prstGeom prst="rect">
              <a:avLst/>
            </a:prstGeom>
            <a:noFill/>
            <a:ln w="9525">
              <a:noFill/>
              <a:miter lim="800000"/>
            </a:ln>
          </p:spPr>
          <p:txBody>
            <a:bodyPr/>
            <a:lstStyle/>
            <a:p>
              <a:pPr>
                <a:spcBef>
                  <a:spcPct val="20000"/>
                </a:spcBef>
              </a:pPr>
              <a:r>
                <a:rPr lang="en-US" altLang="zh-CN"/>
                <a:t>iaddr(10)</a:t>
              </a:r>
              <a:endParaRPr lang="en-US" altLang="zh-CN"/>
            </a:p>
          </p:txBody>
        </p:sp>
        <p:sp>
          <p:nvSpPr>
            <p:cNvPr id="32799" name="Rectangle 8"/>
            <p:cNvSpPr>
              <a:spLocks noChangeArrowheads="1"/>
            </p:cNvSpPr>
            <p:nvPr/>
          </p:nvSpPr>
          <p:spPr bwMode="auto">
            <a:xfrm>
              <a:off x="839" y="2700"/>
              <a:ext cx="991" cy="283"/>
            </a:xfrm>
            <a:prstGeom prst="rect">
              <a:avLst/>
            </a:prstGeom>
            <a:noFill/>
            <a:ln w="9525">
              <a:noFill/>
              <a:miter lim="800000"/>
            </a:ln>
          </p:spPr>
          <p:txBody>
            <a:bodyPr/>
            <a:lstStyle/>
            <a:p>
              <a:pPr>
                <a:spcBef>
                  <a:spcPct val="20000"/>
                </a:spcBef>
              </a:pPr>
              <a:r>
                <a:rPr lang="en-US" altLang="zh-CN"/>
                <a:t>iaddr(9)</a:t>
              </a:r>
              <a:endParaRPr lang="en-US" altLang="zh-CN"/>
            </a:p>
          </p:txBody>
        </p:sp>
        <p:sp>
          <p:nvSpPr>
            <p:cNvPr id="32800" name="Rectangle 9"/>
            <p:cNvSpPr>
              <a:spLocks noChangeArrowheads="1"/>
            </p:cNvSpPr>
            <p:nvPr/>
          </p:nvSpPr>
          <p:spPr bwMode="auto">
            <a:xfrm>
              <a:off x="839" y="2412"/>
              <a:ext cx="991" cy="288"/>
            </a:xfrm>
            <a:prstGeom prst="rect">
              <a:avLst/>
            </a:prstGeom>
            <a:noFill/>
            <a:ln w="9525">
              <a:noFill/>
              <a:miter lim="800000"/>
            </a:ln>
          </p:spPr>
          <p:txBody>
            <a:bodyPr/>
            <a:lstStyle/>
            <a:p>
              <a:pPr>
                <a:spcBef>
                  <a:spcPct val="20000"/>
                </a:spcBef>
              </a:pPr>
              <a:r>
                <a:rPr lang="en-US" altLang="zh-CN"/>
                <a:t>iaddr(8)</a:t>
              </a:r>
              <a:endParaRPr lang="en-US" altLang="zh-CN"/>
            </a:p>
          </p:txBody>
        </p:sp>
        <p:sp>
          <p:nvSpPr>
            <p:cNvPr id="32801" name="Rectangle 10"/>
            <p:cNvSpPr>
              <a:spLocks noChangeArrowheads="1"/>
            </p:cNvSpPr>
            <p:nvPr/>
          </p:nvSpPr>
          <p:spPr bwMode="auto">
            <a:xfrm>
              <a:off x="839" y="2129"/>
              <a:ext cx="991" cy="283"/>
            </a:xfrm>
            <a:prstGeom prst="rect">
              <a:avLst/>
            </a:prstGeom>
            <a:noFill/>
            <a:ln w="9525">
              <a:noFill/>
              <a:miter lim="800000"/>
            </a:ln>
          </p:spPr>
          <p:txBody>
            <a:bodyPr/>
            <a:lstStyle/>
            <a:p>
              <a:pPr>
                <a:spcBef>
                  <a:spcPct val="20000"/>
                </a:spcBef>
              </a:pPr>
              <a:r>
                <a:rPr lang="en-US" altLang="zh-CN">
                  <a:latin typeface="宋体" panose="02010600030101010101" pitchFamily="2" charset="-122"/>
                </a:rPr>
                <a:t>…</a:t>
              </a:r>
              <a:endParaRPr lang="en-US" altLang="zh-CN"/>
            </a:p>
          </p:txBody>
        </p:sp>
        <p:sp>
          <p:nvSpPr>
            <p:cNvPr id="32802" name="Rectangle 11"/>
            <p:cNvSpPr>
              <a:spLocks noChangeArrowheads="1"/>
            </p:cNvSpPr>
            <p:nvPr/>
          </p:nvSpPr>
          <p:spPr bwMode="auto">
            <a:xfrm>
              <a:off x="839" y="1842"/>
              <a:ext cx="991" cy="287"/>
            </a:xfrm>
            <a:prstGeom prst="rect">
              <a:avLst/>
            </a:prstGeom>
            <a:noFill/>
            <a:ln w="9525">
              <a:noFill/>
              <a:miter lim="800000"/>
            </a:ln>
          </p:spPr>
          <p:txBody>
            <a:bodyPr/>
            <a:lstStyle/>
            <a:p>
              <a:pPr>
                <a:spcBef>
                  <a:spcPct val="20000"/>
                </a:spcBef>
              </a:pPr>
              <a:r>
                <a:rPr lang="en-US" altLang="zh-CN"/>
                <a:t>iaddr(1)</a:t>
              </a:r>
              <a:endParaRPr lang="en-US" altLang="zh-CN"/>
            </a:p>
          </p:txBody>
        </p:sp>
        <p:sp>
          <p:nvSpPr>
            <p:cNvPr id="32803" name="Rectangle 12"/>
            <p:cNvSpPr>
              <a:spLocks noChangeArrowheads="1"/>
            </p:cNvSpPr>
            <p:nvPr/>
          </p:nvSpPr>
          <p:spPr bwMode="auto">
            <a:xfrm>
              <a:off x="839" y="1559"/>
              <a:ext cx="991" cy="283"/>
            </a:xfrm>
            <a:prstGeom prst="rect">
              <a:avLst/>
            </a:prstGeom>
            <a:noFill/>
            <a:ln w="9525">
              <a:noFill/>
              <a:miter lim="800000"/>
            </a:ln>
          </p:spPr>
          <p:txBody>
            <a:bodyPr/>
            <a:lstStyle/>
            <a:p>
              <a:pPr>
                <a:spcBef>
                  <a:spcPct val="20000"/>
                </a:spcBef>
              </a:pPr>
              <a:r>
                <a:rPr lang="en-US" altLang="zh-CN"/>
                <a:t>iaddr(0)</a:t>
              </a:r>
              <a:endParaRPr lang="en-US" altLang="zh-CN"/>
            </a:p>
          </p:txBody>
        </p:sp>
        <p:sp>
          <p:nvSpPr>
            <p:cNvPr id="32804" name="Rectangle 13"/>
            <p:cNvSpPr>
              <a:spLocks noChangeArrowheads="1"/>
            </p:cNvSpPr>
            <p:nvPr/>
          </p:nvSpPr>
          <p:spPr bwMode="auto">
            <a:xfrm>
              <a:off x="839" y="1273"/>
              <a:ext cx="991" cy="286"/>
            </a:xfrm>
            <a:prstGeom prst="rect">
              <a:avLst/>
            </a:prstGeom>
            <a:noFill/>
            <a:ln w="9525">
              <a:noFill/>
              <a:miter lim="800000"/>
            </a:ln>
          </p:spPr>
          <p:txBody>
            <a:bodyPr/>
            <a:lstStyle/>
            <a:p>
              <a:pPr>
                <a:spcBef>
                  <a:spcPct val="20000"/>
                </a:spcBef>
              </a:pPr>
              <a:r>
                <a:rPr lang="en-US" altLang="zh-CN">
                  <a:latin typeface="宋体" panose="02010600030101010101" pitchFamily="2" charset="-122"/>
                </a:rPr>
                <a:t>…</a:t>
              </a:r>
              <a:endParaRPr lang="en-US" altLang="zh-CN"/>
            </a:p>
          </p:txBody>
        </p:sp>
        <p:sp>
          <p:nvSpPr>
            <p:cNvPr id="32805" name="Line 14"/>
            <p:cNvSpPr>
              <a:spLocks noChangeShapeType="1"/>
            </p:cNvSpPr>
            <p:nvPr/>
          </p:nvSpPr>
          <p:spPr bwMode="auto">
            <a:xfrm>
              <a:off x="839" y="1273"/>
              <a:ext cx="991" cy="0"/>
            </a:xfrm>
            <a:prstGeom prst="line">
              <a:avLst/>
            </a:prstGeom>
            <a:noFill/>
            <a:ln w="28575" cap="sq">
              <a:solidFill>
                <a:schemeClr val="tx1"/>
              </a:solidFill>
              <a:round/>
            </a:ln>
          </p:spPr>
          <p:txBody>
            <a:bodyPr>
              <a:spAutoFit/>
            </a:bodyPr>
            <a:lstStyle/>
            <a:p>
              <a:endParaRPr lang="zh-CN" altLang="en-US"/>
            </a:p>
          </p:txBody>
        </p:sp>
        <p:sp>
          <p:nvSpPr>
            <p:cNvPr id="32806" name="Line 15"/>
            <p:cNvSpPr>
              <a:spLocks noChangeShapeType="1"/>
            </p:cNvSpPr>
            <p:nvPr/>
          </p:nvSpPr>
          <p:spPr bwMode="auto">
            <a:xfrm>
              <a:off x="839" y="1559"/>
              <a:ext cx="991" cy="0"/>
            </a:xfrm>
            <a:prstGeom prst="line">
              <a:avLst/>
            </a:prstGeom>
            <a:noFill/>
            <a:ln w="12700">
              <a:solidFill>
                <a:schemeClr val="tx1"/>
              </a:solidFill>
              <a:round/>
            </a:ln>
          </p:spPr>
          <p:txBody>
            <a:bodyPr>
              <a:spAutoFit/>
            </a:bodyPr>
            <a:lstStyle/>
            <a:p>
              <a:endParaRPr lang="zh-CN" altLang="en-US"/>
            </a:p>
          </p:txBody>
        </p:sp>
        <p:sp>
          <p:nvSpPr>
            <p:cNvPr id="32807" name="Line 16"/>
            <p:cNvSpPr>
              <a:spLocks noChangeShapeType="1"/>
            </p:cNvSpPr>
            <p:nvPr/>
          </p:nvSpPr>
          <p:spPr bwMode="auto">
            <a:xfrm>
              <a:off x="839" y="1842"/>
              <a:ext cx="991" cy="0"/>
            </a:xfrm>
            <a:prstGeom prst="line">
              <a:avLst/>
            </a:prstGeom>
            <a:noFill/>
            <a:ln w="12700">
              <a:solidFill>
                <a:schemeClr val="tx1"/>
              </a:solidFill>
              <a:round/>
            </a:ln>
          </p:spPr>
          <p:txBody>
            <a:bodyPr>
              <a:spAutoFit/>
            </a:bodyPr>
            <a:lstStyle/>
            <a:p>
              <a:endParaRPr lang="zh-CN" altLang="en-US"/>
            </a:p>
          </p:txBody>
        </p:sp>
        <p:sp>
          <p:nvSpPr>
            <p:cNvPr id="32808" name="Line 17"/>
            <p:cNvSpPr>
              <a:spLocks noChangeShapeType="1"/>
            </p:cNvSpPr>
            <p:nvPr/>
          </p:nvSpPr>
          <p:spPr bwMode="auto">
            <a:xfrm>
              <a:off x="839" y="2129"/>
              <a:ext cx="991" cy="0"/>
            </a:xfrm>
            <a:prstGeom prst="line">
              <a:avLst/>
            </a:prstGeom>
            <a:noFill/>
            <a:ln w="12700">
              <a:solidFill>
                <a:schemeClr val="tx1"/>
              </a:solidFill>
              <a:round/>
            </a:ln>
          </p:spPr>
          <p:txBody>
            <a:bodyPr>
              <a:spAutoFit/>
            </a:bodyPr>
            <a:lstStyle/>
            <a:p>
              <a:endParaRPr lang="zh-CN" altLang="en-US"/>
            </a:p>
          </p:txBody>
        </p:sp>
        <p:sp>
          <p:nvSpPr>
            <p:cNvPr id="32809" name="Line 18"/>
            <p:cNvSpPr>
              <a:spLocks noChangeShapeType="1"/>
            </p:cNvSpPr>
            <p:nvPr/>
          </p:nvSpPr>
          <p:spPr bwMode="auto">
            <a:xfrm>
              <a:off x="839" y="2412"/>
              <a:ext cx="991" cy="0"/>
            </a:xfrm>
            <a:prstGeom prst="line">
              <a:avLst/>
            </a:prstGeom>
            <a:noFill/>
            <a:ln w="12700">
              <a:solidFill>
                <a:schemeClr val="tx1"/>
              </a:solidFill>
              <a:round/>
            </a:ln>
          </p:spPr>
          <p:txBody>
            <a:bodyPr>
              <a:spAutoFit/>
            </a:bodyPr>
            <a:lstStyle/>
            <a:p>
              <a:endParaRPr lang="zh-CN" altLang="en-US"/>
            </a:p>
          </p:txBody>
        </p:sp>
        <p:sp>
          <p:nvSpPr>
            <p:cNvPr id="32810" name="Line 19"/>
            <p:cNvSpPr>
              <a:spLocks noChangeShapeType="1"/>
            </p:cNvSpPr>
            <p:nvPr/>
          </p:nvSpPr>
          <p:spPr bwMode="auto">
            <a:xfrm>
              <a:off x="839" y="2700"/>
              <a:ext cx="991" cy="0"/>
            </a:xfrm>
            <a:prstGeom prst="line">
              <a:avLst/>
            </a:prstGeom>
            <a:noFill/>
            <a:ln w="12700">
              <a:solidFill>
                <a:schemeClr val="tx1"/>
              </a:solidFill>
              <a:round/>
            </a:ln>
          </p:spPr>
          <p:txBody>
            <a:bodyPr>
              <a:spAutoFit/>
            </a:bodyPr>
            <a:lstStyle/>
            <a:p>
              <a:endParaRPr lang="zh-CN" altLang="en-US"/>
            </a:p>
          </p:txBody>
        </p:sp>
        <p:sp>
          <p:nvSpPr>
            <p:cNvPr id="32811" name="Line 20"/>
            <p:cNvSpPr>
              <a:spLocks noChangeShapeType="1"/>
            </p:cNvSpPr>
            <p:nvPr/>
          </p:nvSpPr>
          <p:spPr bwMode="auto">
            <a:xfrm>
              <a:off x="839" y="2983"/>
              <a:ext cx="991" cy="0"/>
            </a:xfrm>
            <a:prstGeom prst="line">
              <a:avLst/>
            </a:prstGeom>
            <a:noFill/>
            <a:ln w="12700">
              <a:solidFill>
                <a:schemeClr val="tx1"/>
              </a:solidFill>
              <a:round/>
            </a:ln>
          </p:spPr>
          <p:txBody>
            <a:bodyPr>
              <a:spAutoFit/>
            </a:bodyPr>
            <a:lstStyle/>
            <a:p>
              <a:endParaRPr lang="zh-CN" altLang="en-US"/>
            </a:p>
          </p:txBody>
        </p:sp>
        <p:sp>
          <p:nvSpPr>
            <p:cNvPr id="32812" name="Line 21"/>
            <p:cNvSpPr>
              <a:spLocks noChangeShapeType="1"/>
            </p:cNvSpPr>
            <p:nvPr/>
          </p:nvSpPr>
          <p:spPr bwMode="auto">
            <a:xfrm>
              <a:off x="839" y="3269"/>
              <a:ext cx="991" cy="0"/>
            </a:xfrm>
            <a:prstGeom prst="line">
              <a:avLst/>
            </a:prstGeom>
            <a:noFill/>
            <a:ln w="12700">
              <a:solidFill>
                <a:schemeClr val="tx1"/>
              </a:solidFill>
              <a:round/>
            </a:ln>
          </p:spPr>
          <p:txBody>
            <a:bodyPr>
              <a:spAutoFit/>
            </a:bodyPr>
            <a:lstStyle/>
            <a:p>
              <a:endParaRPr lang="zh-CN" altLang="en-US"/>
            </a:p>
          </p:txBody>
        </p:sp>
        <p:sp>
          <p:nvSpPr>
            <p:cNvPr id="32813" name="Line 22"/>
            <p:cNvSpPr>
              <a:spLocks noChangeShapeType="1"/>
            </p:cNvSpPr>
            <p:nvPr/>
          </p:nvSpPr>
          <p:spPr bwMode="auto">
            <a:xfrm>
              <a:off x="839" y="3553"/>
              <a:ext cx="991" cy="0"/>
            </a:xfrm>
            <a:prstGeom prst="line">
              <a:avLst/>
            </a:prstGeom>
            <a:noFill/>
            <a:ln w="12700">
              <a:solidFill>
                <a:schemeClr val="tx1"/>
              </a:solidFill>
              <a:round/>
            </a:ln>
          </p:spPr>
          <p:txBody>
            <a:bodyPr>
              <a:spAutoFit/>
            </a:bodyPr>
            <a:lstStyle/>
            <a:p>
              <a:endParaRPr lang="zh-CN" altLang="en-US"/>
            </a:p>
          </p:txBody>
        </p:sp>
        <p:sp>
          <p:nvSpPr>
            <p:cNvPr id="32814" name="Line 23"/>
            <p:cNvSpPr>
              <a:spLocks noChangeShapeType="1"/>
            </p:cNvSpPr>
            <p:nvPr/>
          </p:nvSpPr>
          <p:spPr bwMode="auto">
            <a:xfrm>
              <a:off x="839" y="3839"/>
              <a:ext cx="991" cy="0"/>
            </a:xfrm>
            <a:prstGeom prst="line">
              <a:avLst/>
            </a:prstGeom>
            <a:noFill/>
            <a:ln w="28575" cap="sq">
              <a:solidFill>
                <a:schemeClr val="tx1"/>
              </a:solidFill>
              <a:round/>
            </a:ln>
          </p:spPr>
          <p:txBody>
            <a:bodyPr>
              <a:spAutoFit/>
            </a:bodyPr>
            <a:lstStyle/>
            <a:p>
              <a:endParaRPr lang="zh-CN" altLang="en-US"/>
            </a:p>
          </p:txBody>
        </p:sp>
        <p:sp>
          <p:nvSpPr>
            <p:cNvPr id="32815" name="Line 24"/>
            <p:cNvSpPr>
              <a:spLocks noChangeShapeType="1"/>
            </p:cNvSpPr>
            <p:nvPr/>
          </p:nvSpPr>
          <p:spPr bwMode="auto">
            <a:xfrm>
              <a:off x="839" y="1273"/>
              <a:ext cx="0" cy="2566"/>
            </a:xfrm>
            <a:prstGeom prst="line">
              <a:avLst/>
            </a:prstGeom>
            <a:noFill/>
            <a:ln w="28575" cap="sq">
              <a:solidFill>
                <a:schemeClr val="tx1"/>
              </a:solidFill>
              <a:round/>
            </a:ln>
          </p:spPr>
          <p:txBody>
            <a:bodyPr>
              <a:spAutoFit/>
            </a:bodyPr>
            <a:lstStyle/>
            <a:p>
              <a:endParaRPr lang="zh-CN" altLang="en-US"/>
            </a:p>
          </p:txBody>
        </p:sp>
        <p:sp>
          <p:nvSpPr>
            <p:cNvPr id="32816" name="Line 25"/>
            <p:cNvSpPr>
              <a:spLocks noChangeShapeType="1"/>
            </p:cNvSpPr>
            <p:nvPr/>
          </p:nvSpPr>
          <p:spPr bwMode="auto">
            <a:xfrm>
              <a:off x="1830" y="1273"/>
              <a:ext cx="0" cy="2566"/>
            </a:xfrm>
            <a:prstGeom prst="line">
              <a:avLst/>
            </a:prstGeom>
            <a:noFill/>
            <a:ln w="28575" cap="sq">
              <a:solidFill>
                <a:schemeClr val="tx1"/>
              </a:solidFill>
              <a:round/>
            </a:ln>
          </p:spPr>
          <p:txBody>
            <a:bodyPr>
              <a:spAutoFit/>
            </a:bodyPr>
            <a:lstStyle/>
            <a:p>
              <a:endParaRPr lang="zh-CN" altLang="en-US"/>
            </a:p>
          </p:txBody>
        </p:sp>
        <p:sp>
          <p:nvSpPr>
            <p:cNvPr id="296986" name="Line 26"/>
            <p:cNvSpPr>
              <a:spLocks noChangeShapeType="1"/>
            </p:cNvSpPr>
            <p:nvPr/>
          </p:nvSpPr>
          <p:spPr bwMode="auto">
            <a:xfrm flipV="1">
              <a:off x="1746" y="1571"/>
              <a:ext cx="2404" cy="95"/>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wrap="square">
              <a:spAutoFit/>
            </a:bodyPr>
            <a:lstStyle/>
            <a:p>
              <a:pPr eaLnBrk="1" hangingPunct="1">
                <a:spcBef>
                  <a:spcPct val="50000"/>
                </a:spcBef>
                <a:buClr>
                  <a:schemeClr val="tx1"/>
                </a:buClr>
                <a:defRPr/>
              </a:pPr>
              <a:endParaRPr lang="zh-CN" altLang="en-US"/>
            </a:p>
          </p:txBody>
        </p:sp>
        <p:sp>
          <p:nvSpPr>
            <p:cNvPr id="296987" name="Line 27"/>
            <p:cNvSpPr>
              <a:spLocks noChangeShapeType="1"/>
            </p:cNvSpPr>
            <p:nvPr/>
          </p:nvSpPr>
          <p:spPr bwMode="auto">
            <a:xfrm flipV="1">
              <a:off x="1746" y="3158"/>
              <a:ext cx="1089" cy="1"/>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96988" name="Line 28"/>
            <p:cNvSpPr>
              <a:spLocks noChangeShapeType="1"/>
            </p:cNvSpPr>
            <p:nvPr/>
          </p:nvSpPr>
          <p:spPr bwMode="auto">
            <a:xfrm flipV="1">
              <a:off x="1746" y="2025"/>
              <a:ext cx="2404" cy="836"/>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wrap="square">
              <a:spAutoFit/>
            </a:bodyPr>
            <a:lstStyle/>
            <a:p>
              <a:pPr eaLnBrk="1" hangingPunct="1">
                <a:spcBef>
                  <a:spcPct val="50000"/>
                </a:spcBef>
                <a:buClr>
                  <a:schemeClr val="tx1"/>
                </a:buClr>
                <a:defRPr/>
              </a:pPr>
              <a:endParaRPr lang="zh-CN" altLang="en-US"/>
            </a:p>
          </p:txBody>
        </p:sp>
        <p:sp>
          <p:nvSpPr>
            <p:cNvPr id="296989" name="Text Box 29"/>
            <p:cNvSpPr txBox="1">
              <a:spLocks noChangeArrowheads="1"/>
            </p:cNvSpPr>
            <p:nvPr/>
          </p:nvSpPr>
          <p:spPr bwMode="auto">
            <a:xfrm>
              <a:off x="998" y="965"/>
              <a:ext cx="1156"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i</a:t>
              </a:r>
              <a:r>
                <a:rPr lang="zh-CN" altLang="en-US"/>
                <a:t>节点</a:t>
              </a:r>
              <a:endParaRPr lang="zh-CN" altLang="en-US"/>
            </a:p>
          </p:txBody>
        </p:sp>
      </p:grpSp>
      <p:grpSp>
        <p:nvGrpSpPr>
          <p:cNvPr id="3" name="Group 54"/>
          <p:cNvGrpSpPr/>
          <p:nvPr/>
        </p:nvGrpSpPr>
        <p:grpSpPr bwMode="auto">
          <a:xfrm>
            <a:off x="6588125" y="2250529"/>
            <a:ext cx="1917700" cy="3914775"/>
            <a:chOff x="3470" y="890"/>
            <a:chExt cx="1208" cy="2466"/>
          </a:xfrm>
        </p:grpSpPr>
        <p:sp>
          <p:nvSpPr>
            <p:cNvPr id="32783" name="Text Box 31"/>
            <p:cNvSpPr txBox="1">
              <a:spLocks noChangeArrowheads="1"/>
            </p:cNvSpPr>
            <p:nvPr/>
          </p:nvSpPr>
          <p:spPr bwMode="auto">
            <a:xfrm>
              <a:off x="3470" y="1337"/>
              <a:ext cx="725" cy="224"/>
            </a:xfrm>
            <a:prstGeom prst="rect">
              <a:avLst/>
            </a:prstGeom>
            <a:solidFill>
              <a:srgbClr val="FFCCFF"/>
            </a:solidFill>
            <a:ln w="9525">
              <a:solidFill>
                <a:srgbClr val="000000"/>
              </a:solidFill>
              <a:miter lim="800000"/>
            </a:ln>
          </p:spPr>
          <p:txBody>
            <a:bodyPr/>
            <a:lstStyle/>
            <a:p>
              <a:pPr algn="just" eaLnBrk="1" hangingPunct="1"/>
              <a:endParaRPr kumimoji="1" lang="zh-CN" altLang="zh-CN">
                <a:sym typeface="Symbol" panose="05050102010706020507" pitchFamily="18" charset="2"/>
              </a:endParaRPr>
            </a:p>
          </p:txBody>
        </p:sp>
        <p:sp>
          <p:nvSpPr>
            <p:cNvPr id="32784" name="Text Box 32"/>
            <p:cNvSpPr txBox="1">
              <a:spLocks noChangeArrowheads="1"/>
            </p:cNvSpPr>
            <p:nvPr/>
          </p:nvSpPr>
          <p:spPr bwMode="auto">
            <a:xfrm>
              <a:off x="3562" y="1487"/>
              <a:ext cx="635" cy="289"/>
            </a:xfrm>
            <a:prstGeom prst="rect">
              <a:avLst/>
            </a:prstGeom>
            <a:noFill/>
            <a:ln w="9525">
              <a:noFill/>
              <a:miter lim="800000"/>
            </a:ln>
          </p:spPr>
          <p:txBody>
            <a:bodyPr>
              <a:spAutoFit/>
            </a:bodyPr>
            <a:lstStyle/>
            <a:p>
              <a:pPr eaLnBrk="1" hangingPunct="1">
                <a:spcBef>
                  <a:spcPct val="50000"/>
                </a:spcBef>
              </a:pPr>
              <a:r>
                <a:rPr kumimoji="1" lang="en-US" altLang="zh-CN">
                  <a:latin typeface="Times New Roman" panose="02020603050405020304" pitchFamily="18" charset="0"/>
                </a:rPr>
                <a:t>…</a:t>
              </a:r>
              <a:endParaRPr kumimoji="1" lang="en-US" altLang="zh-CN">
                <a:latin typeface="Times New Roman" panose="02020603050405020304" pitchFamily="18" charset="0"/>
              </a:endParaRPr>
            </a:p>
          </p:txBody>
        </p:sp>
        <p:sp>
          <p:nvSpPr>
            <p:cNvPr id="296993" name="AutoShape 33"/>
            <p:cNvSpPr/>
            <p:nvPr/>
          </p:nvSpPr>
          <p:spPr bwMode="auto">
            <a:xfrm>
              <a:off x="4195" y="1337"/>
              <a:ext cx="90" cy="598"/>
            </a:xfrm>
            <a:prstGeom prst="rightBrace">
              <a:avLst>
                <a:gd name="adj1" fmla="val 55370"/>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96994" name="Text Box 34"/>
            <p:cNvSpPr txBox="1">
              <a:spLocks noChangeArrowheads="1"/>
            </p:cNvSpPr>
            <p:nvPr/>
          </p:nvSpPr>
          <p:spPr bwMode="auto">
            <a:xfrm>
              <a:off x="4286" y="1337"/>
              <a:ext cx="346" cy="748"/>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zh-CN" altLang="en-US"/>
                <a:t>前</a:t>
              </a:r>
              <a:r>
                <a:rPr lang="en-US" altLang="zh-CN"/>
                <a:t>10</a:t>
              </a:r>
              <a:r>
                <a:rPr lang="zh-CN" altLang="en-US"/>
                <a:t>个</a:t>
              </a:r>
              <a:endParaRPr lang="zh-CN" altLang="en-US"/>
            </a:p>
          </p:txBody>
        </p:sp>
        <p:sp>
          <p:nvSpPr>
            <p:cNvPr id="32787" name="Text Box 35"/>
            <p:cNvSpPr txBox="1">
              <a:spLocks noChangeArrowheads="1"/>
            </p:cNvSpPr>
            <p:nvPr/>
          </p:nvSpPr>
          <p:spPr bwMode="auto">
            <a:xfrm>
              <a:off x="3470" y="1787"/>
              <a:ext cx="725" cy="224"/>
            </a:xfrm>
            <a:prstGeom prst="rect">
              <a:avLst/>
            </a:prstGeom>
            <a:solidFill>
              <a:srgbClr val="FFCCFF"/>
            </a:solidFill>
            <a:ln w="9525">
              <a:solidFill>
                <a:srgbClr val="000000"/>
              </a:solidFill>
              <a:miter lim="800000"/>
            </a:ln>
          </p:spPr>
          <p:txBody>
            <a:bodyPr/>
            <a:lstStyle/>
            <a:p>
              <a:pPr algn="just" eaLnBrk="1" hangingPunct="1"/>
              <a:endParaRPr kumimoji="1" lang="zh-CN" altLang="zh-CN">
                <a:sym typeface="Symbol" panose="05050102010706020507" pitchFamily="18" charset="2"/>
              </a:endParaRPr>
            </a:p>
          </p:txBody>
        </p:sp>
        <p:sp>
          <p:nvSpPr>
            <p:cNvPr id="32788" name="Text Box 36"/>
            <p:cNvSpPr txBox="1">
              <a:spLocks noChangeArrowheads="1"/>
            </p:cNvSpPr>
            <p:nvPr/>
          </p:nvSpPr>
          <p:spPr bwMode="auto">
            <a:xfrm>
              <a:off x="3470" y="2160"/>
              <a:ext cx="725" cy="224"/>
            </a:xfrm>
            <a:prstGeom prst="rect">
              <a:avLst/>
            </a:prstGeom>
            <a:solidFill>
              <a:srgbClr val="FFCCFF"/>
            </a:solidFill>
            <a:ln w="9525">
              <a:solidFill>
                <a:srgbClr val="000000"/>
              </a:solidFill>
              <a:miter lim="800000"/>
            </a:ln>
          </p:spPr>
          <p:txBody>
            <a:bodyPr/>
            <a:lstStyle/>
            <a:p>
              <a:pPr algn="just" eaLnBrk="1" hangingPunct="1"/>
              <a:endParaRPr kumimoji="1" lang="zh-CN" altLang="zh-CN">
                <a:sym typeface="Symbol" panose="05050102010706020507" pitchFamily="18" charset="2"/>
              </a:endParaRPr>
            </a:p>
          </p:txBody>
        </p:sp>
        <p:sp>
          <p:nvSpPr>
            <p:cNvPr id="32789" name="Text Box 37"/>
            <p:cNvSpPr txBox="1">
              <a:spLocks noChangeArrowheads="1"/>
            </p:cNvSpPr>
            <p:nvPr/>
          </p:nvSpPr>
          <p:spPr bwMode="auto">
            <a:xfrm>
              <a:off x="3470" y="2609"/>
              <a:ext cx="725" cy="225"/>
            </a:xfrm>
            <a:prstGeom prst="rect">
              <a:avLst/>
            </a:prstGeom>
            <a:solidFill>
              <a:srgbClr val="FFCCFF"/>
            </a:solidFill>
            <a:ln w="9525">
              <a:solidFill>
                <a:srgbClr val="000000"/>
              </a:solidFill>
              <a:miter lim="800000"/>
            </a:ln>
          </p:spPr>
          <p:txBody>
            <a:bodyPr/>
            <a:lstStyle/>
            <a:p>
              <a:pPr algn="just" eaLnBrk="1" hangingPunct="1"/>
              <a:endParaRPr kumimoji="1" lang="zh-CN" altLang="zh-CN">
                <a:sym typeface="Symbol" panose="05050102010706020507" pitchFamily="18" charset="2"/>
              </a:endParaRPr>
            </a:p>
          </p:txBody>
        </p:sp>
        <p:sp>
          <p:nvSpPr>
            <p:cNvPr id="32790" name="Text Box 38"/>
            <p:cNvSpPr txBox="1">
              <a:spLocks noChangeArrowheads="1"/>
            </p:cNvSpPr>
            <p:nvPr/>
          </p:nvSpPr>
          <p:spPr bwMode="auto">
            <a:xfrm>
              <a:off x="3470" y="3132"/>
              <a:ext cx="725" cy="224"/>
            </a:xfrm>
            <a:prstGeom prst="rect">
              <a:avLst/>
            </a:prstGeom>
            <a:solidFill>
              <a:srgbClr val="FFCCFF"/>
            </a:solidFill>
            <a:ln w="9525">
              <a:solidFill>
                <a:srgbClr val="000000"/>
              </a:solidFill>
              <a:miter lim="800000"/>
            </a:ln>
          </p:spPr>
          <p:txBody>
            <a:bodyPr/>
            <a:lstStyle/>
            <a:p>
              <a:pPr algn="just" eaLnBrk="1" hangingPunct="1"/>
              <a:endParaRPr kumimoji="1" lang="zh-CN" altLang="zh-CN">
                <a:sym typeface="Symbol" panose="05050102010706020507" pitchFamily="18" charset="2"/>
              </a:endParaRPr>
            </a:p>
          </p:txBody>
        </p:sp>
        <p:sp>
          <p:nvSpPr>
            <p:cNvPr id="32791" name="Text Box 39"/>
            <p:cNvSpPr txBox="1">
              <a:spLocks noChangeArrowheads="1"/>
            </p:cNvSpPr>
            <p:nvPr/>
          </p:nvSpPr>
          <p:spPr bwMode="auto">
            <a:xfrm>
              <a:off x="3562" y="2758"/>
              <a:ext cx="635" cy="288"/>
            </a:xfrm>
            <a:prstGeom prst="rect">
              <a:avLst/>
            </a:prstGeom>
            <a:noFill/>
            <a:ln w="9525">
              <a:noFill/>
              <a:miter lim="800000"/>
            </a:ln>
          </p:spPr>
          <p:txBody>
            <a:bodyPr>
              <a:spAutoFit/>
            </a:bodyPr>
            <a:lstStyle/>
            <a:p>
              <a:pPr eaLnBrk="1" hangingPunct="1">
                <a:spcBef>
                  <a:spcPct val="50000"/>
                </a:spcBef>
              </a:pPr>
              <a:r>
                <a:rPr kumimoji="1" lang="en-US" altLang="zh-CN">
                  <a:latin typeface="Times New Roman" panose="02020603050405020304" pitchFamily="18" charset="0"/>
                </a:rPr>
                <a:t>…</a:t>
              </a:r>
              <a:endParaRPr kumimoji="1" lang="en-US" altLang="zh-CN">
                <a:latin typeface="Times New Roman" panose="02020603050405020304" pitchFamily="18" charset="0"/>
              </a:endParaRPr>
            </a:p>
          </p:txBody>
        </p:sp>
        <p:sp>
          <p:nvSpPr>
            <p:cNvPr id="297000" name="AutoShape 40"/>
            <p:cNvSpPr/>
            <p:nvPr/>
          </p:nvSpPr>
          <p:spPr bwMode="auto">
            <a:xfrm>
              <a:off x="4195" y="2205"/>
              <a:ext cx="137" cy="1134"/>
            </a:xfrm>
            <a:prstGeom prst="rightBrace">
              <a:avLst>
                <a:gd name="adj1" fmla="val 68978"/>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297001" name="Text Box 41"/>
            <p:cNvSpPr txBox="1">
              <a:spLocks noChangeArrowheads="1"/>
            </p:cNvSpPr>
            <p:nvPr/>
          </p:nvSpPr>
          <p:spPr bwMode="auto">
            <a:xfrm>
              <a:off x="4332" y="2309"/>
              <a:ext cx="346" cy="973"/>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en-US" altLang="zh-CN"/>
                <a:t>≤1024</a:t>
              </a:r>
              <a:r>
                <a:rPr lang="zh-CN" altLang="en-US"/>
                <a:t>个</a:t>
              </a:r>
              <a:endParaRPr lang="zh-CN" altLang="en-US"/>
            </a:p>
          </p:txBody>
        </p:sp>
        <p:sp>
          <p:nvSpPr>
            <p:cNvPr id="32794" name="Text Box 42"/>
            <p:cNvSpPr txBox="1">
              <a:spLocks noChangeArrowheads="1"/>
            </p:cNvSpPr>
            <p:nvPr/>
          </p:nvSpPr>
          <p:spPr bwMode="auto">
            <a:xfrm>
              <a:off x="3470" y="935"/>
              <a:ext cx="725" cy="224"/>
            </a:xfrm>
            <a:prstGeom prst="rect">
              <a:avLst/>
            </a:prstGeom>
            <a:solidFill>
              <a:srgbClr val="FFCCFF"/>
            </a:solidFill>
            <a:ln w="9525">
              <a:solidFill>
                <a:srgbClr val="000000"/>
              </a:solidFill>
              <a:miter lim="800000"/>
            </a:ln>
          </p:spPr>
          <p:txBody>
            <a:bodyPr/>
            <a:lstStyle/>
            <a:p>
              <a:pPr algn="just" eaLnBrk="1" hangingPunct="1"/>
              <a:endParaRPr kumimoji="1" lang="zh-CN" altLang="zh-CN">
                <a:sym typeface="Symbol" panose="05050102010706020507" pitchFamily="18" charset="2"/>
              </a:endParaRPr>
            </a:p>
          </p:txBody>
        </p:sp>
        <p:sp>
          <p:nvSpPr>
            <p:cNvPr id="32795" name="Text Box 43"/>
            <p:cNvSpPr txBox="1">
              <a:spLocks noChangeArrowheads="1"/>
            </p:cNvSpPr>
            <p:nvPr/>
          </p:nvSpPr>
          <p:spPr bwMode="auto">
            <a:xfrm>
              <a:off x="3470" y="890"/>
              <a:ext cx="815" cy="288"/>
            </a:xfrm>
            <a:prstGeom prst="rect">
              <a:avLst/>
            </a:prstGeom>
            <a:noFill/>
            <a:ln w="9525">
              <a:noFill/>
              <a:miter lim="800000"/>
            </a:ln>
          </p:spPr>
          <p:txBody>
            <a:bodyPr>
              <a:spAutoFit/>
            </a:bodyPr>
            <a:lstStyle/>
            <a:p>
              <a:pPr eaLnBrk="1" hangingPunct="1">
                <a:spcBef>
                  <a:spcPct val="50000"/>
                </a:spcBef>
              </a:pPr>
              <a:r>
                <a:rPr kumimoji="1" lang="zh-CN" altLang="en-US">
                  <a:latin typeface="Times New Roman" panose="02020603050405020304" pitchFamily="18" charset="0"/>
                </a:rPr>
                <a:t>数据块</a:t>
              </a:r>
              <a:endParaRPr kumimoji="1" lang="zh-CN" altLang="en-US">
                <a:latin typeface="Times New Roman" panose="02020603050405020304" pitchFamily="18" charset="0"/>
              </a:endParaRPr>
            </a:p>
          </p:txBody>
        </p:sp>
      </p:grpSp>
      <p:sp>
        <p:nvSpPr>
          <p:cNvPr id="32774" name="Text Box 45"/>
          <p:cNvSpPr txBox="1">
            <a:spLocks noChangeArrowheads="1"/>
          </p:cNvSpPr>
          <p:nvPr/>
        </p:nvSpPr>
        <p:spPr bwMode="auto">
          <a:xfrm>
            <a:off x="4557713" y="5227910"/>
            <a:ext cx="1227137" cy="1441450"/>
          </a:xfrm>
          <a:prstGeom prst="rect">
            <a:avLst/>
          </a:prstGeom>
          <a:solidFill>
            <a:srgbClr val="FFCC99"/>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297006" name="Line 46"/>
          <p:cNvSpPr>
            <a:spLocks noChangeShapeType="1"/>
          </p:cNvSpPr>
          <p:nvPr/>
        </p:nvSpPr>
        <p:spPr bwMode="auto">
          <a:xfrm>
            <a:off x="4557713" y="6348685"/>
            <a:ext cx="1227137" cy="0"/>
          </a:xfrm>
          <a:prstGeom prst="line">
            <a:avLst/>
          </a:prstGeom>
          <a:noFill/>
          <a:ln w="317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97007" name="Line 47"/>
          <p:cNvSpPr>
            <a:spLocks noChangeShapeType="1"/>
          </p:cNvSpPr>
          <p:nvPr/>
        </p:nvSpPr>
        <p:spPr bwMode="auto">
          <a:xfrm>
            <a:off x="4557713" y="5869260"/>
            <a:ext cx="1227137" cy="0"/>
          </a:xfrm>
          <a:prstGeom prst="line">
            <a:avLst/>
          </a:prstGeom>
          <a:noFill/>
          <a:ln w="317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2777" name="Text Box 48"/>
          <p:cNvSpPr txBox="1">
            <a:spLocks noChangeArrowheads="1"/>
          </p:cNvSpPr>
          <p:nvPr/>
        </p:nvSpPr>
        <p:spPr bwMode="auto">
          <a:xfrm>
            <a:off x="4832350" y="5739085"/>
            <a:ext cx="682625" cy="398462"/>
          </a:xfrm>
          <a:prstGeom prst="rect">
            <a:avLst/>
          </a:prstGeom>
          <a:noFill/>
          <a:ln w="9525">
            <a:noFill/>
            <a:miter lim="800000"/>
          </a:ln>
        </p:spPr>
        <p:txBody>
          <a:bodyPr>
            <a:spAutoFit/>
          </a:bodyPr>
          <a:lstStyle/>
          <a:p>
            <a:pPr eaLnBrk="1" hangingPunct="1">
              <a:spcBef>
                <a:spcPct val="50000"/>
              </a:spcBef>
            </a:pPr>
            <a:r>
              <a:rPr kumimoji="1" lang="en-US" altLang="zh-CN" sz="2000">
                <a:latin typeface="Times New Roman" panose="02020603050405020304" pitchFamily="18" charset="0"/>
              </a:rPr>
              <a:t>…</a:t>
            </a:r>
            <a:endParaRPr kumimoji="1" lang="en-US" altLang="zh-CN" sz="2000">
              <a:latin typeface="Times New Roman" panose="02020603050405020304" pitchFamily="18" charset="0"/>
            </a:endParaRPr>
          </a:p>
        </p:txBody>
      </p:sp>
      <p:sp>
        <p:nvSpPr>
          <p:cNvPr id="297009" name="Line 49"/>
          <p:cNvSpPr>
            <a:spLocks noChangeShapeType="1"/>
          </p:cNvSpPr>
          <p:nvPr/>
        </p:nvSpPr>
        <p:spPr bwMode="auto">
          <a:xfrm flipV="1">
            <a:off x="5651500" y="4482554"/>
            <a:ext cx="936625" cy="1439863"/>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297010" name="Line 50"/>
          <p:cNvSpPr>
            <a:spLocks noChangeShapeType="1"/>
          </p:cNvSpPr>
          <p:nvPr/>
        </p:nvSpPr>
        <p:spPr bwMode="auto">
          <a:xfrm flipV="1">
            <a:off x="5580063" y="5516835"/>
            <a:ext cx="1008062" cy="1011237"/>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2780" name="Text Box 51"/>
          <p:cNvSpPr txBox="1">
            <a:spLocks noChangeArrowheads="1"/>
          </p:cNvSpPr>
          <p:nvPr/>
        </p:nvSpPr>
        <p:spPr bwMode="auto">
          <a:xfrm>
            <a:off x="4356100" y="4427810"/>
            <a:ext cx="1662113" cy="479425"/>
          </a:xfrm>
          <a:prstGeom prst="rect">
            <a:avLst/>
          </a:prstGeom>
          <a:solidFill>
            <a:srgbClr val="FFCC99"/>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2781" name="Text Box 52"/>
          <p:cNvSpPr txBox="1">
            <a:spLocks noChangeArrowheads="1"/>
          </p:cNvSpPr>
          <p:nvPr/>
        </p:nvSpPr>
        <p:spPr bwMode="auto">
          <a:xfrm>
            <a:off x="4284663" y="4410347"/>
            <a:ext cx="1771650" cy="457200"/>
          </a:xfrm>
          <a:prstGeom prst="rect">
            <a:avLst/>
          </a:prstGeom>
          <a:noFill/>
          <a:ln w="9525">
            <a:noFill/>
            <a:miter lim="800000"/>
          </a:ln>
        </p:spPr>
        <p:txBody>
          <a:bodyPr>
            <a:spAutoFit/>
          </a:bodyPr>
          <a:lstStyle/>
          <a:p>
            <a:pPr eaLnBrk="1" hangingPunct="1">
              <a:spcBef>
                <a:spcPct val="50000"/>
              </a:spcBef>
            </a:pPr>
            <a:r>
              <a:rPr kumimoji="1" lang="zh-CN" altLang="en-US">
                <a:latin typeface="Times New Roman" panose="02020603050405020304" pitchFamily="18" charset="0"/>
              </a:rPr>
              <a:t>一级索引块</a:t>
            </a:r>
            <a:endParaRPr kumimoji="1" lang="zh-CN" altLang="en-US">
              <a:latin typeface="Times New Roman" panose="02020603050405020304" pitchFamily="18" charset="0"/>
            </a:endParaRPr>
          </a:p>
        </p:txBody>
      </p:sp>
      <p:sp>
        <p:nvSpPr>
          <p:cNvPr id="297013" name="Line 53"/>
          <p:cNvSpPr>
            <a:spLocks noChangeShapeType="1"/>
          </p:cNvSpPr>
          <p:nvPr/>
        </p:nvSpPr>
        <p:spPr bwMode="auto">
          <a:xfrm>
            <a:off x="4557713" y="5548585"/>
            <a:ext cx="1227137" cy="0"/>
          </a:xfrm>
          <a:prstGeom prst="line">
            <a:avLst/>
          </a:prstGeom>
          <a:noFill/>
          <a:ln w="317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53" name="矩形 52"/>
          <p:cNvSpPr/>
          <p:nvPr/>
        </p:nvSpPr>
        <p:spPr>
          <a:xfrm>
            <a:off x="467544" y="980728"/>
            <a:ext cx="8352928" cy="1118255"/>
          </a:xfrm>
          <a:prstGeom prst="rect">
            <a:avLst/>
          </a:prstGeom>
        </p:spPr>
        <p:txBody>
          <a:bodyPr wrap="square">
            <a:spAutoFit/>
          </a:bodyPr>
          <a:lstStyle/>
          <a:p>
            <a:pPr eaLnBrk="1" hangingPunct="1">
              <a:spcBef>
                <a:spcPts val="800"/>
              </a:spcBef>
              <a:buClr>
                <a:schemeClr val="tx1"/>
              </a:buClr>
              <a:buFontTx/>
              <a:buChar char="•"/>
              <a:defRPr/>
            </a:pPr>
            <a:r>
              <a:rPr lang="zh-CN" altLang="en-US" dirty="0" smtClean="0">
                <a:latin typeface="+mn-ea"/>
                <a:ea typeface="+mn-ea"/>
              </a:rPr>
              <a:t>前面</a:t>
            </a:r>
            <a:r>
              <a:rPr lang="en-US" altLang="zh-CN" dirty="0" smtClean="0">
                <a:latin typeface="+mn-ea"/>
                <a:ea typeface="+mn-ea"/>
              </a:rPr>
              <a:t>10</a:t>
            </a:r>
            <a:r>
              <a:rPr lang="zh-CN" altLang="en-US" dirty="0" smtClean="0">
                <a:latin typeface="+mn-ea"/>
                <a:ea typeface="+mn-ea"/>
              </a:rPr>
              <a:t>个数据块号全部存放在</a:t>
            </a:r>
            <a:r>
              <a:rPr lang="en-US" altLang="zh-CN" dirty="0" err="1" smtClean="0">
                <a:latin typeface="+mn-ea"/>
                <a:ea typeface="+mn-ea"/>
              </a:rPr>
              <a:t>iaddr</a:t>
            </a:r>
            <a:r>
              <a:rPr lang="en-US" altLang="zh-CN" dirty="0" smtClean="0">
                <a:latin typeface="+mn-ea"/>
                <a:ea typeface="+mn-ea"/>
              </a:rPr>
              <a:t>(0) </a:t>
            </a:r>
            <a:r>
              <a:rPr lang="zh-CN" altLang="en-US" dirty="0" smtClean="0">
                <a:latin typeface="+mn-ea"/>
                <a:ea typeface="+mn-ea"/>
              </a:rPr>
              <a:t>～</a:t>
            </a:r>
            <a:r>
              <a:rPr lang="en-US" altLang="zh-CN" dirty="0" err="1" smtClean="0">
                <a:latin typeface="+mn-ea"/>
                <a:ea typeface="+mn-ea"/>
              </a:rPr>
              <a:t>iaddr</a:t>
            </a:r>
            <a:r>
              <a:rPr lang="en-US" altLang="zh-CN" dirty="0" smtClean="0">
                <a:latin typeface="+mn-ea"/>
                <a:ea typeface="+mn-ea"/>
              </a:rPr>
              <a:t>(9)</a:t>
            </a:r>
            <a:r>
              <a:rPr lang="zh-CN" altLang="en-US" dirty="0" smtClean="0">
                <a:latin typeface="+mn-ea"/>
                <a:ea typeface="+mn-ea"/>
              </a:rPr>
              <a:t>中；</a:t>
            </a:r>
            <a:endParaRPr lang="en-US" altLang="zh-CN" dirty="0" smtClean="0">
              <a:latin typeface="+mn-ea"/>
              <a:ea typeface="+mn-ea"/>
            </a:endParaRPr>
          </a:p>
          <a:p>
            <a:pPr eaLnBrk="1" hangingPunct="1">
              <a:spcBef>
                <a:spcPts val="800"/>
              </a:spcBef>
              <a:buClr>
                <a:schemeClr val="tx1"/>
              </a:buClr>
              <a:buFontTx/>
              <a:buChar char="•"/>
              <a:defRPr/>
            </a:pPr>
            <a:r>
              <a:rPr lang="zh-CN" altLang="en-US" dirty="0" smtClean="0">
                <a:latin typeface="+mn-ea"/>
                <a:ea typeface="+mn-ea"/>
              </a:rPr>
              <a:t>剩下的不超过</a:t>
            </a:r>
            <a:r>
              <a:rPr lang="en-US" altLang="zh-CN" dirty="0" smtClean="0">
                <a:latin typeface="+mn-ea"/>
                <a:ea typeface="+mn-ea"/>
              </a:rPr>
              <a:t>1024</a:t>
            </a:r>
            <a:r>
              <a:rPr lang="zh-CN" altLang="en-US" dirty="0" smtClean="0">
                <a:latin typeface="+mn-ea"/>
                <a:ea typeface="+mn-ea"/>
              </a:rPr>
              <a:t>个数据块号放在一个一级索引块中；并将该一级索引块号存入</a:t>
            </a:r>
            <a:r>
              <a:rPr lang="en-US" altLang="zh-CN" dirty="0" err="1" smtClean="0">
                <a:latin typeface="+mn-ea"/>
                <a:ea typeface="+mn-ea"/>
              </a:rPr>
              <a:t>iaddr</a:t>
            </a:r>
            <a:r>
              <a:rPr lang="en-US" altLang="zh-CN" dirty="0" smtClean="0">
                <a:latin typeface="+mn-ea"/>
                <a:ea typeface="+mn-ea"/>
              </a:rPr>
              <a:t>(10)</a:t>
            </a:r>
            <a:r>
              <a:rPr lang="zh-CN" altLang="en-US" dirty="0" smtClean="0">
                <a:latin typeface="+mn-ea"/>
                <a:ea typeface="+mn-ea"/>
              </a:rPr>
              <a:t>中：</a:t>
            </a:r>
            <a:endParaRPr lang="zh-CN" altLang="en-US" dirty="0">
              <a:latin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box(in)">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3">
                                            <p:txEl>
                                              <p:pRg st="1" end="1"/>
                                            </p:txEl>
                                          </p:spTgt>
                                        </p:tgtEl>
                                        <p:attrNameLst>
                                          <p:attrName>style.visibility</p:attrName>
                                        </p:attrNameLst>
                                      </p:cBhvr>
                                      <p:to>
                                        <p:strVal val="visible"/>
                                      </p:to>
                                    </p:set>
                                    <p:animEffect transition="in" filter="box(in)">
                                      <p:cBhvr>
                                        <p:cTn id="12" dur="500"/>
                                        <p:tgtEl>
                                          <p:spTgt spid="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755576" y="1412776"/>
            <a:ext cx="5976664" cy="4524315"/>
          </a:xfrm>
          <a:prstGeom prst="rect">
            <a:avLst/>
          </a:prstGeom>
          <a:noFill/>
          <a:ln>
            <a:noFill/>
          </a:ln>
          <a:effectLst/>
        </p:spPr>
        <p:txBody>
          <a:bodyPr wrap="square">
            <a:spAutoFit/>
          </a:bodyPr>
          <a:lstStyle/>
          <a:p>
            <a:pPr marL="457200" indent="-457200" eaLnBrk="1" hangingPunct="1">
              <a:lnSpc>
                <a:spcPct val="150000"/>
              </a:lnSpc>
              <a:spcBef>
                <a:spcPct val="0"/>
              </a:spcBef>
              <a:buFont typeface="+mj-lt"/>
              <a:buAutoNum type="arabicPeriod"/>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文件的概念</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50000"/>
              </a:lnSpc>
              <a:spcBef>
                <a:spcPct val="0"/>
              </a:spcBef>
              <a:buFont typeface="+mj-lt"/>
              <a:buAutoNum type="arabicPeriod"/>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文件名命名规则</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50000"/>
              </a:lnSpc>
              <a:spcBef>
                <a:spcPct val="0"/>
              </a:spcBef>
              <a:buFont typeface="+mj-lt"/>
              <a:buAutoNum type="arabicPeriod"/>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文件分类</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按用途、保护级别、存取方式分类</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Unix</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Linux</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文件分类</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50000"/>
              </a:lnSpc>
              <a:spcBef>
                <a:spcPct val="0"/>
              </a:spcBef>
              <a:buAutoNum type="arabicPeriod" startAt="4"/>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文件系统概念</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50000"/>
              </a:lnSpc>
              <a:spcBef>
                <a:spcPct val="0"/>
              </a:spcBef>
              <a:buAutoNum type="arabicPeriod" startAt="4"/>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文件系统功能</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5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6.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文件操作</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71670"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6.1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文件和文件系统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动作按钮: 前进或下一项 4">
            <a:hlinkClick r:id="rId1" action="ppaction://hlinksldjump" highlightClick="1"/>
          </p:cNvPr>
          <p:cNvSpPr/>
          <p:nvPr/>
        </p:nvSpPr>
        <p:spPr bwMode="auto">
          <a:xfrm>
            <a:off x="6948264" y="1628800"/>
            <a:ext cx="504056"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动作按钮: 前进或下一项 5">
            <a:hlinkClick r:id="rId1" action="ppaction://hlinksldjump" highlightClick="1"/>
          </p:cNvPr>
          <p:cNvSpPr/>
          <p:nvPr/>
        </p:nvSpPr>
        <p:spPr bwMode="auto">
          <a:xfrm>
            <a:off x="6948264" y="2132856"/>
            <a:ext cx="504056"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动作按钮: 前进或下一项 6">
            <a:hlinkClick r:id="rId2" action="ppaction://hlinksldjump" highlightClick="1"/>
          </p:cNvPr>
          <p:cNvSpPr/>
          <p:nvPr/>
        </p:nvSpPr>
        <p:spPr bwMode="auto">
          <a:xfrm>
            <a:off x="6948264" y="3284984"/>
            <a:ext cx="504056"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动作按钮: 前进或下一项 7">
            <a:hlinkClick r:id="rId2" action="ppaction://hlinksldjump" highlightClick="1"/>
          </p:cNvPr>
          <p:cNvSpPr/>
          <p:nvPr/>
        </p:nvSpPr>
        <p:spPr bwMode="auto">
          <a:xfrm>
            <a:off x="6948264" y="3861048"/>
            <a:ext cx="504056"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动作按钮: 前进或下一项 8">
            <a:hlinkClick r:id="rId3" action="ppaction://hlinksldjump" highlightClick="1"/>
          </p:cNvPr>
          <p:cNvSpPr/>
          <p:nvPr/>
        </p:nvSpPr>
        <p:spPr bwMode="auto">
          <a:xfrm>
            <a:off x="6948264" y="4365104"/>
            <a:ext cx="504056"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动作按钮: 前进或下一项 9">
            <a:hlinkClick r:id="rId3" action="ppaction://hlinksldjump" highlightClick="1"/>
          </p:cNvPr>
          <p:cNvSpPr/>
          <p:nvPr/>
        </p:nvSpPr>
        <p:spPr bwMode="auto">
          <a:xfrm>
            <a:off x="6948264" y="4941168"/>
            <a:ext cx="504056"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动作按钮: 前进或下一项 10">
            <a:hlinkClick r:id="rId4" action="ppaction://hlinksldjump" highlightClick="1"/>
          </p:cNvPr>
          <p:cNvSpPr/>
          <p:nvPr/>
        </p:nvSpPr>
        <p:spPr bwMode="auto">
          <a:xfrm>
            <a:off x="6948264" y="5517232"/>
            <a:ext cx="504056"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473424" y="-27384"/>
            <a:ext cx="2674640" cy="582613"/>
          </a:xfrm>
        </p:spPr>
        <p:txBody>
          <a:bodyPr/>
          <a:lstStyle/>
          <a:p>
            <a:pPr>
              <a:defRPr/>
            </a:pPr>
            <a:r>
              <a:rPr lang="zh-CN" altLang="en-US" sz="2800" dirty="0" smtClean="0">
                <a:solidFill>
                  <a:schemeClr val="accent1"/>
                </a:solidFill>
              </a:rPr>
              <a:t>（</a:t>
            </a:r>
            <a:r>
              <a:rPr lang="en-US" altLang="zh-CN" sz="2800" dirty="0" smtClean="0">
                <a:solidFill>
                  <a:schemeClr val="accent1"/>
                </a:solidFill>
              </a:rPr>
              <a:t>2</a:t>
            </a:r>
            <a:r>
              <a:rPr lang="zh-CN" altLang="en-US" sz="2800" dirty="0" smtClean="0">
                <a:solidFill>
                  <a:schemeClr val="accent1"/>
                </a:solidFill>
              </a:rPr>
              <a:t>）混合索引</a:t>
            </a:r>
            <a:endParaRPr lang="zh-CN" altLang="en-US" sz="2800" dirty="0" smtClean="0">
              <a:solidFill>
                <a:schemeClr val="accent1"/>
              </a:solidFill>
            </a:endParaRPr>
          </a:p>
        </p:txBody>
      </p:sp>
      <p:sp>
        <p:nvSpPr>
          <p:cNvPr id="300035" name="Text Box 3"/>
          <p:cNvSpPr txBox="1">
            <a:spLocks noChangeArrowheads="1"/>
          </p:cNvSpPr>
          <p:nvPr/>
        </p:nvSpPr>
        <p:spPr bwMode="auto">
          <a:xfrm>
            <a:off x="107950" y="476672"/>
            <a:ext cx="8784530" cy="2554545"/>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eaLnBrk="1" hangingPunct="1">
              <a:spcBef>
                <a:spcPct val="50000"/>
              </a:spcBef>
              <a:buClr>
                <a:schemeClr val="tx1"/>
              </a:buClr>
              <a:defRPr/>
            </a:pPr>
            <a:r>
              <a:rPr lang="en-US" altLang="zh-CN" dirty="0">
                <a:latin typeface="宋体" panose="02010600030101010101" pitchFamily="2" charset="-122"/>
              </a:rPr>
              <a:t>(3)1034</a:t>
            </a:r>
            <a:r>
              <a:rPr lang="en-US" altLang="en-US" dirty="0"/>
              <a:t>＜</a:t>
            </a:r>
            <a:r>
              <a:rPr lang="en-US" altLang="zh-CN" dirty="0"/>
              <a:t>n≤</a:t>
            </a:r>
            <a:r>
              <a:rPr lang="en-US" altLang="zh-CN" b="0" dirty="0"/>
              <a:t>1034+1</a:t>
            </a:r>
            <a:r>
              <a:rPr lang="en-US" altLang="zh-CN" sz="2000" b="0" dirty="0"/>
              <a:t>M</a:t>
            </a:r>
            <a:r>
              <a:rPr lang="zh-CN" altLang="en-US" dirty="0" smtClean="0"/>
              <a:t>：</a:t>
            </a:r>
            <a:endParaRPr lang="en-US" altLang="zh-CN" dirty="0" smtClean="0"/>
          </a:p>
          <a:p>
            <a:pPr eaLnBrk="1" hangingPunct="1">
              <a:spcBef>
                <a:spcPct val="50000"/>
              </a:spcBef>
              <a:buClr>
                <a:schemeClr val="tx1"/>
              </a:buClr>
              <a:buFontTx/>
              <a:buChar char="•"/>
              <a:defRPr/>
            </a:pPr>
            <a:r>
              <a:rPr lang="zh-CN" altLang="en-US" dirty="0" smtClean="0">
                <a:latin typeface="宋体" panose="02010600030101010101" pitchFamily="2" charset="-122"/>
              </a:rPr>
              <a:t> 前面</a:t>
            </a:r>
            <a:r>
              <a:rPr lang="en-US" altLang="zh-CN" dirty="0" smtClean="0">
                <a:latin typeface="宋体" panose="02010600030101010101" pitchFamily="2" charset="-122"/>
              </a:rPr>
              <a:t>10</a:t>
            </a:r>
            <a:r>
              <a:rPr lang="zh-CN" altLang="en-US" dirty="0" smtClean="0">
                <a:latin typeface="宋体" panose="02010600030101010101" pitchFamily="2" charset="-122"/>
              </a:rPr>
              <a:t>个数据块号全部存放在</a:t>
            </a:r>
            <a:r>
              <a:rPr lang="en-US" altLang="zh-CN" dirty="0" err="1" smtClean="0">
                <a:latin typeface="宋体" panose="02010600030101010101" pitchFamily="2" charset="-122"/>
              </a:rPr>
              <a:t>iaddr</a:t>
            </a:r>
            <a:r>
              <a:rPr lang="en-US" altLang="zh-CN" dirty="0" smtClean="0">
                <a:latin typeface="宋体" panose="02010600030101010101" pitchFamily="2" charset="-122"/>
              </a:rPr>
              <a:t>(0) </a:t>
            </a:r>
            <a:r>
              <a:rPr lang="zh-CN" altLang="en-US" dirty="0" smtClean="0">
                <a:latin typeface="宋体" panose="02010600030101010101" pitchFamily="2" charset="-122"/>
              </a:rPr>
              <a:t>～</a:t>
            </a:r>
            <a:r>
              <a:rPr lang="en-US" altLang="zh-CN" dirty="0" err="1" smtClean="0">
                <a:latin typeface="宋体" panose="02010600030101010101" pitchFamily="2" charset="-122"/>
              </a:rPr>
              <a:t>iaddr</a:t>
            </a:r>
            <a:r>
              <a:rPr lang="en-US" altLang="zh-CN" dirty="0" smtClean="0">
                <a:latin typeface="宋体" panose="02010600030101010101" pitchFamily="2" charset="-122"/>
              </a:rPr>
              <a:t>(9)</a:t>
            </a:r>
            <a:r>
              <a:rPr lang="zh-CN" altLang="en-US" dirty="0" smtClean="0">
                <a:latin typeface="宋体" panose="02010600030101010101" pitchFamily="2" charset="-122"/>
              </a:rPr>
              <a:t>中；</a:t>
            </a:r>
            <a:endParaRPr lang="zh-CN" altLang="en-US" dirty="0" smtClean="0">
              <a:latin typeface="宋体" panose="02010600030101010101" pitchFamily="2" charset="-122"/>
            </a:endParaRPr>
          </a:p>
          <a:p>
            <a:pPr eaLnBrk="1" hangingPunct="1">
              <a:spcBef>
                <a:spcPct val="50000"/>
              </a:spcBef>
              <a:buClr>
                <a:schemeClr val="tx1"/>
              </a:buClr>
              <a:buFontTx/>
              <a:buChar char="•"/>
              <a:defRPr/>
            </a:pPr>
            <a:r>
              <a:rPr lang="zh-CN" altLang="en-US" dirty="0" smtClean="0">
                <a:latin typeface="宋体" panose="02010600030101010101" pitchFamily="2" charset="-122"/>
              </a:rPr>
              <a:t> 剩下的不超过</a:t>
            </a:r>
            <a:r>
              <a:rPr lang="en-US" altLang="zh-CN" dirty="0" smtClean="0">
                <a:latin typeface="宋体" panose="02010600030101010101" pitchFamily="2" charset="-122"/>
              </a:rPr>
              <a:t>1024+1M</a:t>
            </a:r>
            <a:r>
              <a:rPr lang="zh-CN" altLang="en-US" dirty="0" smtClean="0">
                <a:latin typeface="宋体" panose="02010600030101010101" pitchFamily="2" charset="-122"/>
              </a:rPr>
              <a:t>个数据块号放在不超过</a:t>
            </a:r>
            <a:r>
              <a:rPr lang="en-US" altLang="zh-CN" dirty="0" smtClean="0">
                <a:latin typeface="宋体" panose="02010600030101010101" pitchFamily="2" charset="-122"/>
              </a:rPr>
              <a:t>1025</a:t>
            </a:r>
            <a:r>
              <a:rPr lang="zh-CN" altLang="en-US" dirty="0" smtClean="0">
                <a:latin typeface="宋体" panose="02010600030101010101" pitchFamily="2" charset="-122"/>
              </a:rPr>
              <a:t>个一级索引块</a:t>
            </a:r>
            <a:endParaRPr lang="en-US" altLang="zh-CN" dirty="0" smtClean="0">
              <a:latin typeface="宋体" panose="02010600030101010101" pitchFamily="2" charset="-122"/>
            </a:endParaRPr>
          </a:p>
          <a:p>
            <a:pPr eaLnBrk="1" hangingPunct="1">
              <a:spcBef>
                <a:spcPct val="50000"/>
              </a:spcBef>
              <a:buClr>
                <a:schemeClr val="tx1"/>
              </a:buClr>
              <a:buFontTx/>
              <a:buChar char="•"/>
              <a:defRPr/>
            </a:pPr>
            <a:r>
              <a:rPr lang="zh-CN" altLang="en-US" dirty="0" smtClean="0">
                <a:latin typeface="宋体" panose="02010600030101010101" pitchFamily="2" charset="-122"/>
              </a:rPr>
              <a:t> 将第一个一级索引块号存入</a:t>
            </a:r>
            <a:r>
              <a:rPr lang="en-US" altLang="zh-CN" dirty="0" err="1" smtClean="0">
                <a:latin typeface="宋体" panose="02010600030101010101" pitchFamily="2" charset="-122"/>
              </a:rPr>
              <a:t>iaddr</a:t>
            </a:r>
            <a:r>
              <a:rPr lang="en-US" altLang="zh-CN" dirty="0" smtClean="0">
                <a:latin typeface="宋体" panose="02010600030101010101" pitchFamily="2" charset="-122"/>
              </a:rPr>
              <a:t>(10)</a:t>
            </a:r>
            <a:r>
              <a:rPr lang="zh-CN" altLang="en-US" dirty="0" smtClean="0">
                <a:latin typeface="宋体" panose="02010600030101010101" pitchFamily="2" charset="-122"/>
              </a:rPr>
              <a:t>中； 将剩下的不超过</a:t>
            </a:r>
            <a:r>
              <a:rPr lang="en-US" altLang="zh-CN" dirty="0" smtClean="0">
                <a:latin typeface="宋体" panose="02010600030101010101" pitchFamily="2" charset="-122"/>
              </a:rPr>
              <a:t>1024</a:t>
            </a:r>
            <a:r>
              <a:rPr lang="zh-CN" altLang="en-US" dirty="0" smtClean="0">
                <a:latin typeface="宋体" panose="02010600030101010101" pitchFamily="2" charset="-122"/>
              </a:rPr>
              <a:t>个一级索引块号存入一个二级索引块中；</a:t>
            </a:r>
            <a:endParaRPr lang="en-US" altLang="zh-CN" dirty="0" smtClean="0">
              <a:latin typeface="宋体" panose="02010600030101010101" pitchFamily="2" charset="-122"/>
            </a:endParaRPr>
          </a:p>
          <a:p>
            <a:pPr eaLnBrk="1" hangingPunct="1">
              <a:spcBef>
                <a:spcPct val="50000"/>
              </a:spcBef>
              <a:buClr>
                <a:schemeClr val="tx1"/>
              </a:buClr>
              <a:buFontTx/>
              <a:buChar char="•"/>
              <a:defRPr/>
            </a:pPr>
            <a:r>
              <a:rPr lang="zh-CN" altLang="en-US" dirty="0" smtClean="0">
                <a:latin typeface="宋体" panose="02010600030101010101" pitchFamily="2" charset="-122"/>
              </a:rPr>
              <a:t> 最后将该二级索引块号存入</a:t>
            </a:r>
            <a:r>
              <a:rPr lang="en-US" altLang="zh-CN" dirty="0" err="1" smtClean="0">
                <a:latin typeface="宋体" panose="02010600030101010101" pitchFamily="2" charset="-122"/>
              </a:rPr>
              <a:t>iaddr</a:t>
            </a:r>
            <a:r>
              <a:rPr lang="en-US" altLang="zh-CN" dirty="0" smtClean="0">
                <a:latin typeface="宋体" panose="02010600030101010101" pitchFamily="2" charset="-122"/>
              </a:rPr>
              <a:t>(11)</a:t>
            </a:r>
            <a:r>
              <a:rPr lang="zh-CN" altLang="en-US" dirty="0" smtClean="0">
                <a:latin typeface="宋体" panose="02010600030101010101" pitchFamily="2" charset="-122"/>
              </a:rPr>
              <a:t>中：</a:t>
            </a:r>
            <a:endParaRPr lang="zh-CN" altLang="en-US" dirty="0"/>
          </a:p>
        </p:txBody>
      </p:sp>
      <p:grpSp>
        <p:nvGrpSpPr>
          <p:cNvPr id="2" name="Group 4"/>
          <p:cNvGrpSpPr/>
          <p:nvPr/>
        </p:nvGrpSpPr>
        <p:grpSpPr bwMode="auto">
          <a:xfrm>
            <a:off x="4356100" y="3804493"/>
            <a:ext cx="2303463" cy="1006475"/>
            <a:chOff x="3379" y="2251"/>
            <a:chExt cx="998" cy="453"/>
          </a:xfrm>
        </p:grpSpPr>
        <p:sp>
          <p:nvSpPr>
            <p:cNvPr id="36932" name="Text Box 5"/>
            <p:cNvSpPr txBox="1">
              <a:spLocks noChangeArrowheads="1"/>
            </p:cNvSpPr>
            <p:nvPr/>
          </p:nvSpPr>
          <p:spPr bwMode="auto">
            <a:xfrm>
              <a:off x="3425" y="2269"/>
              <a:ext cx="499" cy="136"/>
            </a:xfrm>
            <a:prstGeom prst="rect">
              <a:avLst/>
            </a:prstGeom>
            <a:solidFill>
              <a:srgbClr val="FFCC99"/>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36933" name="Text Box 6"/>
            <p:cNvSpPr txBox="1">
              <a:spLocks noChangeArrowheads="1"/>
            </p:cNvSpPr>
            <p:nvPr/>
          </p:nvSpPr>
          <p:spPr bwMode="auto">
            <a:xfrm>
              <a:off x="3379" y="2251"/>
              <a:ext cx="589" cy="151"/>
            </a:xfrm>
            <a:prstGeom prst="rect">
              <a:avLst/>
            </a:prstGeom>
            <a:noFill/>
            <a:ln w="9525">
              <a:noFill/>
              <a:miter lim="800000"/>
            </a:ln>
          </p:spPr>
          <p:txBody>
            <a:bodyPr>
              <a:spAutoFit/>
            </a:bodyPr>
            <a:lstStyle/>
            <a:p>
              <a:pPr eaLnBrk="1" hangingPunct="1">
                <a:spcBef>
                  <a:spcPct val="50000"/>
                </a:spcBef>
              </a:pPr>
              <a:r>
                <a:rPr kumimoji="1" lang="zh-CN" altLang="en-US" sz="1600">
                  <a:latin typeface="Times New Roman" panose="02020603050405020304" pitchFamily="18" charset="0"/>
                </a:rPr>
                <a:t>一级索引块</a:t>
              </a:r>
              <a:endParaRPr kumimoji="1" lang="zh-CN" altLang="en-US" sz="1600">
                <a:latin typeface="Times New Roman" panose="02020603050405020304" pitchFamily="18" charset="0"/>
              </a:endParaRPr>
            </a:p>
          </p:txBody>
        </p:sp>
        <p:sp>
          <p:nvSpPr>
            <p:cNvPr id="300039" name="AutoShape 7"/>
            <p:cNvSpPr/>
            <p:nvPr/>
          </p:nvSpPr>
          <p:spPr bwMode="auto">
            <a:xfrm>
              <a:off x="4332" y="2387"/>
              <a:ext cx="45" cy="317"/>
            </a:xfrm>
            <a:prstGeom prst="leftBrace">
              <a:avLst>
                <a:gd name="adj1" fmla="val 58704"/>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36935" name="Text Box 8"/>
            <p:cNvSpPr txBox="1">
              <a:spLocks noChangeArrowheads="1"/>
            </p:cNvSpPr>
            <p:nvPr/>
          </p:nvSpPr>
          <p:spPr bwMode="auto">
            <a:xfrm>
              <a:off x="3923" y="2395"/>
              <a:ext cx="408" cy="152"/>
            </a:xfrm>
            <a:prstGeom prst="rect">
              <a:avLst/>
            </a:prstGeom>
            <a:noFill/>
            <a:ln w="9525">
              <a:noFill/>
              <a:miter lim="800000"/>
            </a:ln>
          </p:spPr>
          <p:txBody>
            <a:bodyPr>
              <a:spAutoFit/>
            </a:bodyPr>
            <a:lstStyle/>
            <a:p>
              <a:pPr eaLnBrk="1" hangingPunct="1">
                <a:spcBef>
                  <a:spcPct val="50000"/>
                </a:spcBef>
              </a:pPr>
              <a:r>
                <a:rPr kumimoji="1" lang="en-US" altLang="zh-CN" sz="1600">
                  <a:latin typeface="Times New Roman" panose="02020603050405020304" pitchFamily="18" charset="0"/>
                </a:rPr>
                <a:t>1024</a:t>
              </a:r>
              <a:r>
                <a:rPr kumimoji="1" lang="zh-CN" altLang="en-US" sz="1600">
                  <a:latin typeface="Times New Roman" panose="02020603050405020304" pitchFamily="18" charset="0"/>
                </a:rPr>
                <a:t>个</a:t>
              </a:r>
              <a:endParaRPr kumimoji="1" lang="zh-CN" altLang="en-US" sz="1600">
                <a:latin typeface="Times New Roman" panose="02020603050405020304" pitchFamily="18" charset="0"/>
              </a:endParaRPr>
            </a:p>
          </p:txBody>
        </p:sp>
        <p:sp>
          <p:nvSpPr>
            <p:cNvPr id="36936" name="Text Box 9"/>
            <p:cNvSpPr txBox="1">
              <a:spLocks noChangeArrowheads="1"/>
            </p:cNvSpPr>
            <p:nvPr/>
          </p:nvSpPr>
          <p:spPr bwMode="auto">
            <a:xfrm>
              <a:off x="3424" y="2523"/>
              <a:ext cx="499" cy="136"/>
            </a:xfrm>
            <a:prstGeom prst="rect">
              <a:avLst/>
            </a:prstGeom>
            <a:solidFill>
              <a:srgbClr val="FFCC99"/>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300042" name="Line 10"/>
            <p:cNvSpPr>
              <a:spLocks noChangeShapeType="1"/>
            </p:cNvSpPr>
            <p:nvPr/>
          </p:nvSpPr>
          <p:spPr bwMode="auto">
            <a:xfrm flipH="1">
              <a:off x="3923" y="2568"/>
              <a:ext cx="409"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grpSp>
        <p:nvGrpSpPr>
          <p:cNvPr id="3" name="Group 75"/>
          <p:cNvGrpSpPr/>
          <p:nvPr/>
        </p:nvGrpSpPr>
        <p:grpSpPr bwMode="auto">
          <a:xfrm>
            <a:off x="6732588" y="2255093"/>
            <a:ext cx="1641475" cy="4430713"/>
            <a:chOff x="4241" y="776"/>
            <a:chExt cx="1034" cy="2791"/>
          </a:xfrm>
        </p:grpSpPr>
        <p:sp>
          <p:nvSpPr>
            <p:cNvPr id="36913" name="Text Box 12"/>
            <p:cNvSpPr txBox="1">
              <a:spLocks noChangeArrowheads="1"/>
            </p:cNvSpPr>
            <p:nvPr/>
          </p:nvSpPr>
          <p:spPr bwMode="auto">
            <a:xfrm>
              <a:off x="4241" y="1127"/>
              <a:ext cx="597" cy="156"/>
            </a:xfrm>
            <a:prstGeom prst="rect">
              <a:avLst/>
            </a:prstGeom>
            <a:solidFill>
              <a:srgbClr val="FFCCFF"/>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6914" name="Text Box 13"/>
            <p:cNvSpPr txBox="1">
              <a:spLocks noChangeArrowheads="1"/>
            </p:cNvSpPr>
            <p:nvPr/>
          </p:nvSpPr>
          <p:spPr bwMode="auto">
            <a:xfrm>
              <a:off x="4317" y="1232"/>
              <a:ext cx="523" cy="250"/>
            </a:xfrm>
            <a:prstGeom prst="rect">
              <a:avLst/>
            </a:prstGeom>
            <a:noFill/>
            <a:ln w="9525">
              <a:noFill/>
              <a:miter lim="800000"/>
            </a:ln>
          </p:spPr>
          <p:txBody>
            <a:bodyPr>
              <a:spAutoFit/>
            </a:bodyPr>
            <a:lstStyle/>
            <a:p>
              <a:pPr eaLnBrk="1" hangingPunct="1">
                <a:spcBef>
                  <a:spcPct val="50000"/>
                </a:spcBef>
              </a:pPr>
              <a:r>
                <a:rPr kumimoji="1" lang="en-US" altLang="zh-CN" sz="2000">
                  <a:latin typeface="Times New Roman" panose="02020603050405020304" pitchFamily="18" charset="0"/>
                </a:rPr>
                <a:t>…</a:t>
              </a:r>
              <a:endParaRPr kumimoji="1" lang="en-US" altLang="zh-CN" sz="2000">
                <a:latin typeface="Times New Roman" panose="02020603050405020304" pitchFamily="18" charset="0"/>
              </a:endParaRPr>
            </a:p>
          </p:txBody>
        </p:sp>
        <p:sp>
          <p:nvSpPr>
            <p:cNvPr id="300046" name="AutoShape 14"/>
            <p:cNvSpPr/>
            <p:nvPr/>
          </p:nvSpPr>
          <p:spPr bwMode="auto">
            <a:xfrm>
              <a:off x="4838" y="1127"/>
              <a:ext cx="74" cy="418"/>
            </a:xfrm>
            <a:prstGeom prst="rightBrace">
              <a:avLst>
                <a:gd name="adj1" fmla="val 47072"/>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00047" name="Text Box 15"/>
            <p:cNvSpPr txBox="1">
              <a:spLocks noChangeArrowheads="1"/>
            </p:cNvSpPr>
            <p:nvPr/>
          </p:nvSpPr>
          <p:spPr bwMode="auto">
            <a:xfrm>
              <a:off x="4876" y="1026"/>
              <a:ext cx="308" cy="624"/>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zh-CN" altLang="en-US" sz="2000"/>
                <a:t>前</a:t>
              </a:r>
              <a:r>
                <a:rPr lang="en-US" altLang="zh-CN" sz="2000"/>
                <a:t>10</a:t>
              </a:r>
              <a:r>
                <a:rPr lang="zh-CN" altLang="en-US" sz="2000"/>
                <a:t>个</a:t>
              </a:r>
              <a:endParaRPr lang="zh-CN" altLang="en-US" sz="2000"/>
            </a:p>
          </p:txBody>
        </p:sp>
        <p:sp>
          <p:nvSpPr>
            <p:cNvPr id="36917" name="Text Box 16"/>
            <p:cNvSpPr txBox="1">
              <a:spLocks noChangeArrowheads="1"/>
            </p:cNvSpPr>
            <p:nvPr/>
          </p:nvSpPr>
          <p:spPr bwMode="auto">
            <a:xfrm>
              <a:off x="4241" y="1421"/>
              <a:ext cx="597" cy="157"/>
            </a:xfrm>
            <a:prstGeom prst="rect">
              <a:avLst/>
            </a:prstGeom>
            <a:solidFill>
              <a:srgbClr val="FFCCFF"/>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6918" name="Text Box 17"/>
            <p:cNvSpPr txBox="1">
              <a:spLocks noChangeArrowheads="1"/>
            </p:cNvSpPr>
            <p:nvPr/>
          </p:nvSpPr>
          <p:spPr bwMode="auto">
            <a:xfrm>
              <a:off x="4241" y="1911"/>
              <a:ext cx="597" cy="157"/>
            </a:xfrm>
            <a:prstGeom prst="rect">
              <a:avLst/>
            </a:prstGeom>
            <a:solidFill>
              <a:srgbClr val="FFCCFF"/>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6919" name="Text Box 18"/>
            <p:cNvSpPr txBox="1">
              <a:spLocks noChangeArrowheads="1"/>
            </p:cNvSpPr>
            <p:nvPr/>
          </p:nvSpPr>
          <p:spPr bwMode="auto">
            <a:xfrm>
              <a:off x="4241" y="2226"/>
              <a:ext cx="597" cy="157"/>
            </a:xfrm>
            <a:prstGeom prst="rect">
              <a:avLst/>
            </a:prstGeom>
            <a:solidFill>
              <a:srgbClr val="FFCCFF"/>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6920" name="Text Box 19"/>
            <p:cNvSpPr txBox="1">
              <a:spLocks noChangeArrowheads="1"/>
            </p:cNvSpPr>
            <p:nvPr/>
          </p:nvSpPr>
          <p:spPr bwMode="auto">
            <a:xfrm>
              <a:off x="4241" y="2474"/>
              <a:ext cx="597" cy="157"/>
            </a:xfrm>
            <a:prstGeom prst="rect">
              <a:avLst/>
            </a:prstGeom>
            <a:solidFill>
              <a:srgbClr val="FFCCFF"/>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6921" name="Text Box 20"/>
            <p:cNvSpPr txBox="1">
              <a:spLocks noChangeArrowheads="1"/>
            </p:cNvSpPr>
            <p:nvPr/>
          </p:nvSpPr>
          <p:spPr bwMode="auto">
            <a:xfrm>
              <a:off x="4315" y="2560"/>
              <a:ext cx="523" cy="250"/>
            </a:xfrm>
            <a:prstGeom prst="rect">
              <a:avLst/>
            </a:prstGeom>
            <a:noFill/>
            <a:ln w="9525">
              <a:noFill/>
              <a:miter lim="800000"/>
            </a:ln>
          </p:spPr>
          <p:txBody>
            <a:bodyPr>
              <a:spAutoFit/>
            </a:bodyPr>
            <a:lstStyle/>
            <a:p>
              <a:pPr eaLnBrk="1" hangingPunct="1">
                <a:spcBef>
                  <a:spcPct val="50000"/>
                </a:spcBef>
              </a:pPr>
              <a:r>
                <a:rPr kumimoji="1" lang="en-US" altLang="zh-CN" sz="2000">
                  <a:latin typeface="Times New Roman" panose="02020603050405020304" pitchFamily="18" charset="0"/>
                </a:rPr>
                <a:t>…</a:t>
              </a:r>
              <a:endParaRPr kumimoji="1" lang="en-US" altLang="zh-CN" sz="2000">
                <a:latin typeface="Times New Roman" panose="02020603050405020304" pitchFamily="18" charset="0"/>
              </a:endParaRPr>
            </a:p>
          </p:txBody>
        </p:sp>
        <p:sp>
          <p:nvSpPr>
            <p:cNvPr id="300053" name="AutoShape 21"/>
            <p:cNvSpPr/>
            <p:nvPr/>
          </p:nvSpPr>
          <p:spPr bwMode="auto">
            <a:xfrm>
              <a:off x="4912" y="1892"/>
              <a:ext cx="74" cy="1622"/>
            </a:xfrm>
            <a:prstGeom prst="rightBrace">
              <a:avLst>
                <a:gd name="adj1" fmla="val 182658"/>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00054" name="Text Box 22"/>
            <p:cNvSpPr txBox="1">
              <a:spLocks noChangeArrowheads="1"/>
            </p:cNvSpPr>
            <p:nvPr/>
          </p:nvSpPr>
          <p:spPr bwMode="auto">
            <a:xfrm>
              <a:off x="4967" y="2068"/>
              <a:ext cx="308" cy="1184"/>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en-US" altLang="zh-CN" sz="2000"/>
                <a:t>≤1024+1M</a:t>
              </a:r>
              <a:r>
                <a:rPr lang="zh-CN" altLang="en-US" sz="2000"/>
                <a:t>个</a:t>
              </a:r>
              <a:endParaRPr lang="zh-CN" altLang="en-US" sz="2000"/>
            </a:p>
          </p:txBody>
        </p:sp>
        <p:sp>
          <p:nvSpPr>
            <p:cNvPr id="36924" name="Text Box 23"/>
            <p:cNvSpPr txBox="1">
              <a:spLocks noChangeArrowheads="1"/>
            </p:cNvSpPr>
            <p:nvPr/>
          </p:nvSpPr>
          <p:spPr bwMode="auto">
            <a:xfrm>
              <a:off x="4241" y="845"/>
              <a:ext cx="597" cy="157"/>
            </a:xfrm>
            <a:prstGeom prst="rect">
              <a:avLst/>
            </a:prstGeom>
            <a:solidFill>
              <a:srgbClr val="FFCCFF"/>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6925" name="Text Box 24"/>
            <p:cNvSpPr txBox="1">
              <a:spLocks noChangeArrowheads="1"/>
            </p:cNvSpPr>
            <p:nvPr/>
          </p:nvSpPr>
          <p:spPr bwMode="auto">
            <a:xfrm>
              <a:off x="4241" y="776"/>
              <a:ext cx="671" cy="250"/>
            </a:xfrm>
            <a:prstGeom prst="rect">
              <a:avLst/>
            </a:prstGeom>
            <a:noFill/>
            <a:ln w="9525">
              <a:noFill/>
              <a:miter lim="800000"/>
            </a:ln>
          </p:spPr>
          <p:txBody>
            <a:bodyPr>
              <a:spAutoFit/>
            </a:bodyPr>
            <a:lstStyle/>
            <a:p>
              <a:pPr eaLnBrk="1" hangingPunct="1">
                <a:spcBef>
                  <a:spcPct val="50000"/>
                </a:spcBef>
              </a:pPr>
              <a:r>
                <a:rPr kumimoji="1" lang="zh-CN" altLang="en-US" sz="2000">
                  <a:latin typeface="Times New Roman" panose="02020603050405020304" pitchFamily="18" charset="0"/>
                </a:rPr>
                <a:t>数据块</a:t>
              </a:r>
              <a:endParaRPr kumimoji="1" lang="zh-CN" altLang="en-US" sz="2000">
                <a:latin typeface="Times New Roman" panose="02020603050405020304" pitchFamily="18" charset="0"/>
              </a:endParaRPr>
            </a:p>
          </p:txBody>
        </p:sp>
        <p:sp>
          <p:nvSpPr>
            <p:cNvPr id="36926" name="Text Box 25"/>
            <p:cNvSpPr txBox="1">
              <a:spLocks noChangeArrowheads="1"/>
            </p:cNvSpPr>
            <p:nvPr/>
          </p:nvSpPr>
          <p:spPr bwMode="auto">
            <a:xfrm>
              <a:off x="4315" y="1997"/>
              <a:ext cx="523" cy="250"/>
            </a:xfrm>
            <a:prstGeom prst="rect">
              <a:avLst/>
            </a:prstGeom>
            <a:noFill/>
            <a:ln w="9525">
              <a:noFill/>
              <a:miter lim="800000"/>
            </a:ln>
          </p:spPr>
          <p:txBody>
            <a:bodyPr>
              <a:spAutoFit/>
            </a:bodyPr>
            <a:lstStyle/>
            <a:p>
              <a:pPr eaLnBrk="1" hangingPunct="1">
                <a:spcBef>
                  <a:spcPct val="50000"/>
                </a:spcBef>
              </a:pPr>
              <a:r>
                <a:rPr kumimoji="1" lang="en-US" altLang="zh-CN" sz="2000">
                  <a:latin typeface="Times New Roman" panose="02020603050405020304" pitchFamily="18" charset="0"/>
                </a:rPr>
                <a:t>…</a:t>
              </a:r>
              <a:endParaRPr kumimoji="1" lang="en-US" altLang="zh-CN" sz="2000">
                <a:latin typeface="Times New Roman" panose="02020603050405020304" pitchFamily="18" charset="0"/>
              </a:endParaRPr>
            </a:p>
          </p:txBody>
        </p:sp>
        <p:sp>
          <p:nvSpPr>
            <p:cNvPr id="36927" name="Text Box 26"/>
            <p:cNvSpPr txBox="1">
              <a:spLocks noChangeArrowheads="1"/>
            </p:cNvSpPr>
            <p:nvPr/>
          </p:nvSpPr>
          <p:spPr bwMode="auto">
            <a:xfrm>
              <a:off x="4241" y="2780"/>
              <a:ext cx="597" cy="157"/>
            </a:xfrm>
            <a:prstGeom prst="rect">
              <a:avLst/>
            </a:prstGeom>
            <a:solidFill>
              <a:srgbClr val="FFCCFF"/>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6928" name="Text Box 27"/>
            <p:cNvSpPr txBox="1">
              <a:spLocks noChangeArrowheads="1"/>
            </p:cNvSpPr>
            <p:nvPr/>
          </p:nvSpPr>
          <p:spPr bwMode="auto">
            <a:xfrm>
              <a:off x="4241" y="3095"/>
              <a:ext cx="597" cy="157"/>
            </a:xfrm>
            <a:prstGeom prst="rect">
              <a:avLst/>
            </a:prstGeom>
            <a:solidFill>
              <a:srgbClr val="FFCCFF"/>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6929" name="Text Box 28"/>
            <p:cNvSpPr txBox="1">
              <a:spLocks noChangeArrowheads="1"/>
            </p:cNvSpPr>
            <p:nvPr/>
          </p:nvSpPr>
          <p:spPr bwMode="auto">
            <a:xfrm>
              <a:off x="4315" y="3190"/>
              <a:ext cx="523" cy="250"/>
            </a:xfrm>
            <a:prstGeom prst="rect">
              <a:avLst/>
            </a:prstGeom>
            <a:noFill/>
            <a:ln w="9525">
              <a:noFill/>
              <a:miter lim="800000"/>
            </a:ln>
          </p:spPr>
          <p:txBody>
            <a:bodyPr>
              <a:spAutoFit/>
            </a:bodyPr>
            <a:lstStyle/>
            <a:p>
              <a:pPr eaLnBrk="1" hangingPunct="1">
                <a:spcBef>
                  <a:spcPct val="50000"/>
                </a:spcBef>
              </a:pPr>
              <a:r>
                <a:rPr kumimoji="1" lang="en-US" altLang="zh-CN" sz="2000">
                  <a:latin typeface="Times New Roman" panose="02020603050405020304" pitchFamily="18" charset="0"/>
                </a:rPr>
                <a:t>…</a:t>
              </a:r>
              <a:endParaRPr kumimoji="1" lang="en-US" altLang="zh-CN" sz="2000">
                <a:latin typeface="Times New Roman" panose="02020603050405020304" pitchFamily="18" charset="0"/>
              </a:endParaRPr>
            </a:p>
          </p:txBody>
        </p:sp>
        <p:sp>
          <p:nvSpPr>
            <p:cNvPr id="36930" name="Text Box 29"/>
            <p:cNvSpPr txBox="1">
              <a:spLocks noChangeArrowheads="1"/>
            </p:cNvSpPr>
            <p:nvPr/>
          </p:nvSpPr>
          <p:spPr bwMode="auto">
            <a:xfrm>
              <a:off x="4241" y="3410"/>
              <a:ext cx="597" cy="157"/>
            </a:xfrm>
            <a:prstGeom prst="rect">
              <a:avLst/>
            </a:prstGeom>
            <a:solidFill>
              <a:srgbClr val="FFCCFF"/>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6931" name="Text Box 30"/>
            <p:cNvSpPr txBox="1">
              <a:spLocks noChangeArrowheads="1"/>
            </p:cNvSpPr>
            <p:nvPr/>
          </p:nvSpPr>
          <p:spPr bwMode="auto">
            <a:xfrm>
              <a:off x="4315" y="2823"/>
              <a:ext cx="523" cy="250"/>
            </a:xfrm>
            <a:prstGeom prst="rect">
              <a:avLst/>
            </a:prstGeom>
            <a:noFill/>
            <a:ln w="9525">
              <a:noFill/>
              <a:miter lim="800000"/>
            </a:ln>
          </p:spPr>
          <p:txBody>
            <a:bodyPr>
              <a:spAutoFit/>
            </a:bodyPr>
            <a:lstStyle/>
            <a:p>
              <a:pPr eaLnBrk="1" hangingPunct="1">
                <a:spcBef>
                  <a:spcPct val="50000"/>
                </a:spcBef>
              </a:pPr>
              <a:r>
                <a:rPr kumimoji="1" lang="en-US" altLang="zh-CN" sz="2000">
                  <a:latin typeface="Times New Roman" panose="02020603050405020304" pitchFamily="18" charset="0"/>
                </a:rPr>
                <a:t>…</a:t>
              </a:r>
              <a:endParaRPr kumimoji="1" lang="en-US" altLang="zh-CN" sz="2000">
                <a:latin typeface="Times New Roman" panose="02020603050405020304" pitchFamily="18" charset="0"/>
              </a:endParaRPr>
            </a:p>
          </p:txBody>
        </p:sp>
      </p:grpSp>
      <p:grpSp>
        <p:nvGrpSpPr>
          <p:cNvPr id="4" name="Group 31"/>
          <p:cNvGrpSpPr/>
          <p:nvPr/>
        </p:nvGrpSpPr>
        <p:grpSpPr bwMode="auto">
          <a:xfrm>
            <a:off x="4498975" y="4957018"/>
            <a:ext cx="2160588" cy="1655763"/>
            <a:chOff x="3424" y="2841"/>
            <a:chExt cx="953" cy="861"/>
          </a:xfrm>
        </p:grpSpPr>
        <p:sp>
          <p:nvSpPr>
            <p:cNvPr id="36904" name="Text Box 32"/>
            <p:cNvSpPr txBox="1">
              <a:spLocks noChangeArrowheads="1"/>
            </p:cNvSpPr>
            <p:nvPr/>
          </p:nvSpPr>
          <p:spPr bwMode="auto">
            <a:xfrm>
              <a:off x="3515" y="3158"/>
              <a:ext cx="318" cy="175"/>
            </a:xfrm>
            <a:prstGeom prst="rect">
              <a:avLst/>
            </a:prstGeom>
            <a:noFill/>
            <a:ln w="9525">
              <a:noFill/>
              <a:miter lim="800000"/>
            </a:ln>
          </p:spPr>
          <p:txBody>
            <a:bodyPr>
              <a:spAutoFit/>
            </a:bodyPr>
            <a:lstStyle/>
            <a:p>
              <a:pPr eaLnBrk="1" hangingPunct="1">
                <a:spcBef>
                  <a:spcPct val="50000"/>
                </a:spcBef>
              </a:pPr>
              <a:r>
                <a:rPr kumimoji="1" lang="en-US" altLang="zh-CN" sz="1600">
                  <a:latin typeface="Times New Roman" panose="02020603050405020304" pitchFamily="18" charset="0"/>
                </a:rPr>
                <a:t>…</a:t>
              </a:r>
              <a:endParaRPr kumimoji="1" lang="en-US" altLang="zh-CN" sz="1600">
                <a:latin typeface="Times New Roman" panose="02020603050405020304" pitchFamily="18" charset="0"/>
              </a:endParaRPr>
            </a:p>
          </p:txBody>
        </p:sp>
        <p:sp>
          <p:nvSpPr>
            <p:cNvPr id="300065" name="AutoShape 33"/>
            <p:cNvSpPr/>
            <p:nvPr/>
          </p:nvSpPr>
          <p:spPr bwMode="auto">
            <a:xfrm>
              <a:off x="4332" y="2841"/>
              <a:ext cx="45" cy="317"/>
            </a:xfrm>
            <a:prstGeom prst="leftBrace">
              <a:avLst>
                <a:gd name="adj1" fmla="val 58704"/>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36906" name="Text Box 34"/>
            <p:cNvSpPr txBox="1">
              <a:spLocks noChangeArrowheads="1"/>
            </p:cNvSpPr>
            <p:nvPr/>
          </p:nvSpPr>
          <p:spPr bwMode="auto">
            <a:xfrm>
              <a:off x="3923" y="2849"/>
              <a:ext cx="408" cy="175"/>
            </a:xfrm>
            <a:prstGeom prst="rect">
              <a:avLst/>
            </a:prstGeom>
            <a:noFill/>
            <a:ln w="9525">
              <a:noFill/>
              <a:miter lim="800000"/>
            </a:ln>
          </p:spPr>
          <p:txBody>
            <a:bodyPr>
              <a:spAutoFit/>
            </a:bodyPr>
            <a:lstStyle/>
            <a:p>
              <a:pPr eaLnBrk="1" hangingPunct="1">
                <a:spcBef>
                  <a:spcPct val="50000"/>
                </a:spcBef>
              </a:pPr>
              <a:r>
                <a:rPr kumimoji="1" lang="en-US" altLang="zh-CN" sz="1600">
                  <a:latin typeface="Times New Roman" panose="02020603050405020304" pitchFamily="18" charset="0"/>
                </a:rPr>
                <a:t>1024</a:t>
              </a:r>
              <a:r>
                <a:rPr kumimoji="1" lang="zh-CN" altLang="en-US" sz="1600">
                  <a:latin typeface="Times New Roman" panose="02020603050405020304" pitchFamily="18" charset="0"/>
                </a:rPr>
                <a:t>个</a:t>
              </a:r>
              <a:endParaRPr kumimoji="1" lang="zh-CN" altLang="en-US" sz="1600">
                <a:latin typeface="Times New Roman" panose="02020603050405020304" pitchFamily="18" charset="0"/>
              </a:endParaRPr>
            </a:p>
          </p:txBody>
        </p:sp>
        <p:sp>
          <p:nvSpPr>
            <p:cNvPr id="36907" name="Text Box 35"/>
            <p:cNvSpPr txBox="1">
              <a:spLocks noChangeArrowheads="1"/>
            </p:cNvSpPr>
            <p:nvPr/>
          </p:nvSpPr>
          <p:spPr bwMode="auto">
            <a:xfrm>
              <a:off x="3424" y="2977"/>
              <a:ext cx="499" cy="136"/>
            </a:xfrm>
            <a:prstGeom prst="rect">
              <a:avLst/>
            </a:prstGeom>
            <a:solidFill>
              <a:srgbClr val="FFCC99"/>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300068" name="Line 36"/>
            <p:cNvSpPr>
              <a:spLocks noChangeShapeType="1"/>
            </p:cNvSpPr>
            <p:nvPr/>
          </p:nvSpPr>
          <p:spPr bwMode="auto">
            <a:xfrm flipH="1">
              <a:off x="3923" y="3022"/>
              <a:ext cx="409"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0069" name="AutoShape 37"/>
            <p:cNvSpPr/>
            <p:nvPr/>
          </p:nvSpPr>
          <p:spPr bwMode="auto">
            <a:xfrm>
              <a:off x="4332" y="3385"/>
              <a:ext cx="45" cy="317"/>
            </a:xfrm>
            <a:prstGeom prst="leftBrace">
              <a:avLst>
                <a:gd name="adj1" fmla="val 58704"/>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36910" name="Text Box 38"/>
            <p:cNvSpPr txBox="1">
              <a:spLocks noChangeArrowheads="1"/>
            </p:cNvSpPr>
            <p:nvPr/>
          </p:nvSpPr>
          <p:spPr bwMode="auto">
            <a:xfrm>
              <a:off x="3923" y="3393"/>
              <a:ext cx="408" cy="175"/>
            </a:xfrm>
            <a:prstGeom prst="rect">
              <a:avLst/>
            </a:prstGeom>
            <a:noFill/>
            <a:ln w="9525">
              <a:noFill/>
              <a:miter lim="800000"/>
            </a:ln>
          </p:spPr>
          <p:txBody>
            <a:bodyPr>
              <a:spAutoFit/>
            </a:bodyPr>
            <a:lstStyle/>
            <a:p>
              <a:pPr eaLnBrk="1" hangingPunct="1">
                <a:spcBef>
                  <a:spcPct val="50000"/>
                </a:spcBef>
              </a:pPr>
              <a:r>
                <a:rPr kumimoji="1" lang="en-US" altLang="zh-CN" sz="1600">
                  <a:latin typeface="Times New Roman" panose="02020603050405020304" pitchFamily="18" charset="0"/>
                </a:rPr>
                <a:t>1024</a:t>
              </a:r>
              <a:r>
                <a:rPr kumimoji="1" lang="zh-CN" altLang="en-US" sz="1600">
                  <a:latin typeface="Times New Roman" panose="02020603050405020304" pitchFamily="18" charset="0"/>
                </a:rPr>
                <a:t>个</a:t>
              </a:r>
              <a:endParaRPr kumimoji="1" lang="zh-CN" altLang="en-US" sz="1600">
                <a:latin typeface="Times New Roman" panose="02020603050405020304" pitchFamily="18" charset="0"/>
              </a:endParaRPr>
            </a:p>
          </p:txBody>
        </p:sp>
        <p:sp>
          <p:nvSpPr>
            <p:cNvPr id="36911" name="Text Box 39"/>
            <p:cNvSpPr txBox="1">
              <a:spLocks noChangeArrowheads="1"/>
            </p:cNvSpPr>
            <p:nvPr/>
          </p:nvSpPr>
          <p:spPr bwMode="auto">
            <a:xfrm>
              <a:off x="3424" y="3521"/>
              <a:ext cx="499" cy="136"/>
            </a:xfrm>
            <a:prstGeom prst="rect">
              <a:avLst/>
            </a:prstGeom>
            <a:solidFill>
              <a:srgbClr val="FFCC99"/>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300072" name="Line 40"/>
            <p:cNvSpPr>
              <a:spLocks noChangeShapeType="1"/>
            </p:cNvSpPr>
            <p:nvPr/>
          </p:nvSpPr>
          <p:spPr bwMode="auto">
            <a:xfrm flipH="1">
              <a:off x="3923" y="3566"/>
              <a:ext cx="409"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grpSp>
        <p:nvGrpSpPr>
          <p:cNvPr id="5" name="Group 41"/>
          <p:cNvGrpSpPr/>
          <p:nvPr/>
        </p:nvGrpSpPr>
        <p:grpSpPr bwMode="auto">
          <a:xfrm>
            <a:off x="2268538" y="5244356"/>
            <a:ext cx="2376487" cy="1223962"/>
            <a:chOff x="249" y="3385"/>
            <a:chExt cx="1089" cy="590"/>
          </a:xfrm>
        </p:grpSpPr>
        <p:sp>
          <p:nvSpPr>
            <p:cNvPr id="36898" name="Text Box 42"/>
            <p:cNvSpPr txBox="1">
              <a:spLocks noChangeArrowheads="1"/>
            </p:cNvSpPr>
            <p:nvPr/>
          </p:nvSpPr>
          <p:spPr bwMode="auto">
            <a:xfrm>
              <a:off x="295" y="3385"/>
              <a:ext cx="499" cy="136"/>
            </a:xfrm>
            <a:prstGeom prst="rect">
              <a:avLst/>
            </a:prstGeom>
            <a:solidFill>
              <a:schemeClr val="hlink"/>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36899" name="Text Box 43"/>
            <p:cNvSpPr txBox="1">
              <a:spLocks noChangeArrowheads="1"/>
            </p:cNvSpPr>
            <p:nvPr/>
          </p:nvSpPr>
          <p:spPr bwMode="auto">
            <a:xfrm>
              <a:off x="249" y="3385"/>
              <a:ext cx="589" cy="162"/>
            </a:xfrm>
            <a:prstGeom prst="rect">
              <a:avLst/>
            </a:prstGeom>
            <a:noFill/>
            <a:ln w="9525">
              <a:noFill/>
              <a:miter lim="800000"/>
            </a:ln>
          </p:spPr>
          <p:txBody>
            <a:bodyPr>
              <a:spAutoFit/>
            </a:bodyPr>
            <a:lstStyle/>
            <a:p>
              <a:pPr eaLnBrk="1" hangingPunct="1">
                <a:spcBef>
                  <a:spcPct val="50000"/>
                </a:spcBef>
              </a:pPr>
              <a:r>
                <a:rPr kumimoji="1" lang="zh-CN" altLang="en-US" sz="1600">
                  <a:latin typeface="Times New Roman" panose="02020603050405020304" pitchFamily="18" charset="0"/>
                </a:rPr>
                <a:t>二级索引块</a:t>
              </a:r>
              <a:endParaRPr kumimoji="1" lang="zh-CN" altLang="en-US" sz="1600">
                <a:latin typeface="Times New Roman" panose="02020603050405020304" pitchFamily="18" charset="0"/>
              </a:endParaRPr>
            </a:p>
          </p:txBody>
        </p:sp>
        <p:sp>
          <p:nvSpPr>
            <p:cNvPr id="300076" name="AutoShape 44"/>
            <p:cNvSpPr/>
            <p:nvPr/>
          </p:nvSpPr>
          <p:spPr bwMode="auto">
            <a:xfrm>
              <a:off x="1202" y="3385"/>
              <a:ext cx="45" cy="590"/>
            </a:xfrm>
            <a:prstGeom prst="leftBrace">
              <a:avLst>
                <a:gd name="adj1" fmla="val 109259"/>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6901" name="Text Box 45"/>
            <p:cNvSpPr txBox="1">
              <a:spLocks noChangeArrowheads="1"/>
            </p:cNvSpPr>
            <p:nvPr/>
          </p:nvSpPr>
          <p:spPr bwMode="auto">
            <a:xfrm>
              <a:off x="749" y="3793"/>
              <a:ext cx="589" cy="162"/>
            </a:xfrm>
            <a:prstGeom prst="rect">
              <a:avLst/>
            </a:prstGeom>
            <a:noFill/>
            <a:ln w="9525">
              <a:noFill/>
              <a:miter lim="800000"/>
            </a:ln>
          </p:spPr>
          <p:txBody>
            <a:bodyPr>
              <a:spAutoFit/>
            </a:bodyPr>
            <a:lstStyle/>
            <a:p>
              <a:pPr eaLnBrk="1" hangingPunct="1">
                <a:spcBef>
                  <a:spcPct val="50000"/>
                </a:spcBef>
              </a:pPr>
              <a:r>
                <a:rPr kumimoji="1" lang="en-US" altLang="en-US" sz="1600"/>
                <a:t>≤</a:t>
              </a:r>
              <a:r>
                <a:rPr kumimoji="1" lang="en-US" altLang="zh-CN" sz="1600">
                  <a:latin typeface="Times New Roman" panose="02020603050405020304" pitchFamily="18" charset="0"/>
                </a:rPr>
                <a:t>1024</a:t>
              </a:r>
              <a:r>
                <a:rPr kumimoji="1" lang="zh-CN" altLang="en-US" sz="1600">
                  <a:latin typeface="Times New Roman" panose="02020603050405020304" pitchFamily="18" charset="0"/>
                </a:rPr>
                <a:t>个</a:t>
              </a:r>
              <a:endParaRPr kumimoji="1" lang="zh-CN" altLang="en-US" sz="1600">
                <a:latin typeface="Times New Roman" panose="02020603050405020304" pitchFamily="18" charset="0"/>
              </a:endParaRPr>
            </a:p>
          </p:txBody>
        </p:sp>
        <p:sp>
          <p:nvSpPr>
            <p:cNvPr id="300078" name="Line 46"/>
            <p:cNvSpPr>
              <a:spLocks noChangeShapeType="1"/>
            </p:cNvSpPr>
            <p:nvPr/>
          </p:nvSpPr>
          <p:spPr bwMode="auto">
            <a:xfrm flipH="1">
              <a:off x="793" y="3702"/>
              <a:ext cx="409"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6903" name="Text Box 47"/>
            <p:cNvSpPr txBox="1">
              <a:spLocks noChangeArrowheads="1"/>
            </p:cNvSpPr>
            <p:nvPr/>
          </p:nvSpPr>
          <p:spPr bwMode="auto">
            <a:xfrm>
              <a:off x="295" y="3657"/>
              <a:ext cx="499" cy="136"/>
            </a:xfrm>
            <a:prstGeom prst="rect">
              <a:avLst/>
            </a:prstGeom>
            <a:solidFill>
              <a:schemeClr val="hlink"/>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grpSp>
      <p:sp>
        <p:nvSpPr>
          <p:cNvPr id="36872" name="Rectangle 49"/>
          <p:cNvSpPr>
            <a:spLocks noChangeArrowheads="1"/>
          </p:cNvSpPr>
          <p:nvPr/>
        </p:nvSpPr>
        <p:spPr bwMode="auto">
          <a:xfrm>
            <a:off x="395288" y="5996831"/>
            <a:ext cx="1296987" cy="355600"/>
          </a:xfrm>
          <a:prstGeom prst="rect">
            <a:avLst/>
          </a:prstGeom>
          <a:noFill/>
          <a:ln w="9525">
            <a:noFill/>
            <a:miter lim="800000"/>
          </a:ln>
        </p:spPr>
        <p:txBody>
          <a:bodyPr/>
          <a:lstStyle/>
          <a:p>
            <a:pPr>
              <a:spcBef>
                <a:spcPct val="20000"/>
              </a:spcBef>
            </a:pPr>
            <a:r>
              <a:rPr lang="en-US" altLang="zh-CN" sz="2000"/>
              <a:t>Iaddr(12)</a:t>
            </a:r>
            <a:endParaRPr lang="en-US" altLang="zh-CN" sz="2000"/>
          </a:p>
        </p:txBody>
      </p:sp>
      <p:sp>
        <p:nvSpPr>
          <p:cNvPr id="36873" name="Rectangle 50"/>
          <p:cNvSpPr>
            <a:spLocks noChangeArrowheads="1"/>
          </p:cNvSpPr>
          <p:nvPr/>
        </p:nvSpPr>
        <p:spPr bwMode="auto">
          <a:xfrm>
            <a:off x="395288" y="5642818"/>
            <a:ext cx="1296987" cy="354013"/>
          </a:xfrm>
          <a:prstGeom prst="rect">
            <a:avLst/>
          </a:prstGeom>
          <a:noFill/>
          <a:ln w="9525">
            <a:noFill/>
            <a:miter lim="800000"/>
          </a:ln>
        </p:spPr>
        <p:txBody>
          <a:bodyPr/>
          <a:lstStyle/>
          <a:p>
            <a:pPr>
              <a:spcBef>
                <a:spcPct val="20000"/>
              </a:spcBef>
            </a:pPr>
            <a:r>
              <a:rPr lang="en-US" altLang="zh-CN" sz="2000"/>
              <a:t>Iaddr(11)</a:t>
            </a:r>
            <a:endParaRPr lang="en-US" altLang="zh-CN" sz="2000"/>
          </a:p>
        </p:txBody>
      </p:sp>
      <p:sp>
        <p:nvSpPr>
          <p:cNvPr id="36874" name="Rectangle 51"/>
          <p:cNvSpPr>
            <a:spLocks noChangeArrowheads="1"/>
          </p:cNvSpPr>
          <p:nvPr/>
        </p:nvSpPr>
        <p:spPr bwMode="auto">
          <a:xfrm>
            <a:off x="395288" y="5287218"/>
            <a:ext cx="1296987" cy="355600"/>
          </a:xfrm>
          <a:prstGeom prst="rect">
            <a:avLst/>
          </a:prstGeom>
          <a:noFill/>
          <a:ln w="9525">
            <a:noFill/>
            <a:miter lim="800000"/>
          </a:ln>
        </p:spPr>
        <p:txBody>
          <a:bodyPr/>
          <a:lstStyle/>
          <a:p>
            <a:pPr>
              <a:spcBef>
                <a:spcPct val="20000"/>
              </a:spcBef>
            </a:pPr>
            <a:r>
              <a:rPr lang="en-US" altLang="zh-CN" sz="2000"/>
              <a:t>Iaddr(10)</a:t>
            </a:r>
            <a:endParaRPr lang="en-US" altLang="zh-CN" sz="2000"/>
          </a:p>
        </p:txBody>
      </p:sp>
      <p:sp>
        <p:nvSpPr>
          <p:cNvPr id="36875" name="Rectangle 52"/>
          <p:cNvSpPr>
            <a:spLocks noChangeArrowheads="1"/>
          </p:cNvSpPr>
          <p:nvPr/>
        </p:nvSpPr>
        <p:spPr bwMode="auto">
          <a:xfrm>
            <a:off x="395288" y="4933206"/>
            <a:ext cx="1296987" cy="354012"/>
          </a:xfrm>
          <a:prstGeom prst="rect">
            <a:avLst/>
          </a:prstGeom>
          <a:noFill/>
          <a:ln w="9525">
            <a:noFill/>
            <a:miter lim="800000"/>
          </a:ln>
        </p:spPr>
        <p:txBody>
          <a:bodyPr/>
          <a:lstStyle/>
          <a:p>
            <a:pPr>
              <a:spcBef>
                <a:spcPct val="20000"/>
              </a:spcBef>
            </a:pPr>
            <a:r>
              <a:rPr lang="en-US" altLang="zh-CN" sz="2000"/>
              <a:t>Iaddr(9)</a:t>
            </a:r>
            <a:endParaRPr lang="en-US" altLang="zh-CN" sz="2000"/>
          </a:p>
        </p:txBody>
      </p:sp>
      <p:sp>
        <p:nvSpPr>
          <p:cNvPr id="36876" name="Rectangle 53"/>
          <p:cNvSpPr>
            <a:spLocks noChangeArrowheads="1"/>
          </p:cNvSpPr>
          <p:nvPr/>
        </p:nvSpPr>
        <p:spPr bwMode="auto">
          <a:xfrm>
            <a:off x="395288" y="4574431"/>
            <a:ext cx="1296987" cy="358775"/>
          </a:xfrm>
          <a:prstGeom prst="rect">
            <a:avLst/>
          </a:prstGeom>
          <a:noFill/>
          <a:ln w="9525">
            <a:noFill/>
            <a:miter lim="800000"/>
          </a:ln>
        </p:spPr>
        <p:txBody>
          <a:bodyPr/>
          <a:lstStyle/>
          <a:p>
            <a:pPr>
              <a:spcBef>
                <a:spcPct val="20000"/>
              </a:spcBef>
            </a:pPr>
            <a:r>
              <a:rPr lang="en-US" altLang="zh-CN" sz="2000"/>
              <a:t>Iaddr(8)</a:t>
            </a:r>
            <a:endParaRPr lang="en-US" altLang="zh-CN" sz="2000"/>
          </a:p>
        </p:txBody>
      </p:sp>
      <p:sp>
        <p:nvSpPr>
          <p:cNvPr id="36877" name="Rectangle 54"/>
          <p:cNvSpPr>
            <a:spLocks noChangeArrowheads="1"/>
          </p:cNvSpPr>
          <p:nvPr/>
        </p:nvSpPr>
        <p:spPr bwMode="auto">
          <a:xfrm>
            <a:off x="395288" y="4222006"/>
            <a:ext cx="1296987" cy="352425"/>
          </a:xfrm>
          <a:prstGeom prst="rect">
            <a:avLst/>
          </a:prstGeom>
          <a:noFill/>
          <a:ln w="9525">
            <a:noFill/>
            <a:miter lim="800000"/>
          </a:ln>
        </p:spPr>
        <p:txBody>
          <a:bodyPr/>
          <a:lstStyle/>
          <a:p>
            <a:pPr>
              <a:spcBef>
                <a:spcPct val="20000"/>
              </a:spcBef>
            </a:pPr>
            <a:r>
              <a:rPr lang="en-US" altLang="zh-CN" sz="2000"/>
              <a:t>…</a:t>
            </a:r>
            <a:endParaRPr lang="en-US" altLang="zh-CN" sz="2000"/>
          </a:p>
        </p:txBody>
      </p:sp>
      <p:sp>
        <p:nvSpPr>
          <p:cNvPr id="36878" name="Rectangle 55"/>
          <p:cNvSpPr>
            <a:spLocks noChangeArrowheads="1"/>
          </p:cNvSpPr>
          <p:nvPr/>
        </p:nvSpPr>
        <p:spPr bwMode="auto">
          <a:xfrm>
            <a:off x="395288" y="3866406"/>
            <a:ext cx="1296987" cy="355600"/>
          </a:xfrm>
          <a:prstGeom prst="rect">
            <a:avLst/>
          </a:prstGeom>
          <a:noFill/>
          <a:ln w="9525">
            <a:noFill/>
            <a:miter lim="800000"/>
          </a:ln>
        </p:spPr>
        <p:txBody>
          <a:bodyPr/>
          <a:lstStyle/>
          <a:p>
            <a:pPr>
              <a:spcBef>
                <a:spcPct val="20000"/>
              </a:spcBef>
            </a:pPr>
            <a:r>
              <a:rPr lang="en-US" altLang="zh-CN" sz="2000"/>
              <a:t>Iaddr(1)</a:t>
            </a:r>
            <a:endParaRPr lang="en-US" altLang="zh-CN" sz="2000"/>
          </a:p>
        </p:txBody>
      </p:sp>
      <p:sp>
        <p:nvSpPr>
          <p:cNvPr id="36879" name="Rectangle 56"/>
          <p:cNvSpPr>
            <a:spLocks noChangeArrowheads="1"/>
          </p:cNvSpPr>
          <p:nvPr/>
        </p:nvSpPr>
        <p:spPr bwMode="auto">
          <a:xfrm>
            <a:off x="395288" y="3512393"/>
            <a:ext cx="1296987" cy="354013"/>
          </a:xfrm>
          <a:prstGeom prst="rect">
            <a:avLst/>
          </a:prstGeom>
          <a:noFill/>
          <a:ln w="9525">
            <a:noFill/>
            <a:miter lim="800000"/>
          </a:ln>
        </p:spPr>
        <p:txBody>
          <a:bodyPr/>
          <a:lstStyle/>
          <a:p>
            <a:pPr>
              <a:spcBef>
                <a:spcPct val="20000"/>
              </a:spcBef>
            </a:pPr>
            <a:r>
              <a:rPr lang="en-US" altLang="zh-CN" sz="2000"/>
              <a:t>Iaddr(0)</a:t>
            </a:r>
            <a:endParaRPr lang="en-US" altLang="zh-CN" sz="2000"/>
          </a:p>
        </p:txBody>
      </p:sp>
      <p:sp>
        <p:nvSpPr>
          <p:cNvPr id="36880" name="Rectangle 57"/>
          <p:cNvSpPr>
            <a:spLocks noChangeArrowheads="1"/>
          </p:cNvSpPr>
          <p:nvPr/>
        </p:nvSpPr>
        <p:spPr bwMode="auto">
          <a:xfrm>
            <a:off x="395288" y="3156793"/>
            <a:ext cx="1296987" cy="355600"/>
          </a:xfrm>
          <a:prstGeom prst="rect">
            <a:avLst/>
          </a:prstGeom>
          <a:noFill/>
          <a:ln w="9525">
            <a:noFill/>
            <a:miter lim="800000"/>
          </a:ln>
        </p:spPr>
        <p:txBody>
          <a:bodyPr/>
          <a:lstStyle/>
          <a:p>
            <a:pPr>
              <a:spcBef>
                <a:spcPct val="20000"/>
              </a:spcBef>
            </a:pPr>
            <a:r>
              <a:rPr lang="en-US" altLang="zh-CN" sz="2000"/>
              <a:t>…</a:t>
            </a:r>
            <a:endParaRPr lang="en-US" altLang="zh-CN" sz="2000"/>
          </a:p>
        </p:txBody>
      </p:sp>
      <p:sp>
        <p:nvSpPr>
          <p:cNvPr id="36881" name="Line 58"/>
          <p:cNvSpPr>
            <a:spLocks noChangeShapeType="1"/>
          </p:cNvSpPr>
          <p:nvPr/>
        </p:nvSpPr>
        <p:spPr bwMode="auto">
          <a:xfrm>
            <a:off x="395288" y="3156793"/>
            <a:ext cx="1296987" cy="1588"/>
          </a:xfrm>
          <a:prstGeom prst="line">
            <a:avLst/>
          </a:prstGeom>
          <a:noFill/>
          <a:ln w="28575" cap="sq">
            <a:solidFill>
              <a:schemeClr val="tx1"/>
            </a:solidFill>
            <a:round/>
          </a:ln>
        </p:spPr>
        <p:txBody>
          <a:bodyPr>
            <a:spAutoFit/>
          </a:bodyPr>
          <a:lstStyle/>
          <a:p>
            <a:endParaRPr lang="zh-CN" altLang="en-US"/>
          </a:p>
        </p:txBody>
      </p:sp>
      <p:sp>
        <p:nvSpPr>
          <p:cNvPr id="36882" name="Line 59"/>
          <p:cNvSpPr>
            <a:spLocks noChangeShapeType="1"/>
          </p:cNvSpPr>
          <p:nvPr/>
        </p:nvSpPr>
        <p:spPr bwMode="auto">
          <a:xfrm>
            <a:off x="395288" y="3512393"/>
            <a:ext cx="1296987" cy="1588"/>
          </a:xfrm>
          <a:prstGeom prst="line">
            <a:avLst/>
          </a:prstGeom>
          <a:noFill/>
          <a:ln w="12700">
            <a:solidFill>
              <a:schemeClr val="tx1"/>
            </a:solidFill>
            <a:round/>
          </a:ln>
        </p:spPr>
        <p:txBody>
          <a:bodyPr>
            <a:spAutoFit/>
          </a:bodyPr>
          <a:lstStyle/>
          <a:p>
            <a:endParaRPr lang="zh-CN" altLang="en-US"/>
          </a:p>
        </p:txBody>
      </p:sp>
      <p:sp>
        <p:nvSpPr>
          <p:cNvPr id="36883" name="Line 60"/>
          <p:cNvSpPr>
            <a:spLocks noChangeShapeType="1"/>
          </p:cNvSpPr>
          <p:nvPr/>
        </p:nvSpPr>
        <p:spPr bwMode="auto">
          <a:xfrm>
            <a:off x="395288" y="3866406"/>
            <a:ext cx="1296987" cy="1587"/>
          </a:xfrm>
          <a:prstGeom prst="line">
            <a:avLst/>
          </a:prstGeom>
          <a:noFill/>
          <a:ln w="12700">
            <a:solidFill>
              <a:schemeClr val="tx1"/>
            </a:solidFill>
            <a:round/>
          </a:ln>
        </p:spPr>
        <p:txBody>
          <a:bodyPr>
            <a:spAutoFit/>
          </a:bodyPr>
          <a:lstStyle/>
          <a:p>
            <a:endParaRPr lang="zh-CN" altLang="en-US"/>
          </a:p>
        </p:txBody>
      </p:sp>
      <p:sp>
        <p:nvSpPr>
          <p:cNvPr id="36884" name="Line 61"/>
          <p:cNvSpPr>
            <a:spLocks noChangeShapeType="1"/>
          </p:cNvSpPr>
          <p:nvPr/>
        </p:nvSpPr>
        <p:spPr bwMode="auto">
          <a:xfrm>
            <a:off x="395288" y="4222006"/>
            <a:ext cx="1296987" cy="1587"/>
          </a:xfrm>
          <a:prstGeom prst="line">
            <a:avLst/>
          </a:prstGeom>
          <a:noFill/>
          <a:ln w="12700">
            <a:solidFill>
              <a:schemeClr val="tx1"/>
            </a:solidFill>
            <a:round/>
          </a:ln>
        </p:spPr>
        <p:txBody>
          <a:bodyPr>
            <a:spAutoFit/>
          </a:bodyPr>
          <a:lstStyle/>
          <a:p>
            <a:endParaRPr lang="zh-CN" altLang="en-US"/>
          </a:p>
        </p:txBody>
      </p:sp>
      <p:sp>
        <p:nvSpPr>
          <p:cNvPr id="36885" name="Line 62"/>
          <p:cNvSpPr>
            <a:spLocks noChangeShapeType="1"/>
          </p:cNvSpPr>
          <p:nvPr/>
        </p:nvSpPr>
        <p:spPr bwMode="auto">
          <a:xfrm>
            <a:off x="395288" y="4574431"/>
            <a:ext cx="1296987" cy="1587"/>
          </a:xfrm>
          <a:prstGeom prst="line">
            <a:avLst/>
          </a:prstGeom>
          <a:noFill/>
          <a:ln w="12700">
            <a:solidFill>
              <a:schemeClr val="tx1"/>
            </a:solidFill>
            <a:round/>
          </a:ln>
        </p:spPr>
        <p:txBody>
          <a:bodyPr>
            <a:spAutoFit/>
          </a:bodyPr>
          <a:lstStyle/>
          <a:p>
            <a:endParaRPr lang="zh-CN" altLang="en-US"/>
          </a:p>
        </p:txBody>
      </p:sp>
      <p:sp>
        <p:nvSpPr>
          <p:cNvPr id="36886" name="Line 63"/>
          <p:cNvSpPr>
            <a:spLocks noChangeShapeType="1"/>
          </p:cNvSpPr>
          <p:nvPr/>
        </p:nvSpPr>
        <p:spPr bwMode="auto">
          <a:xfrm>
            <a:off x="395288" y="4933206"/>
            <a:ext cx="1296987" cy="1587"/>
          </a:xfrm>
          <a:prstGeom prst="line">
            <a:avLst/>
          </a:prstGeom>
          <a:noFill/>
          <a:ln w="12700">
            <a:solidFill>
              <a:schemeClr val="tx1"/>
            </a:solidFill>
            <a:round/>
          </a:ln>
        </p:spPr>
        <p:txBody>
          <a:bodyPr>
            <a:spAutoFit/>
          </a:bodyPr>
          <a:lstStyle/>
          <a:p>
            <a:endParaRPr lang="zh-CN" altLang="en-US"/>
          </a:p>
        </p:txBody>
      </p:sp>
      <p:sp>
        <p:nvSpPr>
          <p:cNvPr id="36887" name="Line 64"/>
          <p:cNvSpPr>
            <a:spLocks noChangeShapeType="1"/>
          </p:cNvSpPr>
          <p:nvPr/>
        </p:nvSpPr>
        <p:spPr bwMode="auto">
          <a:xfrm>
            <a:off x="395288" y="5287218"/>
            <a:ext cx="1296987" cy="1588"/>
          </a:xfrm>
          <a:prstGeom prst="line">
            <a:avLst/>
          </a:prstGeom>
          <a:noFill/>
          <a:ln w="12700">
            <a:solidFill>
              <a:schemeClr val="tx1"/>
            </a:solidFill>
            <a:round/>
          </a:ln>
        </p:spPr>
        <p:txBody>
          <a:bodyPr>
            <a:spAutoFit/>
          </a:bodyPr>
          <a:lstStyle/>
          <a:p>
            <a:endParaRPr lang="zh-CN" altLang="en-US"/>
          </a:p>
        </p:txBody>
      </p:sp>
      <p:sp>
        <p:nvSpPr>
          <p:cNvPr id="36888" name="Line 65"/>
          <p:cNvSpPr>
            <a:spLocks noChangeShapeType="1"/>
          </p:cNvSpPr>
          <p:nvPr/>
        </p:nvSpPr>
        <p:spPr bwMode="auto">
          <a:xfrm>
            <a:off x="395288" y="5642818"/>
            <a:ext cx="1296987" cy="1588"/>
          </a:xfrm>
          <a:prstGeom prst="line">
            <a:avLst/>
          </a:prstGeom>
          <a:noFill/>
          <a:ln w="12700">
            <a:solidFill>
              <a:schemeClr val="tx1"/>
            </a:solidFill>
            <a:round/>
          </a:ln>
        </p:spPr>
        <p:txBody>
          <a:bodyPr>
            <a:spAutoFit/>
          </a:bodyPr>
          <a:lstStyle/>
          <a:p>
            <a:endParaRPr lang="zh-CN" altLang="en-US"/>
          </a:p>
        </p:txBody>
      </p:sp>
      <p:sp>
        <p:nvSpPr>
          <p:cNvPr id="36889" name="Line 66"/>
          <p:cNvSpPr>
            <a:spLocks noChangeShapeType="1"/>
          </p:cNvSpPr>
          <p:nvPr/>
        </p:nvSpPr>
        <p:spPr bwMode="auto">
          <a:xfrm>
            <a:off x="395288" y="5996831"/>
            <a:ext cx="1296987" cy="1587"/>
          </a:xfrm>
          <a:prstGeom prst="line">
            <a:avLst/>
          </a:prstGeom>
          <a:noFill/>
          <a:ln w="12700">
            <a:solidFill>
              <a:schemeClr val="tx1"/>
            </a:solidFill>
            <a:round/>
          </a:ln>
        </p:spPr>
        <p:txBody>
          <a:bodyPr>
            <a:spAutoFit/>
          </a:bodyPr>
          <a:lstStyle/>
          <a:p>
            <a:endParaRPr lang="zh-CN" altLang="en-US"/>
          </a:p>
        </p:txBody>
      </p:sp>
      <p:sp>
        <p:nvSpPr>
          <p:cNvPr id="36890" name="Line 67"/>
          <p:cNvSpPr>
            <a:spLocks noChangeShapeType="1"/>
          </p:cNvSpPr>
          <p:nvPr/>
        </p:nvSpPr>
        <p:spPr bwMode="auto">
          <a:xfrm>
            <a:off x="395288" y="6352431"/>
            <a:ext cx="1296987" cy="1587"/>
          </a:xfrm>
          <a:prstGeom prst="line">
            <a:avLst/>
          </a:prstGeom>
          <a:noFill/>
          <a:ln w="28575" cap="sq">
            <a:solidFill>
              <a:schemeClr val="tx1"/>
            </a:solidFill>
            <a:round/>
          </a:ln>
        </p:spPr>
        <p:txBody>
          <a:bodyPr>
            <a:spAutoFit/>
          </a:bodyPr>
          <a:lstStyle/>
          <a:p>
            <a:endParaRPr lang="zh-CN" altLang="en-US"/>
          </a:p>
        </p:txBody>
      </p:sp>
      <p:sp>
        <p:nvSpPr>
          <p:cNvPr id="36891" name="Line 68"/>
          <p:cNvSpPr>
            <a:spLocks noChangeShapeType="1"/>
          </p:cNvSpPr>
          <p:nvPr/>
        </p:nvSpPr>
        <p:spPr bwMode="auto">
          <a:xfrm>
            <a:off x="395288" y="3180606"/>
            <a:ext cx="1587" cy="3197225"/>
          </a:xfrm>
          <a:prstGeom prst="line">
            <a:avLst/>
          </a:prstGeom>
          <a:noFill/>
          <a:ln w="28575" cap="sq">
            <a:solidFill>
              <a:schemeClr val="tx1"/>
            </a:solidFill>
            <a:round/>
          </a:ln>
        </p:spPr>
        <p:txBody>
          <a:bodyPr>
            <a:spAutoFit/>
          </a:bodyPr>
          <a:lstStyle/>
          <a:p>
            <a:endParaRPr lang="zh-CN" altLang="en-US"/>
          </a:p>
        </p:txBody>
      </p:sp>
      <p:sp>
        <p:nvSpPr>
          <p:cNvPr id="36892" name="Line 69"/>
          <p:cNvSpPr>
            <a:spLocks noChangeShapeType="1"/>
          </p:cNvSpPr>
          <p:nvPr/>
        </p:nvSpPr>
        <p:spPr bwMode="auto">
          <a:xfrm>
            <a:off x="1692275" y="3167906"/>
            <a:ext cx="1588" cy="3195637"/>
          </a:xfrm>
          <a:prstGeom prst="line">
            <a:avLst/>
          </a:prstGeom>
          <a:noFill/>
          <a:ln w="28575" cap="sq">
            <a:solidFill>
              <a:schemeClr val="tx1"/>
            </a:solidFill>
            <a:round/>
          </a:ln>
        </p:spPr>
        <p:txBody>
          <a:bodyPr>
            <a:spAutoFit/>
          </a:bodyPr>
          <a:lstStyle/>
          <a:p>
            <a:endParaRPr lang="zh-CN" altLang="en-US"/>
          </a:p>
        </p:txBody>
      </p:sp>
      <p:sp>
        <p:nvSpPr>
          <p:cNvPr id="300102" name="Line 70"/>
          <p:cNvSpPr>
            <a:spLocks noChangeShapeType="1"/>
          </p:cNvSpPr>
          <p:nvPr/>
        </p:nvSpPr>
        <p:spPr bwMode="auto">
          <a:xfrm flipV="1">
            <a:off x="1511300" y="2867868"/>
            <a:ext cx="5148263" cy="909638"/>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0103" name="Line 71"/>
          <p:cNvSpPr>
            <a:spLocks noChangeShapeType="1"/>
          </p:cNvSpPr>
          <p:nvPr/>
        </p:nvSpPr>
        <p:spPr bwMode="auto">
          <a:xfrm flipV="1">
            <a:off x="1619250" y="4523631"/>
            <a:ext cx="2808288" cy="931862"/>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0104" name="Line 72"/>
          <p:cNvSpPr>
            <a:spLocks noChangeShapeType="1"/>
          </p:cNvSpPr>
          <p:nvPr/>
        </p:nvSpPr>
        <p:spPr bwMode="auto">
          <a:xfrm flipV="1">
            <a:off x="1511300" y="3372693"/>
            <a:ext cx="5148263" cy="1800225"/>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0105" name="Text Box 73"/>
          <p:cNvSpPr txBox="1">
            <a:spLocks noChangeArrowheads="1"/>
          </p:cNvSpPr>
          <p:nvPr/>
        </p:nvSpPr>
        <p:spPr bwMode="auto">
          <a:xfrm>
            <a:off x="601663" y="6344493"/>
            <a:ext cx="1306512" cy="3968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a:t>i</a:t>
            </a:r>
            <a:r>
              <a:rPr lang="zh-CN" altLang="en-US" sz="2000"/>
              <a:t>节点</a:t>
            </a:r>
            <a:endParaRPr lang="zh-CN" altLang="en-US" sz="2000"/>
          </a:p>
        </p:txBody>
      </p:sp>
      <p:sp>
        <p:nvSpPr>
          <p:cNvPr id="300106" name="Line 74"/>
          <p:cNvSpPr>
            <a:spLocks noChangeShapeType="1"/>
          </p:cNvSpPr>
          <p:nvPr/>
        </p:nvSpPr>
        <p:spPr bwMode="auto">
          <a:xfrm>
            <a:off x="1619250" y="5892056"/>
            <a:ext cx="720725"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0035">
                                            <p:txEl>
                                              <p:pRg st="1" end="1"/>
                                            </p:txEl>
                                          </p:spTgt>
                                        </p:tgtEl>
                                        <p:attrNameLst>
                                          <p:attrName>style.visibility</p:attrName>
                                        </p:attrNameLst>
                                      </p:cBhvr>
                                      <p:to>
                                        <p:strVal val="visible"/>
                                      </p:to>
                                    </p:set>
                                    <p:animEffect transition="in" filter="box(in)">
                                      <p:cBhvr>
                                        <p:cTn id="7" dur="500"/>
                                        <p:tgtEl>
                                          <p:spTgt spid="3000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0035">
                                            <p:txEl>
                                              <p:pRg st="2" end="2"/>
                                            </p:txEl>
                                          </p:spTgt>
                                        </p:tgtEl>
                                        <p:attrNameLst>
                                          <p:attrName>style.visibility</p:attrName>
                                        </p:attrNameLst>
                                      </p:cBhvr>
                                      <p:to>
                                        <p:strVal val="visible"/>
                                      </p:to>
                                    </p:set>
                                    <p:animEffect transition="in" filter="box(in)">
                                      <p:cBhvr>
                                        <p:cTn id="12" dur="500"/>
                                        <p:tgtEl>
                                          <p:spTgt spid="3000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i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00035">
                                            <p:txEl>
                                              <p:pRg st="3" end="3"/>
                                            </p:txEl>
                                          </p:spTgt>
                                        </p:tgtEl>
                                        <p:attrNameLst>
                                          <p:attrName>style.visibility</p:attrName>
                                        </p:attrNameLst>
                                      </p:cBhvr>
                                      <p:to>
                                        <p:strVal val="visible"/>
                                      </p:to>
                                    </p:set>
                                    <p:animEffect transition="in" filter="box(in)">
                                      <p:cBhvr>
                                        <p:cTn id="27" dur="500"/>
                                        <p:tgtEl>
                                          <p:spTgt spid="30003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ox(i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00035">
                                            <p:txEl>
                                              <p:pRg st="4" end="4"/>
                                            </p:txEl>
                                          </p:spTgt>
                                        </p:tgtEl>
                                        <p:attrNameLst>
                                          <p:attrName>style.visibility</p:attrName>
                                        </p:attrNameLst>
                                      </p:cBhvr>
                                      <p:to>
                                        <p:strVal val="visible"/>
                                      </p:to>
                                    </p:set>
                                    <p:animEffect transition="in" filter="box(in)">
                                      <p:cBhvr>
                                        <p:cTn id="37" dur="500"/>
                                        <p:tgtEl>
                                          <p:spTgt spid="3000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483768" y="0"/>
            <a:ext cx="4752206" cy="582612"/>
          </a:xfrm>
        </p:spPr>
        <p:txBody>
          <a:bodyPr/>
          <a:lstStyle/>
          <a:p>
            <a:pPr>
              <a:defRPr/>
            </a:pPr>
            <a:r>
              <a:rPr lang="zh-CN" altLang="en-US" sz="2800" dirty="0" smtClean="0">
                <a:solidFill>
                  <a:schemeClr val="accent1"/>
                </a:solidFill>
              </a:rPr>
              <a:t>（</a:t>
            </a:r>
            <a:r>
              <a:rPr lang="en-US" altLang="zh-CN" sz="2800" dirty="0" smtClean="0">
                <a:solidFill>
                  <a:schemeClr val="accent1"/>
                </a:solidFill>
              </a:rPr>
              <a:t>2</a:t>
            </a:r>
            <a:r>
              <a:rPr lang="zh-CN" altLang="en-US" sz="2800" dirty="0" smtClean="0">
                <a:solidFill>
                  <a:schemeClr val="accent1"/>
                </a:solidFill>
              </a:rPr>
              <a:t>）混合索引</a:t>
            </a:r>
            <a:endParaRPr lang="zh-CN" altLang="en-US" sz="2800" dirty="0" smtClean="0">
              <a:solidFill>
                <a:schemeClr val="accent1"/>
              </a:solidFill>
            </a:endParaRPr>
          </a:p>
        </p:txBody>
      </p:sp>
      <p:sp>
        <p:nvSpPr>
          <p:cNvPr id="302083" name="Text Box 3"/>
          <p:cNvSpPr txBox="1">
            <a:spLocks noChangeArrowheads="1"/>
          </p:cNvSpPr>
          <p:nvPr/>
        </p:nvSpPr>
        <p:spPr bwMode="auto">
          <a:xfrm>
            <a:off x="107950" y="692150"/>
            <a:ext cx="8640763" cy="10048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latin typeface="宋体" panose="02010600030101010101" pitchFamily="2" charset="-122"/>
              </a:rPr>
              <a:t>(3)1034</a:t>
            </a:r>
            <a:r>
              <a:rPr lang="en-US" altLang="zh-CN" b="0"/>
              <a:t>+1M</a:t>
            </a:r>
            <a:r>
              <a:rPr lang="en-US" altLang="en-US"/>
              <a:t>＜</a:t>
            </a:r>
            <a:r>
              <a:rPr lang="en-US" altLang="zh-CN">
                <a:latin typeface="宋体" panose="02010600030101010101" pitchFamily="2" charset="-122"/>
              </a:rPr>
              <a:t>n</a:t>
            </a:r>
            <a:r>
              <a:rPr lang="en-US" altLang="zh-CN"/>
              <a:t>≤</a:t>
            </a:r>
            <a:r>
              <a:rPr lang="en-US" altLang="zh-CN" b="0"/>
              <a:t>1034+1M+1G</a:t>
            </a:r>
            <a:r>
              <a:rPr lang="zh-CN" altLang="en-US"/>
              <a:t>：</a:t>
            </a:r>
            <a:endParaRPr lang="zh-CN" altLang="en-US"/>
          </a:p>
          <a:p>
            <a:pPr eaLnBrk="1" hangingPunct="1">
              <a:spcBef>
                <a:spcPct val="50000"/>
              </a:spcBef>
              <a:buClr>
                <a:schemeClr val="tx1"/>
              </a:buClr>
              <a:buFontTx/>
              <a:buChar char="•"/>
              <a:defRPr/>
            </a:pPr>
            <a:r>
              <a:rPr lang="zh-CN" altLang="en-US"/>
              <a:t> 前面</a:t>
            </a:r>
            <a:r>
              <a:rPr lang="en-US" altLang="zh-CN"/>
              <a:t>10</a:t>
            </a:r>
            <a:r>
              <a:rPr lang="zh-CN" altLang="en-US"/>
              <a:t>个数据块号全部存放在</a:t>
            </a:r>
            <a:r>
              <a:rPr lang="en-US" altLang="zh-CN">
                <a:latin typeface="宋体" panose="02010600030101010101" pitchFamily="2" charset="-122"/>
              </a:rPr>
              <a:t>iaddr(0) </a:t>
            </a:r>
            <a:r>
              <a:rPr lang="zh-CN" altLang="en-US">
                <a:latin typeface="宋体" panose="02010600030101010101" pitchFamily="2" charset="-122"/>
              </a:rPr>
              <a:t>～</a:t>
            </a:r>
            <a:r>
              <a:rPr lang="en-US" altLang="zh-CN">
                <a:latin typeface="宋体" panose="02010600030101010101" pitchFamily="2" charset="-122"/>
              </a:rPr>
              <a:t>iaddr(9)</a:t>
            </a:r>
            <a:r>
              <a:rPr lang="zh-CN" altLang="en-US">
                <a:latin typeface="宋体" panose="02010600030101010101" pitchFamily="2" charset="-122"/>
              </a:rPr>
              <a:t>中；</a:t>
            </a:r>
            <a:endParaRPr lang="zh-CN" altLang="en-US">
              <a:latin typeface="宋体" panose="02010600030101010101" pitchFamily="2" charset="-122"/>
            </a:endParaRPr>
          </a:p>
        </p:txBody>
      </p:sp>
      <p:sp>
        <p:nvSpPr>
          <p:cNvPr id="302134" name="Line 54"/>
          <p:cNvSpPr>
            <a:spLocks noChangeShapeType="1"/>
          </p:cNvSpPr>
          <p:nvPr/>
        </p:nvSpPr>
        <p:spPr bwMode="auto">
          <a:xfrm flipV="1">
            <a:off x="3203575" y="2708275"/>
            <a:ext cx="1944688" cy="21590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2135" name="Rectangle 55"/>
          <p:cNvSpPr>
            <a:spLocks noChangeArrowheads="1"/>
          </p:cNvSpPr>
          <p:nvPr/>
        </p:nvSpPr>
        <p:spPr bwMode="auto">
          <a:xfrm>
            <a:off x="1690688" y="5942013"/>
            <a:ext cx="1771650" cy="461962"/>
          </a:xfrm>
          <a:prstGeom prst="rect">
            <a:avLst/>
          </a:prstGeom>
          <a:noFill/>
          <a:ln w="9525">
            <a:noFill/>
            <a:miter lim="800000"/>
          </a:ln>
        </p:spPr>
        <p:txBody>
          <a:bodyPr/>
          <a:lstStyle/>
          <a:p>
            <a:pPr>
              <a:spcBef>
                <a:spcPct val="20000"/>
              </a:spcBef>
            </a:pPr>
            <a:r>
              <a:rPr lang="en-US" altLang="zh-CN"/>
              <a:t>iaddr(12)</a:t>
            </a:r>
            <a:endParaRPr lang="en-US" altLang="zh-CN"/>
          </a:p>
        </p:txBody>
      </p:sp>
      <p:sp>
        <p:nvSpPr>
          <p:cNvPr id="302136" name="Rectangle 56"/>
          <p:cNvSpPr>
            <a:spLocks noChangeArrowheads="1"/>
          </p:cNvSpPr>
          <p:nvPr/>
        </p:nvSpPr>
        <p:spPr bwMode="auto">
          <a:xfrm>
            <a:off x="1690688" y="5486400"/>
            <a:ext cx="1771650" cy="455613"/>
          </a:xfrm>
          <a:prstGeom prst="rect">
            <a:avLst/>
          </a:prstGeom>
          <a:noFill/>
          <a:ln w="9525">
            <a:noFill/>
            <a:miter lim="800000"/>
          </a:ln>
        </p:spPr>
        <p:txBody>
          <a:bodyPr/>
          <a:lstStyle/>
          <a:p>
            <a:pPr>
              <a:spcBef>
                <a:spcPct val="20000"/>
              </a:spcBef>
            </a:pPr>
            <a:r>
              <a:rPr lang="en-US" altLang="zh-CN"/>
              <a:t>iaddr(11)</a:t>
            </a:r>
            <a:endParaRPr lang="en-US" altLang="zh-CN"/>
          </a:p>
        </p:txBody>
      </p:sp>
      <p:sp>
        <p:nvSpPr>
          <p:cNvPr id="302137" name="Rectangle 57"/>
          <p:cNvSpPr>
            <a:spLocks noChangeArrowheads="1"/>
          </p:cNvSpPr>
          <p:nvPr/>
        </p:nvSpPr>
        <p:spPr bwMode="auto">
          <a:xfrm>
            <a:off x="1690688" y="5026025"/>
            <a:ext cx="1771650" cy="460375"/>
          </a:xfrm>
          <a:prstGeom prst="rect">
            <a:avLst/>
          </a:prstGeom>
          <a:noFill/>
          <a:ln w="9525">
            <a:noFill/>
            <a:miter lim="800000"/>
          </a:ln>
        </p:spPr>
        <p:txBody>
          <a:bodyPr/>
          <a:lstStyle/>
          <a:p>
            <a:pPr>
              <a:spcBef>
                <a:spcPct val="20000"/>
              </a:spcBef>
            </a:pPr>
            <a:r>
              <a:rPr lang="en-US" altLang="zh-CN"/>
              <a:t>iaddr(10)</a:t>
            </a:r>
            <a:endParaRPr lang="en-US" altLang="zh-CN"/>
          </a:p>
        </p:txBody>
      </p:sp>
      <p:sp>
        <p:nvSpPr>
          <p:cNvPr id="302138" name="Rectangle 58"/>
          <p:cNvSpPr>
            <a:spLocks noChangeArrowheads="1"/>
          </p:cNvSpPr>
          <p:nvPr/>
        </p:nvSpPr>
        <p:spPr bwMode="auto">
          <a:xfrm>
            <a:off x="1690688" y="4567238"/>
            <a:ext cx="1771650" cy="458787"/>
          </a:xfrm>
          <a:prstGeom prst="rect">
            <a:avLst/>
          </a:prstGeom>
          <a:noFill/>
          <a:ln w="9525">
            <a:noFill/>
            <a:miter lim="800000"/>
          </a:ln>
        </p:spPr>
        <p:txBody>
          <a:bodyPr/>
          <a:lstStyle/>
          <a:p>
            <a:pPr>
              <a:spcBef>
                <a:spcPct val="20000"/>
              </a:spcBef>
            </a:pPr>
            <a:r>
              <a:rPr lang="en-US" altLang="zh-CN"/>
              <a:t>iaddr(9)</a:t>
            </a:r>
            <a:endParaRPr lang="en-US" altLang="zh-CN"/>
          </a:p>
        </p:txBody>
      </p:sp>
      <p:sp>
        <p:nvSpPr>
          <p:cNvPr id="302139" name="Rectangle 59"/>
          <p:cNvSpPr>
            <a:spLocks noChangeArrowheads="1"/>
          </p:cNvSpPr>
          <p:nvPr/>
        </p:nvSpPr>
        <p:spPr bwMode="auto">
          <a:xfrm>
            <a:off x="1690688" y="4103688"/>
            <a:ext cx="1771650" cy="463550"/>
          </a:xfrm>
          <a:prstGeom prst="rect">
            <a:avLst/>
          </a:prstGeom>
          <a:noFill/>
          <a:ln w="9525">
            <a:noFill/>
            <a:miter lim="800000"/>
          </a:ln>
        </p:spPr>
        <p:txBody>
          <a:bodyPr/>
          <a:lstStyle/>
          <a:p>
            <a:pPr>
              <a:spcBef>
                <a:spcPct val="20000"/>
              </a:spcBef>
            </a:pPr>
            <a:r>
              <a:rPr lang="en-US" altLang="zh-CN"/>
              <a:t>iaddr(8)</a:t>
            </a:r>
            <a:endParaRPr lang="en-US" altLang="zh-CN"/>
          </a:p>
        </p:txBody>
      </p:sp>
      <p:sp>
        <p:nvSpPr>
          <p:cNvPr id="302140" name="Rectangle 60"/>
          <p:cNvSpPr>
            <a:spLocks noChangeArrowheads="1"/>
          </p:cNvSpPr>
          <p:nvPr/>
        </p:nvSpPr>
        <p:spPr bwMode="auto">
          <a:xfrm>
            <a:off x="1690688" y="3648075"/>
            <a:ext cx="1771650" cy="455613"/>
          </a:xfrm>
          <a:prstGeom prst="rect">
            <a:avLst/>
          </a:prstGeom>
          <a:noFill/>
          <a:ln w="9525">
            <a:noFill/>
            <a:miter lim="800000"/>
          </a:ln>
        </p:spPr>
        <p:txBody>
          <a:bodyPr/>
          <a:lstStyle/>
          <a:p>
            <a:pPr>
              <a:spcBef>
                <a:spcPct val="20000"/>
              </a:spcBef>
            </a:pPr>
            <a:r>
              <a:rPr lang="en-US" altLang="zh-CN">
                <a:latin typeface="宋体" panose="02010600030101010101" pitchFamily="2" charset="-122"/>
              </a:rPr>
              <a:t>…</a:t>
            </a:r>
            <a:endParaRPr lang="en-US" altLang="zh-CN"/>
          </a:p>
        </p:txBody>
      </p:sp>
      <p:sp>
        <p:nvSpPr>
          <p:cNvPr id="302141" name="Rectangle 61"/>
          <p:cNvSpPr>
            <a:spLocks noChangeArrowheads="1"/>
          </p:cNvSpPr>
          <p:nvPr/>
        </p:nvSpPr>
        <p:spPr bwMode="auto">
          <a:xfrm>
            <a:off x="1690688" y="3187700"/>
            <a:ext cx="1771650" cy="460375"/>
          </a:xfrm>
          <a:prstGeom prst="rect">
            <a:avLst/>
          </a:prstGeom>
          <a:noFill/>
          <a:ln w="9525">
            <a:noFill/>
            <a:miter lim="800000"/>
          </a:ln>
        </p:spPr>
        <p:txBody>
          <a:bodyPr/>
          <a:lstStyle/>
          <a:p>
            <a:pPr>
              <a:spcBef>
                <a:spcPct val="20000"/>
              </a:spcBef>
            </a:pPr>
            <a:r>
              <a:rPr lang="en-US" altLang="zh-CN"/>
              <a:t>iaddr(1)</a:t>
            </a:r>
            <a:endParaRPr lang="en-US" altLang="zh-CN"/>
          </a:p>
        </p:txBody>
      </p:sp>
      <p:sp>
        <p:nvSpPr>
          <p:cNvPr id="302142" name="Rectangle 62"/>
          <p:cNvSpPr>
            <a:spLocks noChangeArrowheads="1"/>
          </p:cNvSpPr>
          <p:nvPr/>
        </p:nvSpPr>
        <p:spPr bwMode="auto">
          <a:xfrm>
            <a:off x="1690688" y="2732088"/>
            <a:ext cx="1771650" cy="455612"/>
          </a:xfrm>
          <a:prstGeom prst="rect">
            <a:avLst/>
          </a:prstGeom>
          <a:noFill/>
          <a:ln w="9525">
            <a:noFill/>
            <a:miter lim="800000"/>
          </a:ln>
        </p:spPr>
        <p:txBody>
          <a:bodyPr/>
          <a:lstStyle/>
          <a:p>
            <a:pPr>
              <a:spcBef>
                <a:spcPct val="20000"/>
              </a:spcBef>
            </a:pPr>
            <a:r>
              <a:rPr lang="en-US" altLang="zh-CN"/>
              <a:t>iaddr(0)</a:t>
            </a:r>
            <a:endParaRPr lang="en-US" altLang="zh-CN"/>
          </a:p>
        </p:txBody>
      </p:sp>
      <p:sp>
        <p:nvSpPr>
          <p:cNvPr id="302143" name="Rectangle 63"/>
          <p:cNvSpPr>
            <a:spLocks noChangeArrowheads="1"/>
          </p:cNvSpPr>
          <p:nvPr/>
        </p:nvSpPr>
        <p:spPr bwMode="auto">
          <a:xfrm>
            <a:off x="1690688" y="2270125"/>
            <a:ext cx="1771650" cy="461963"/>
          </a:xfrm>
          <a:prstGeom prst="rect">
            <a:avLst/>
          </a:prstGeom>
          <a:noFill/>
          <a:ln w="9525">
            <a:noFill/>
            <a:miter lim="800000"/>
          </a:ln>
        </p:spPr>
        <p:txBody>
          <a:bodyPr/>
          <a:lstStyle/>
          <a:p>
            <a:pPr>
              <a:spcBef>
                <a:spcPct val="20000"/>
              </a:spcBef>
            </a:pPr>
            <a:r>
              <a:rPr lang="en-US" altLang="zh-CN">
                <a:latin typeface="宋体" panose="02010600030101010101" pitchFamily="2" charset="-122"/>
              </a:rPr>
              <a:t>…</a:t>
            </a:r>
            <a:endParaRPr lang="en-US" altLang="zh-CN"/>
          </a:p>
        </p:txBody>
      </p:sp>
      <p:sp>
        <p:nvSpPr>
          <p:cNvPr id="302144" name="Line 64"/>
          <p:cNvSpPr>
            <a:spLocks noChangeShapeType="1"/>
          </p:cNvSpPr>
          <p:nvPr/>
        </p:nvSpPr>
        <p:spPr bwMode="auto">
          <a:xfrm>
            <a:off x="1690688" y="2270125"/>
            <a:ext cx="1771650" cy="0"/>
          </a:xfrm>
          <a:prstGeom prst="line">
            <a:avLst/>
          </a:prstGeom>
          <a:noFill/>
          <a:ln w="28575" cap="sq">
            <a:solidFill>
              <a:schemeClr val="tx1"/>
            </a:solidFill>
            <a:round/>
          </a:ln>
        </p:spPr>
        <p:txBody>
          <a:bodyPr>
            <a:spAutoFit/>
          </a:bodyPr>
          <a:lstStyle/>
          <a:p>
            <a:endParaRPr lang="zh-CN" altLang="en-US"/>
          </a:p>
        </p:txBody>
      </p:sp>
      <p:sp>
        <p:nvSpPr>
          <p:cNvPr id="302145" name="Line 65"/>
          <p:cNvSpPr>
            <a:spLocks noChangeShapeType="1"/>
          </p:cNvSpPr>
          <p:nvPr/>
        </p:nvSpPr>
        <p:spPr bwMode="auto">
          <a:xfrm>
            <a:off x="1690688" y="2732088"/>
            <a:ext cx="1771650" cy="0"/>
          </a:xfrm>
          <a:prstGeom prst="line">
            <a:avLst/>
          </a:prstGeom>
          <a:noFill/>
          <a:ln w="12700">
            <a:solidFill>
              <a:schemeClr val="tx1"/>
            </a:solidFill>
            <a:round/>
          </a:ln>
        </p:spPr>
        <p:txBody>
          <a:bodyPr>
            <a:spAutoFit/>
          </a:bodyPr>
          <a:lstStyle/>
          <a:p>
            <a:endParaRPr lang="zh-CN" altLang="en-US"/>
          </a:p>
        </p:txBody>
      </p:sp>
      <p:sp>
        <p:nvSpPr>
          <p:cNvPr id="302146" name="Line 66"/>
          <p:cNvSpPr>
            <a:spLocks noChangeShapeType="1"/>
          </p:cNvSpPr>
          <p:nvPr/>
        </p:nvSpPr>
        <p:spPr bwMode="auto">
          <a:xfrm>
            <a:off x="1690688" y="3187700"/>
            <a:ext cx="1771650" cy="0"/>
          </a:xfrm>
          <a:prstGeom prst="line">
            <a:avLst/>
          </a:prstGeom>
          <a:noFill/>
          <a:ln w="12700">
            <a:solidFill>
              <a:schemeClr val="tx1"/>
            </a:solidFill>
            <a:round/>
          </a:ln>
        </p:spPr>
        <p:txBody>
          <a:bodyPr>
            <a:spAutoFit/>
          </a:bodyPr>
          <a:lstStyle/>
          <a:p>
            <a:endParaRPr lang="zh-CN" altLang="en-US"/>
          </a:p>
        </p:txBody>
      </p:sp>
      <p:sp>
        <p:nvSpPr>
          <p:cNvPr id="302147" name="Line 67"/>
          <p:cNvSpPr>
            <a:spLocks noChangeShapeType="1"/>
          </p:cNvSpPr>
          <p:nvPr/>
        </p:nvSpPr>
        <p:spPr bwMode="auto">
          <a:xfrm>
            <a:off x="1692275" y="3644900"/>
            <a:ext cx="1771650" cy="0"/>
          </a:xfrm>
          <a:prstGeom prst="line">
            <a:avLst/>
          </a:prstGeom>
          <a:noFill/>
          <a:ln w="12700">
            <a:solidFill>
              <a:schemeClr val="tx1"/>
            </a:solidFill>
            <a:round/>
          </a:ln>
        </p:spPr>
        <p:txBody>
          <a:bodyPr>
            <a:spAutoFit/>
          </a:bodyPr>
          <a:lstStyle/>
          <a:p>
            <a:endParaRPr lang="zh-CN" altLang="en-US"/>
          </a:p>
        </p:txBody>
      </p:sp>
      <p:sp>
        <p:nvSpPr>
          <p:cNvPr id="302148" name="Line 68"/>
          <p:cNvSpPr>
            <a:spLocks noChangeShapeType="1"/>
          </p:cNvSpPr>
          <p:nvPr/>
        </p:nvSpPr>
        <p:spPr bwMode="auto">
          <a:xfrm>
            <a:off x="1690688" y="4103688"/>
            <a:ext cx="1771650" cy="0"/>
          </a:xfrm>
          <a:prstGeom prst="line">
            <a:avLst/>
          </a:prstGeom>
          <a:noFill/>
          <a:ln w="12700">
            <a:solidFill>
              <a:schemeClr val="tx1"/>
            </a:solidFill>
            <a:round/>
          </a:ln>
        </p:spPr>
        <p:txBody>
          <a:bodyPr>
            <a:spAutoFit/>
          </a:bodyPr>
          <a:lstStyle/>
          <a:p>
            <a:endParaRPr lang="zh-CN" altLang="en-US"/>
          </a:p>
        </p:txBody>
      </p:sp>
      <p:sp>
        <p:nvSpPr>
          <p:cNvPr id="302149" name="Line 69"/>
          <p:cNvSpPr>
            <a:spLocks noChangeShapeType="1"/>
          </p:cNvSpPr>
          <p:nvPr/>
        </p:nvSpPr>
        <p:spPr bwMode="auto">
          <a:xfrm>
            <a:off x="1690688" y="4567238"/>
            <a:ext cx="1771650" cy="0"/>
          </a:xfrm>
          <a:prstGeom prst="line">
            <a:avLst/>
          </a:prstGeom>
          <a:noFill/>
          <a:ln w="12700">
            <a:solidFill>
              <a:schemeClr val="tx1"/>
            </a:solidFill>
            <a:round/>
          </a:ln>
        </p:spPr>
        <p:txBody>
          <a:bodyPr>
            <a:spAutoFit/>
          </a:bodyPr>
          <a:lstStyle/>
          <a:p>
            <a:endParaRPr lang="zh-CN" altLang="en-US"/>
          </a:p>
        </p:txBody>
      </p:sp>
      <p:sp>
        <p:nvSpPr>
          <p:cNvPr id="302150" name="Line 70"/>
          <p:cNvSpPr>
            <a:spLocks noChangeShapeType="1"/>
          </p:cNvSpPr>
          <p:nvPr/>
        </p:nvSpPr>
        <p:spPr bwMode="auto">
          <a:xfrm>
            <a:off x="1690688" y="5026025"/>
            <a:ext cx="1771650" cy="0"/>
          </a:xfrm>
          <a:prstGeom prst="line">
            <a:avLst/>
          </a:prstGeom>
          <a:noFill/>
          <a:ln w="12700">
            <a:solidFill>
              <a:schemeClr val="tx1"/>
            </a:solidFill>
            <a:round/>
          </a:ln>
        </p:spPr>
        <p:txBody>
          <a:bodyPr>
            <a:spAutoFit/>
          </a:bodyPr>
          <a:lstStyle/>
          <a:p>
            <a:endParaRPr lang="zh-CN" altLang="en-US"/>
          </a:p>
        </p:txBody>
      </p:sp>
      <p:sp>
        <p:nvSpPr>
          <p:cNvPr id="302151" name="Line 71"/>
          <p:cNvSpPr>
            <a:spLocks noChangeShapeType="1"/>
          </p:cNvSpPr>
          <p:nvPr/>
        </p:nvSpPr>
        <p:spPr bwMode="auto">
          <a:xfrm>
            <a:off x="1690688" y="5486400"/>
            <a:ext cx="1771650" cy="0"/>
          </a:xfrm>
          <a:prstGeom prst="line">
            <a:avLst/>
          </a:prstGeom>
          <a:noFill/>
          <a:ln w="12700">
            <a:solidFill>
              <a:schemeClr val="tx1"/>
            </a:solidFill>
            <a:round/>
          </a:ln>
        </p:spPr>
        <p:txBody>
          <a:bodyPr>
            <a:spAutoFit/>
          </a:bodyPr>
          <a:lstStyle/>
          <a:p>
            <a:endParaRPr lang="zh-CN" altLang="en-US"/>
          </a:p>
        </p:txBody>
      </p:sp>
      <p:sp>
        <p:nvSpPr>
          <p:cNvPr id="302152" name="Line 72"/>
          <p:cNvSpPr>
            <a:spLocks noChangeShapeType="1"/>
          </p:cNvSpPr>
          <p:nvPr/>
        </p:nvSpPr>
        <p:spPr bwMode="auto">
          <a:xfrm>
            <a:off x="1690688" y="5942013"/>
            <a:ext cx="1771650" cy="0"/>
          </a:xfrm>
          <a:prstGeom prst="line">
            <a:avLst/>
          </a:prstGeom>
          <a:noFill/>
          <a:ln w="12700">
            <a:solidFill>
              <a:schemeClr val="tx1"/>
            </a:solidFill>
            <a:round/>
          </a:ln>
        </p:spPr>
        <p:txBody>
          <a:bodyPr>
            <a:spAutoFit/>
          </a:bodyPr>
          <a:lstStyle/>
          <a:p>
            <a:endParaRPr lang="zh-CN" altLang="en-US"/>
          </a:p>
        </p:txBody>
      </p:sp>
      <p:sp>
        <p:nvSpPr>
          <p:cNvPr id="302153" name="Line 73"/>
          <p:cNvSpPr>
            <a:spLocks noChangeShapeType="1"/>
          </p:cNvSpPr>
          <p:nvPr/>
        </p:nvSpPr>
        <p:spPr bwMode="auto">
          <a:xfrm>
            <a:off x="1690688" y="6403975"/>
            <a:ext cx="1771650" cy="0"/>
          </a:xfrm>
          <a:prstGeom prst="line">
            <a:avLst/>
          </a:prstGeom>
          <a:noFill/>
          <a:ln w="28575" cap="sq">
            <a:solidFill>
              <a:schemeClr val="tx1"/>
            </a:solidFill>
            <a:round/>
          </a:ln>
        </p:spPr>
        <p:txBody>
          <a:bodyPr>
            <a:spAutoFit/>
          </a:bodyPr>
          <a:lstStyle/>
          <a:p>
            <a:endParaRPr lang="zh-CN" altLang="en-US"/>
          </a:p>
        </p:txBody>
      </p:sp>
      <p:sp>
        <p:nvSpPr>
          <p:cNvPr id="302154" name="Line 74"/>
          <p:cNvSpPr>
            <a:spLocks noChangeShapeType="1"/>
          </p:cNvSpPr>
          <p:nvPr/>
        </p:nvSpPr>
        <p:spPr bwMode="auto">
          <a:xfrm>
            <a:off x="1690688" y="2270125"/>
            <a:ext cx="0" cy="4133850"/>
          </a:xfrm>
          <a:prstGeom prst="line">
            <a:avLst/>
          </a:prstGeom>
          <a:noFill/>
          <a:ln w="28575" cap="sq">
            <a:solidFill>
              <a:schemeClr val="tx1"/>
            </a:solidFill>
            <a:round/>
          </a:ln>
        </p:spPr>
        <p:txBody>
          <a:bodyPr>
            <a:spAutoFit/>
          </a:bodyPr>
          <a:lstStyle/>
          <a:p>
            <a:endParaRPr lang="zh-CN" altLang="en-US"/>
          </a:p>
        </p:txBody>
      </p:sp>
      <p:sp>
        <p:nvSpPr>
          <p:cNvPr id="302155" name="Line 75"/>
          <p:cNvSpPr>
            <a:spLocks noChangeShapeType="1"/>
          </p:cNvSpPr>
          <p:nvPr/>
        </p:nvSpPr>
        <p:spPr bwMode="auto">
          <a:xfrm>
            <a:off x="3462338" y="2270125"/>
            <a:ext cx="0" cy="4133850"/>
          </a:xfrm>
          <a:prstGeom prst="line">
            <a:avLst/>
          </a:prstGeom>
          <a:noFill/>
          <a:ln w="28575" cap="sq">
            <a:solidFill>
              <a:schemeClr val="tx1"/>
            </a:solidFill>
            <a:round/>
          </a:ln>
        </p:spPr>
        <p:txBody>
          <a:bodyPr>
            <a:spAutoFit/>
          </a:bodyPr>
          <a:lstStyle/>
          <a:p>
            <a:endParaRPr lang="zh-CN" altLang="en-US"/>
          </a:p>
        </p:txBody>
      </p:sp>
      <p:sp>
        <p:nvSpPr>
          <p:cNvPr id="302156" name="Line 76"/>
          <p:cNvSpPr>
            <a:spLocks noChangeShapeType="1"/>
          </p:cNvSpPr>
          <p:nvPr/>
        </p:nvSpPr>
        <p:spPr bwMode="auto">
          <a:xfrm flipV="1">
            <a:off x="3348038" y="3429000"/>
            <a:ext cx="1800225" cy="1439863"/>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2157" name="Text Box 77"/>
          <p:cNvSpPr txBox="1">
            <a:spLocks noChangeArrowheads="1"/>
          </p:cNvSpPr>
          <p:nvPr/>
        </p:nvSpPr>
        <p:spPr bwMode="auto">
          <a:xfrm>
            <a:off x="1924050" y="1771650"/>
            <a:ext cx="14224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i</a:t>
            </a:r>
            <a:r>
              <a:rPr lang="zh-CN" altLang="en-US"/>
              <a:t>节点</a:t>
            </a:r>
            <a:endParaRPr lang="zh-CN" altLang="en-US"/>
          </a:p>
        </p:txBody>
      </p:sp>
      <p:grpSp>
        <p:nvGrpSpPr>
          <p:cNvPr id="2" name="Group 93"/>
          <p:cNvGrpSpPr/>
          <p:nvPr/>
        </p:nvGrpSpPr>
        <p:grpSpPr bwMode="auto">
          <a:xfrm>
            <a:off x="5148263" y="1844675"/>
            <a:ext cx="2205037" cy="4608513"/>
            <a:chOff x="3243" y="1162"/>
            <a:chExt cx="1389" cy="2903"/>
          </a:xfrm>
        </p:grpSpPr>
        <p:sp>
          <p:nvSpPr>
            <p:cNvPr id="37917" name="Text Box 79"/>
            <p:cNvSpPr txBox="1">
              <a:spLocks noChangeArrowheads="1"/>
            </p:cNvSpPr>
            <p:nvPr/>
          </p:nvSpPr>
          <p:spPr bwMode="auto">
            <a:xfrm>
              <a:off x="3243" y="1587"/>
              <a:ext cx="888" cy="236"/>
            </a:xfrm>
            <a:prstGeom prst="rect">
              <a:avLst/>
            </a:prstGeom>
            <a:solidFill>
              <a:srgbClr val="FFCCFF"/>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37918" name="Text Box 80"/>
            <p:cNvSpPr txBox="1">
              <a:spLocks noChangeArrowheads="1"/>
            </p:cNvSpPr>
            <p:nvPr/>
          </p:nvSpPr>
          <p:spPr bwMode="auto">
            <a:xfrm>
              <a:off x="3356" y="1745"/>
              <a:ext cx="778" cy="232"/>
            </a:xfrm>
            <a:prstGeom prst="rect">
              <a:avLst/>
            </a:prstGeom>
            <a:noFill/>
            <a:ln w="9525">
              <a:noFill/>
              <a:miter lim="800000"/>
            </a:ln>
          </p:spPr>
          <p:txBody>
            <a:bodyPr>
              <a:spAutoFit/>
            </a:bodyPr>
            <a:lstStyle/>
            <a:p>
              <a:pPr eaLnBrk="1" hangingPunct="1">
                <a:spcBef>
                  <a:spcPct val="50000"/>
                </a:spcBef>
              </a:pPr>
              <a:r>
                <a:rPr kumimoji="1" lang="en-US" altLang="zh-CN" sz="1800">
                  <a:latin typeface="Times New Roman" panose="02020603050405020304" pitchFamily="18" charset="0"/>
                </a:rPr>
                <a:t>…</a:t>
              </a:r>
              <a:endParaRPr kumimoji="1" lang="en-US" altLang="zh-CN" sz="1800">
                <a:latin typeface="Times New Roman" panose="02020603050405020304" pitchFamily="18" charset="0"/>
              </a:endParaRPr>
            </a:p>
          </p:txBody>
        </p:sp>
        <p:sp>
          <p:nvSpPr>
            <p:cNvPr id="302161" name="AutoShape 81"/>
            <p:cNvSpPr/>
            <p:nvPr/>
          </p:nvSpPr>
          <p:spPr bwMode="auto">
            <a:xfrm>
              <a:off x="4131" y="1587"/>
              <a:ext cx="111" cy="632"/>
            </a:xfrm>
            <a:prstGeom prst="rightBrace">
              <a:avLst>
                <a:gd name="adj1" fmla="val 47447"/>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02162" name="Text Box 82"/>
            <p:cNvSpPr txBox="1">
              <a:spLocks noChangeArrowheads="1"/>
            </p:cNvSpPr>
            <p:nvPr/>
          </p:nvSpPr>
          <p:spPr bwMode="auto">
            <a:xfrm>
              <a:off x="4229" y="1642"/>
              <a:ext cx="346" cy="790"/>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zh-CN" altLang="en-US"/>
                <a:t>前</a:t>
              </a:r>
              <a:r>
                <a:rPr lang="en-US" altLang="zh-CN"/>
                <a:t>10</a:t>
              </a:r>
              <a:r>
                <a:rPr lang="zh-CN" altLang="en-US"/>
                <a:t>个</a:t>
              </a:r>
              <a:endParaRPr lang="zh-CN" altLang="en-US"/>
            </a:p>
          </p:txBody>
        </p:sp>
        <p:sp>
          <p:nvSpPr>
            <p:cNvPr id="37921" name="Text Box 83"/>
            <p:cNvSpPr txBox="1">
              <a:spLocks noChangeArrowheads="1"/>
            </p:cNvSpPr>
            <p:nvPr/>
          </p:nvSpPr>
          <p:spPr bwMode="auto">
            <a:xfrm>
              <a:off x="3243" y="2062"/>
              <a:ext cx="888" cy="237"/>
            </a:xfrm>
            <a:prstGeom prst="rect">
              <a:avLst/>
            </a:prstGeom>
            <a:solidFill>
              <a:srgbClr val="FFCCFF"/>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37922" name="Text Box 84"/>
            <p:cNvSpPr txBox="1">
              <a:spLocks noChangeArrowheads="1"/>
            </p:cNvSpPr>
            <p:nvPr/>
          </p:nvSpPr>
          <p:spPr bwMode="auto">
            <a:xfrm>
              <a:off x="3243" y="2455"/>
              <a:ext cx="888" cy="237"/>
            </a:xfrm>
            <a:prstGeom prst="rect">
              <a:avLst/>
            </a:prstGeom>
            <a:solidFill>
              <a:srgbClr val="FFCCFF"/>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37923" name="Text Box 85"/>
            <p:cNvSpPr txBox="1">
              <a:spLocks noChangeArrowheads="1"/>
            </p:cNvSpPr>
            <p:nvPr/>
          </p:nvSpPr>
          <p:spPr bwMode="auto">
            <a:xfrm>
              <a:off x="3243" y="2930"/>
              <a:ext cx="888" cy="237"/>
            </a:xfrm>
            <a:prstGeom prst="rect">
              <a:avLst/>
            </a:prstGeom>
            <a:solidFill>
              <a:srgbClr val="FFCCFF"/>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37924" name="Text Box 86"/>
            <p:cNvSpPr txBox="1">
              <a:spLocks noChangeArrowheads="1"/>
            </p:cNvSpPr>
            <p:nvPr/>
          </p:nvSpPr>
          <p:spPr bwMode="auto">
            <a:xfrm>
              <a:off x="3243" y="3475"/>
              <a:ext cx="888" cy="237"/>
            </a:xfrm>
            <a:prstGeom prst="rect">
              <a:avLst/>
            </a:prstGeom>
            <a:solidFill>
              <a:srgbClr val="FFCCFF"/>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37925" name="Text Box 87"/>
            <p:cNvSpPr txBox="1">
              <a:spLocks noChangeArrowheads="1"/>
            </p:cNvSpPr>
            <p:nvPr/>
          </p:nvSpPr>
          <p:spPr bwMode="auto">
            <a:xfrm>
              <a:off x="3356" y="3087"/>
              <a:ext cx="778" cy="232"/>
            </a:xfrm>
            <a:prstGeom prst="rect">
              <a:avLst/>
            </a:prstGeom>
            <a:noFill/>
            <a:ln w="9525">
              <a:noFill/>
              <a:miter lim="800000"/>
            </a:ln>
          </p:spPr>
          <p:txBody>
            <a:bodyPr>
              <a:spAutoFit/>
            </a:bodyPr>
            <a:lstStyle/>
            <a:p>
              <a:pPr eaLnBrk="1" hangingPunct="1">
                <a:spcBef>
                  <a:spcPct val="50000"/>
                </a:spcBef>
              </a:pPr>
              <a:r>
                <a:rPr kumimoji="1" lang="en-US" altLang="zh-CN" sz="1800">
                  <a:latin typeface="Times New Roman" panose="02020603050405020304" pitchFamily="18" charset="0"/>
                </a:rPr>
                <a:t>…</a:t>
              </a:r>
              <a:endParaRPr kumimoji="1" lang="en-US" altLang="zh-CN" sz="1800">
                <a:latin typeface="Times New Roman" panose="02020603050405020304" pitchFamily="18" charset="0"/>
              </a:endParaRPr>
            </a:p>
          </p:txBody>
        </p:sp>
        <p:sp>
          <p:nvSpPr>
            <p:cNvPr id="302168" name="AutoShape 88"/>
            <p:cNvSpPr/>
            <p:nvPr/>
          </p:nvSpPr>
          <p:spPr bwMode="auto">
            <a:xfrm>
              <a:off x="4150" y="2478"/>
              <a:ext cx="221" cy="1496"/>
            </a:xfrm>
            <a:prstGeom prst="rightBrace">
              <a:avLst>
                <a:gd name="adj1" fmla="val 56410"/>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02169" name="Text Box 89"/>
            <p:cNvSpPr txBox="1">
              <a:spLocks noChangeArrowheads="1"/>
            </p:cNvSpPr>
            <p:nvPr/>
          </p:nvSpPr>
          <p:spPr bwMode="auto">
            <a:xfrm>
              <a:off x="4286" y="2477"/>
              <a:ext cx="346" cy="1543"/>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en-US" altLang="zh-CN"/>
                <a:t>≤1024+1M+1G</a:t>
              </a:r>
              <a:endParaRPr lang="en-US" altLang="zh-CN"/>
            </a:p>
          </p:txBody>
        </p:sp>
        <p:sp>
          <p:nvSpPr>
            <p:cNvPr id="37928" name="Text Box 90"/>
            <p:cNvSpPr txBox="1">
              <a:spLocks noChangeArrowheads="1"/>
            </p:cNvSpPr>
            <p:nvPr/>
          </p:nvSpPr>
          <p:spPr bwMode="auto">
            <a:xfrm>
              <a:off x="3243" y="1162"/>
              <a:ext cx="888" cy="237"/>
            </a:xfrm>
            <a:prstGeom prst="rect">
              <a:avLst/>
            </a:prstGeom>
            <a:solidFill>
              <a:srgbClr val="FFCCFF"/>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37929" name="Text Box 91"/>
            <p:cNvSpPr txBox="1">
              <a:spLocks noChangeArrowheads="1"/>
            </p:cNvSpPr>
            <p:nvPr/>
          </p:nvSpPr>
          <p:spPr bwMode="auto">
            <a:xfrm>
              <a:off x="3243" y="1162"/>
              <a:ext cx="999" cy="269"/>
            </a:xfrm>
            <a:prstGeom prst="rect">
              <a:avLst/>
            </a:prstGeom>
            <a:noFill/>
            <a:ln w="9525">
              <a:noFill/>
              <a:miter lim="800000"/>
            </a:ln>
          </p:spPr>
          <p:txBody>
            <a:bodyPr>
              <a:spAutoFit/>
            </a:bodyPr>
            <a:lstStyle/>
            <a:p>
              <a:pPr eaLnBrk="1" hangingPunct="1">
                <a:spcBef>
                  <a:spcPct val="50000"/>
                </a:spcBef>
              </a:pPr>
              <a:r>
                <a:rPr kumimoji="1" lang="zh-CN" altLang="en-US" sz="2200">
                  <a:latin typeface="Times New Roman" panose="02020603050405020304" pitchFamily="18" charset="0"/>
                </a:rPr>
                <a:t>数据块</a:t>
              </a:r>
              <a:endParaRPr kumimoji="1" lang="zh-CN" altLang="en-US" sz="2200">
                <a:latin typeface="Times New Roman" panose="02020603050405020304" pitchFamily="18" charset="0"/>
              </a:endParaRPr>
            </a:p>
          </p:txBody>
        </p:sp>
        <p:sp>
          <p:nvSpPr>
            <p:cNvPr id="37930" name="Text Box 92"/>
            <p:cNvSpPr txBox="1">
              <a:spLocks noChangeArrowheads="1"/>
            </p:cNvSpPr>
            <p:nvPr/>
          </p:nvSpPr>
          <p:spPr bwMode="auto">
            <a:xfrm>
              <a:off x="3243" y="3828"/>
              <a:ext cx="888" cy="237"/>
            </a:xfrm>
            <a:prstGeom prst="rect">
              <a:avLst/>
            </a:prstGeom>
            <a:solidFill>
              <a:srgbClr val="FFCCFF"/>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2083">
                                            <p:txEl>
                                              <p:pRg st="1" end="1"/>
                                            </p:txEl>
                                          </p:spTgt>
                                        </p:tgtEl>
                                        <p:attrNameLst>
                                          <p:attrName>style.visibility</p:attrName>
                                        </p:attrNameLst>
                                      </p:cBhvr>
                                      <p:to>
                                        <p:strVal val="visible"/>
                                      </p:to>
                                    </p:set>
                                    <p:animEffect transition="in" filter="box(in)">
                                      <p:cBhvr>
                                        <p:cTn id="7" dur="500"/>
                                        <p:tgtEl>
                                          <p:spTgt spid="3020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2134"/>
                                        </p:tgtEl>
                                        <p:attrNameLst>
                                          <p:attrName>style.visibility</p:attrName>
                                        </p:attrNameLst>
                                      </p:cBhvr>
                                      <p:to>
                                        <p:strVal val="visible"/>
                                      </p:to>
                                    </p:set>
                                    <p:animEffect transition="in" filter="box(in)">
                                      <p:cBhvr>
                                        <p:cTn id="12" dur="500"/>
                                        <p:tgtEl>
                                          <p:spTgt spid="302134"/>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02135"/>
                                        </p:tgtEl>
                                        <p:attrNameLst>
                                          <p:attrName>style.visibility</p:attrName>
                                        </p:attrNameLst>
                                      </p:cBhvr>
                                      <p:to>
                                        <p:strVal val="visible"/>
                                      </p:to>
                                    </p:set>
                                    <p:animEffect transition="in" filter="box(in)">
                                      <p:cBhvr>
                                        <p:cTn id="15" dur="500"/>
                                        <p:tgtEl>
                                          <p:spTgt spid="302135"/>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02136"/>
                                        </p:tgtEl>
                                        <p:attrNameLst>
                                          <p:attrName>style.visibility</p:attrName>
                                        </p:attrNameLst>
                                      </p:cBhvr>
                                      <p:to>
                                        <p:strVal val="visible"/>
                                      </p:to>
                                    </p:set>
                                    <p:animEffect transition="in" filter="box(in)">
                                      <p:cBhvr>
                                        <p:cTn id="18" dur="500"/>
                                        <p:tgtEl>
                                          <p:spTgt spid="302136"/>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302137"/>
                                        </p:tgtEl>
                                        <p:attrNameLst>
                                          <p:attrName>style.visibility</p:attrName>
                                        </p:attrNameLst>
                                      </p:cBhvr>
                                      <p:to>
                                        <p:strVal val="visible"/>
                                      </p:to>
                                    </p:set>
                                    <p:animEffect transition="in" filter="box(in)">
                                      <p:cBhvr>
                                        <p:cTn id="21" dur="500"/>
                                        <p:tgtEl>
                                          <p:spTgt spid="302137"/>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302138"/>
                                        </p:tgtEl>
                                        <p:attrNameLst>
                                          <p:attrName>style.visibility</p:attrName>
                                        </p:attrNameLst>
                                      </p:cBhvr>
                                      <p:to>
                                        <p:strVal val="visible"/>
                                      </p:to>
                                    </p:set>
                                    <p:animEffect transition="in" filter="box(in)">
                                      <p:cBhvr>
                                        <p:cTn id="24" dur="500"/>
                                        <p:tgtEl>
                                          <p:spTgt spid="302138"/>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302139"/>
                                        </p:tgtEl>
                                        <p:attrNameLst>
                                          <p:attrName>style.visibility</p:attrName>
                                        </p:attrNameLst>
                                      </p:cBhvr>
                                      <p:to>
                                        <p:strVal val="visible"/>
                                      </p:to>
                                    </p:set>
                                    <p:animEffect transition="in" filter="box(in)">
                                      <p:cBhvr>
                                        <p:cTn id="27" dur="500"/>
                                        <p:tgtEl>
                                          <p:spTgt spid="302139"/>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302140"/>
                                        </p:tgtEl>
                                        <p:attrNameLst>
                                          <p:attrName>style.visibility</p:attrName>
                                        </p:attrNameLst>
                                      </p:cBhvr>
                                      <p:to>
                                        <p:strVal val="visible"/>
                                      </p:to>
                                    </p:set>
                                    <p:animEffect transition="in" filter="box(in)">
                                      <p:cBhvr>
                                        <p:cTn id="30" dur="500"/>
                                        <p:tgtEl>
                                          <p:spTgt spid="302140"/>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302141"/>
                                        </p:tgtEl>
                                        <p:attrNameLst>
                                          <p:attrName>style.visibility</p:attrName>
                                        </p:attrNameLst>
                                      </p:cBhvr>
                                      <p:to>
                                        <p:strVal val="visible"/>
                                      </p:to>
                                    </p:set>
                                    <p:animEffect transition="in" filter="box(in)">
                                      <p:cBhvr>
                                        <p:cTn id="33" dur="500"/>
                                        <p:tgtEl>
                                          <p:spTgt spid="302141"/>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302142"/>
                                        </p:tgtEl>
                                        <p:attrNameLst>
                                          <p:attrName>style.visibility</p:attrName>
                                        </p:attrNameLst>
                                      </p:cBhvr>
                                      <p:to>
                                        <p:strVal val="visible"/>
                                      </p:to>
                                    </p:set>
                                    <p:animEffect transition="in" filter="box(in)">
                                      <p:cBhvr>
                                        <p:cTn id="36" dur="500"/>
                                        <p:tgtEl>
                                          <p:spTgt spid="302142"/>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302143"/>
                                        </p:tgtEl>
                                        <p:attrNameLst>
                                          <p:attrName>style.visibility</p:attrName>
                                        </p:attrNameLst>
                                      </p:cBhvr>
                                      <p:to>
                                        <p:strVal val="visible"/>
                                      </p:to>
                                    </p:set>
                                    <p:animEffect transition="in" filter="box(in)">
                                      <p:cBhvr>
                                        <p:cTn id="39" dur="500"/>
                                        <p:tgtEl>
                                          <p:spTgt spid="302143"/>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302144"/>
                                        </p:tgtEl>
                                        <p:attrNameLst>
                                          <p:attrName>style.visibility</p:attrName>
                                        </p:attrNameLst>
                                      </p:cBhvr>
                                      <p:to>
                                        <p:strVal val="visible"/>
                                      </p:to>
                                    </p:set>
                                    <p:animEffect transition="in" filter="box(in)">
                                      <p:cBhvr>
                                        <p:cTn id="42" dur="500"/>
                                        <p:tgtEl>
                                          <p:spTgt spid="302144"/>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302145"/>
                                        </p:tgtEl>
                                        <p:attrNameLst>
                                          <p:attrName>style.visibility</p:attrName>
                                        </p:attrNameLst>
                                      </p:cBhvr>
                                      <p:to>
                                        <p:strVal val="visible"/>
                                      </p:to>
                                    </p:set>
                                    <p:animEffect transition="in" filter="box(in)">
                                      <p:cBhvr>
                                        <p:cTn id="45" dur="500"/>
                                        <p:tgtEl>
                                          <p:spTgt spid="302145"/>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302146"/>
                                        </p:tgtEl>
                                        <p:attrNameLst>
                                          <p:attrName>style.visibility</p:attrName>
                                        </p:attrNameLst>
                                      </p:cBhvr>
                                      <p:to>
                                        <p:strVal val="visible"/>
                                      </p:to>
                                    </p:set>
                                    <p:animEffect transition="in" filter="box(in)">
                                      <p:cBhvr>
                                        <p:cTn id="48" dur="500"/>
                                        <p:tgtEl>
                                          <p:spTgt spid="302146"/>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302147"/>
                                        </p:tgtEl>
                                        <p:attrNameLst>
                                          <p:attrName>style.visibility</p:attrName>
                                        </p:attrNameLst>
                                      </p:cBhvr>
                                      <p:to>
                                        <p:strVal val="visible"/>
                                      </p:to>
                                    </p:set>
                                    <p:animEffect transition="in" filter="box(in)">
                                      <p:cBhvr>
                                        <p:cTn id="51" dur="500"/>
                                        <p:tgtEl>
                                          <p:spTgt spid="302147"/>
                                        </p:tgtEl>
                                      </p:cBhvr>
                                    </p:animEffect>
                                  </p:childTnLst>
                                </p:cTn>
                              </p:par>
                              <p:par>
                                <p:cTn id="52" presetID="4" presetClass="entr" presetSubtype="16" fill="hold" grpId="0" nodeType="withEffect">
                                  <p:stCondLst>
                                    <p:cond delay="0"/>
                                  </p:stCondLst>
                                  <p:childTnLst>
                                    <p:set>
                                      <p:cBhvr>
                                        <p:cTn id="53" dur="1" fill="hold">
                                          <p:stCondLst>
                                            <p:cond delay="0"/>
                                          </p:stCondLst>
                                        </p:cTn>
                                        <p:tgtEl>
                                          <p:spTgt spid="302148"/>
                                        </p:tgtEl>
                                        <p:attrNameLst>
                                          <p:attrName>style.visibility</p:attrName>
                                        </p:attrNameLst>
                                      </p:cBhvr>
                                      <p:to>
                                        <p:strVal val="visible"/>
                                      </p:to>
                                    </p:set>
                                    <p:animEffect transition="in" filter="box(in)">
                                      <p:cBhvr>
                                        <p:cTn id="54" dur="500"/>
                                        <p:tgtEl>
                                          <p:spTgt spid="302148"/>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302149"/>
                                        </p:tgtEl>
                                        <p:attrNameLst>
                                          <p:attrName>style.visibility</p:attrName>
                                        </p:attrNameLst>
                                      </p:cBhvr>
                                      <p:to>
                                        <p:strVal val="visible"/>
                                      </p:to>
                                    </p:set>
                                    <p:animEffect transition="in" filter="box(in)">
                                      <p:cBhvr>
                                        <p:cTn id="57" dur="500"/>
                                        <p:tgtEl>
                                          <p:spTgt spid="302149"/>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302150"/>
                                        </p:tgtEl>
                                        <p:attrNameLst>
                                          <p:attrName>style.visibility</p:attrName>
                                        </p:attrNameLst>
                                      </p:cBhvr>
                                      <p:to>
                                        <p:strVal val="visible"/>
                                      </p:to>
                                    </p:set>
                                    <p:animEffect transition="in" filter="box(in)">
                                      <p:cBhvr>
                                        <p:cTn id="60" dur="500"/>
                                        <p:tgtEl>
                                          <p:spTgt spid="302150"/>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302151"/>
                                        </p:tgtEl>
                                        <p:attrNameLst>
                                          <p:attrName>style.visibility</p:attrName>
                                        </p:attrNameLst>
                                      </p:cBhvr>
                                      <p:to>
                                        <p:strVal val="visible"/>
                                      </p:to>
                                    </p:set>
                                    <p:animEffect transition="in" filter="box(in)">
                                      <p:cBhvr>
                                        <p:cTn id="63" dur="500"/>
                                        <p:tgtEl>
                                          <p:spTgt spid="302151"/>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302152"/>
                                        </p:tgtEl>
                                        <p:attrNameLst>
                                          <p:attrName>style.visibility</p:attrName>
                                        </p:attrNameLst>
                                      </p:cBhvr>
                                      <p:to>
                                        <p:strVal val="visible"/>
                                      </p:to>
                                    </p:set>
                                    <p:animEffect transition="in" filter="box(in)">
                                      <p:cBhvr>
                                        <p:cTn id="66" dur="500"/>
                                        <p:tgtEl>
                                          <p:spTgt spid="302152"/>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302153"/>
                                        </p:tgtEl>
                                        <p:attrNameLst>
                                          <p:attrName>style.visibility</p:attrName>
                                        </p:attrNameLst>
                                      </p:cBhvr>
                                      <p:to>
                                        <p:strVal val="visible"/>
                                      </p:to>
                                    </p:set>
                                    <p:animEffect transition="in" filter="box(in)">
                                      <p:cBhvr>
                                        <p:cTn id="69" dur="500"/>
                                        <p:tgtEl>
                                          <p:spTgt spid="302153"/>
                                        </p:tgtEl>
                                      </p:cBhvr>
                                    </p:animEffect>
                                  </p:childTnLst>
                                </p:cTn>
                              </p:par>
                              <p:par>
                                <p:cTn id="70" presetID="4" presetClass="entr" presetSubtype="16" fill="hold" grpId="0" nodeType="withEffect">
                                  <p:stCondLst>
                                    <p:cond delay="0"/>
                                  </p:stCondLst>
                                  <p:childTnLst>
                                    <p:set>
                                      <p:cBhvr>
                                        <p:cTn id="71" dur="1" fill="hold">
                                          <p:stCondLst>
                                            <p:cond delay="0"/>
                                          </p:stCondLst>
                                        </p:cTn>
                                        <p:tgtEl>
                                          <p:spTgt spid="302154"/>
                                        </p:tgtEl>
                                        <p:attrNameLst>
                                          <p:attrName>style.visibility</p:attrName>
                                        </p:attrNameLst>
                                      </p:cBhvr>
                                      <p:to>
                                        <p:strVal val="visible"/>
                                      </p:to>
                                    </p:set>
                                    <p:animEffect transition="in" filter="box(in)">
                                      <p:cBhvr>
                                        <p:cTn id="72" dur="500"/>
                                        <p:tgtEl>
                                          <p:spTgt spid="302154"/>
                                        </p:tgtEl>
                                      </p:cBhvr>
                                    </p:animEffect>
                                  </p:childTnLst>
                                </p:cTn>
                              </p:par>
                              <p:par>
                                <p:cTn id="73" presetID="4" presetClass="entr" presetSubtype="16" fill="hold" grpId="0" nodeType="withEffect">
                                  <p:stCondLst>
                                    <p:cond delay="0"/>
                                  </p:stCondLst>
                                  <p:childTnLst>
                                    <p:set>
                                      <p:cBhvr>
                                        <p:cTn id="74" dur="1" fill="hold">
                                          <p:stCondLst>
                                            <p:cond delay="0"/>
                                          </p:stCondLst>
                                        </p:cTn>
                                        <p:tgtEl>
                                          <p:spTgt spid="302155"/>
                                        </p:tgtEl>
                                        <p:attrNameLst>
                                          <p:attrName>style.visibility</p:attrName>
                                        </p:attrNameLst>
                                      </p:cBhvr>
                                      <p:to>
                                        <p:strVal val="visible"/>
                                      </p:to>
                                    </p:set>
                                    <p:animEffect transition="in" filter="box(in)">
                                      <p:cBhvr>
                                        <p:cTn id="75" dur="500"/>
                                        <p:tgtEl>
                                          <p:spTgt spid="302155"/>
                                        </p:tgtEl>
                                      </p:cBhvr>
                                    </p:animEffect>
                                  </p:childTnLst>
                                </p:cTn>
                              </p:par>
                              <p:par>
                                <p:cTn id="76" presetID="4" presetClass="entr" presetSubtype="16" fill="hold" nodeType="withEffect">
                                  <p:stCondLst>
                                    <p:cond delay="0"/>
                                  </p:stCondLst>
                                  <p:childTnLst>
                                    <p:set>
                                      <p:cBhvr>
                                        <p:cTn id="77" dur="1" fill="hold">
                                          <p:stCondLst>
                                            <p:cond delay="0"/>
                                          </p:stCondLst>
                                        </p:cTn>
                                        <p:tgtEl>
                                          <p:spTgt spid="302156"/>
                                        </p:tgtEl>
                                        <p:attrNameLst>
                                          <p:attrName>style.visibility</p:attrName>
                                        </p:attrNameLst>
                                      </p:cBhvr>
                                      <p:to>
                                        <p:strVal val="visible"/>
                                      </p:to>
                                    </p:set>
                                    <p:animEffect transition="in" filter="box(in)">
                                      <p:cBhvr>
                                        <p:cTn id="78" dur="500"/>
                                        <p:tgtEl>
                                          <p:spTgt spid="302156"/>
                                        </p:tgtEl>
                                      </p:cBhvr>
                                    </p:animEffect>
                                  </p:childTnLst>
                                </p:cTn>
                              </p:par>
                              <p:par>
                                <p:cTn id="79" presetID="4" presetClass="entr" presetSubtype="16" fill="hold" grpId="0" nodeType="withEffect">
                                  <p:stCondLst>
                                    <p:cond delay="0"/>
                                  </p:stCondLst>
                                  <p:childTnLst>
                                    <p:set>
                                      <p:cBhvr>
                                        <p:cTn id="80" dur="1" fill="hold">
                                          <p:stCondLst>
                                            <p:cond delay="0"/>
                                          </p:stCondLst>
                                        </p:cTn>
                                        <p:tgtEl>
                                          <p:spTgt spid="302157"/>
                                        </p:tgtEl>
                                        <p:attrNameLst>
                                          <p:attrName>style.visibility</p:attrName>
                                        </p:attrNameLst>
                                      </p:cBhvr>
                                      <p:to>
                                        <p:strVal val="visible"/>
                                      </p:to>
                                    </p:set>
                                    <p:animEffect transition="in" filter="box(in)">
                                      <p:cBhvr>
                                        <p:cTn id="81" dur="500"/>
                                        <p:tgtEl>
                                          <p:spTgt spid="302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135" grpId="0"/>
      <p:bldP spid="302136" grpId="0"/>
      <p:bldP spid="302137" grpId="0"/>
      <p:bldP spid="302138" grpId="0"/>
      <p:bldP spid="302139" grpId="0"/>
      <p:bldP spid="302140" grpId="0"/>
      <p:bldP spid="302141" grpId="0"/>
      <p:bldP spid="302142" grpId="0"/>
      <p:bldP spid="302143" grpId="0"/>
      <p:bldP spid="302144" grpId="0" animBg="1"/>
      <p:bldP spid="302145" grpId="0" animBg="1"/>
      <p:bldP spid="302146" grpId="0" animBg="1"/>
      <p:bldP spid="302147" grpId="0" animBg="1"/>
      <p:bldP spid="302148" grpId="0" animBg="1"/>
      <p:bldP spid="302149" grpId="0" animBg="1"/>
      <p:bldP spid="302150" grpId="0" animBg="1"/>
      <p:bldP spid="302151" grpId="0" animBg="1"/>
      <p:bldP spid="302152" grpId="0" animBg="1"/>
      <p:bldP spid="302153" grpId="0" animBg="1"/>
      <p:bldP spid="302154" grpId="0" animBg="1"/>
      <p:bldP spid="302155" grpId="0" animBg="1"/>
      <p:bldP spid="30215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203848" y="116632"/>
            <a:ext cx="4537199" cy="504825"/>
          </a:xfrm>
        </p:spPr>
        <p:txBody>
          <a:bodyPr/>
          <a:lstStyle/>
          <a:p>
            <a:pPr>
              <a:defRPr/>
            </a:pPr>
            <a:r>
              <a:rPr lang="zh-CN" altLang="en-US" sz="2800" dirty="0" smtClean="0">
                <a:solidFill>
                  <a:schemeClr val="accent1"/>
                </a:solidFill>
              </a:rPr>
              <a:t>（</a:t>
            </a:r>
            <a:r>
              <a:rPr lang="en-US" altLang="zh-CN" sz="2800" dirty="0" smtClean="0">
                <a:solidFill>
                  <a:schemeClr val="accent1"/>
                </a:solidFill>
              </a:rPr>
              <a:t>2</a:t>
            </a:r>
            <a:r>
              <a:rPr lang="zh-CN" altLang="en-US" sz="2800" dirty="0" smtClean="0">
                <a:solidFill>
                  <a:schemeClr val="accent1"/>
                </a:solidFill>
              </a:rPr>
              <a:t>）混合索引</a:t>
            </a:r>
            <a:endParaRPr lang="zh-CN" altLang="en-US" sz="2800" dirty="0" smtClean="0">
              <a:solidFill>
                <a:schemeClr val="accent1"/>
              </a:solidFill>
            </a:endParaRPr>
          </a:p>
        </p:txBody>
      </p:sp>
      <p:sp>
        <p:nvSpPr>
          <p:cNvPr id="303107" name="Text Box 3"/>
          <p:cNvSpPr txBox="1">
            <a:spLocks noChangeArrowheads="1"/>
          </p:cNvSpPr>
          <p:nvPr/>
        </p:nvSpPr>
        <p:spPr bwMode="auto">
          <a:xfrm>
            <a:off x="323850" y="692150"/>
            <a:ext cx="8424863" cy="13700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latin typeface="宋体" panose="02010600030101010101" pitchFamily="2" charset="-122"/>
              </a:rPr>
              <a:t>(3)1034</a:t>
            </a:r>
            <a:r>
              <a:rPr lang="en-US" altLang="zh-CN" b="0"/>
              <a:t>+1M</a:t>
            </a:r>
            <a:r>
              <a:rPr lang="en-US" altLang="en-US"/>
              <a:t>＜</a:t>
            </a:r>
            <a:r>
              <a:rPr lang="en-US" altLang="zh-CN">
                <a:latin typeface="宋体" panose="02010600030101010101" pitchFamily="2" charset="-122"/>
              </a:rPr>
              <a:t>n</a:t>
            </a:r>
            <a:r>
              <a:rPr lang="en-US" altLang="zh-CN"/>
              <a:t>≤</a:t>
            </a:r>
            <a:r>
              <a:rPr lang="en-US" altLang="zh-CN" b="0"/>
              <a:t>1034+1M+1G</a:t>
            </a:r>
            <a:r>
              <a:rPr lang="zh-CN" altLang="en-US"/>
              <a:t>：</a:t>
            </a:r>
            <a:endParaRPr lang="zh-CN" altLang="en-US"/>
          </a:p>
          <a:p>
            <a:pPr eaLnBrk="1" hangingPunct="1">
              <a:spcBef>
                <a:spcPct val="50000"/>
              </a:spcBef>
              <a:buClr>
                <a:schemeClr val="tx1"/>
              </a:buClr>
              <a:buFontTx/>
              <a:buChar char="•"/>
              <a:defRPr/>
            </a:pPr>
            <a:r>
              <a:rPr lang="zh-CN" altLang="en-US">
                <a:latin typeface="宋体" panose="02010600030101010101" pitchFamily="2" charset="-122"/>
              </a:rPr>
              <a:t>剩下的不超过</a:t>
            </a:r>
            <a:r>
              <a:rPr lang="en-US" altLang="zh-CN">
                <a:latin typeface="宋体" panose="02010600030101010101" pitchFamily="2" charset="-122"/>
              </a:rPr>
              <a:t>1024+1M+1G</a:t>
            </a:r>
            <a:r>
              <a:rPr lang="zh-CN" altLang="en-US">
                <a:latin typeface="宋体" panose="02010600030101010101" pitchFamily="2" charset="-122"/>
              </a:rPr>
              <a:t>个数据块号放在不超过</a:t>
            </a:r>
            <a:r>
              <a:rPr lang="en-US" altLang="zh-CN">
                <a:latin typeface="宋体" panose="02010600030101010101" pitchFamily="2" charset="-122"/>
              </a:rPr>
              <a:t>1025+1M</a:t>
            </a:r>
            <a:r>
              <a:rPr lang="zh-CN" altLang="en-US">
                <a:latin typeface="宋体" panose="02010600030101010101" pitchFamily="2" charset="-122"/>
              </a:rPr>
              <a:t>个一级索引块中；</a:t>
            </a:r>
            <a:endParaRPr lang="zh-CN" altLang="en-US">
              <a:latin typeface="宋体" panose="02010600030101010101" pitchFamily="2" charset="-122"/>
            </a:endParaRPr>
          </a:p>
        </p:txBody>
      </p:sp>
      <p:grpSp>
        <p:nvGrpSpPr>
          <p:cNvPr id="2" name="Group 4"/>
          <p:cNvGrpSpPr/>
          <p:nvPr/>
        </p:nvGrpSpPr>
        <p:grpSpPr bwMode="auto">
          <a:xfrm>
            <a:off x="2411413" y="2420938"/>
            <a:ext cx="2663825" cy="1366837"/>
            <a:chOff x="3379" y="2251"/>
            <a:chExt cx="998" cy="453"/>
          </a:xfrm>
        </p:grpSpPr>
        <p:sp>
          <p:nvSpPr>
            <p:cNvPr id="38941" name="Text Box 5"/>
            <p:cNvSpPr txBox="1">
              <a:spLocks noChangeArrowheads="1"/>
            </p:cNvSpPr>
            <p:nvPr/>
          </p:nvSpPr>
          <p:spPr bwMode="auto">
            <a:xfrm>
              <a:off x="3425" y="2269"/>
              <a:ext cx="499" cy="136"/>
            </a:xfrm>
            <a:prstGeom prst="rect">
              <a:avLst/>
            </a:prstGeom>
            <a:solidFill>
              <a:srgbClr val="FFCC99"/>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8942" name="Text Box 6"/>
            <p:cNvSpPr txBox="1">
              <a:spLocks noChangeArrowheads="1"/>
            </p:cNvSpPr>
            <p:nvPr/>
          </p:nvSpPr>
          <p:spPr bwMode="auto">
            <a:xfrm>
              <a:off x="3379" y="2251"/>
              <a:ext cx="589" cy="132"/>
            </a:xfrm>
            <a:prstGeom prst="rect">
              <a:avLst/>
            </a:prstGeom>
            <a:noFill/>
            <a:ln w="9525">
              <a:noFill/>
              <a:miter lim="800000"/>
            </a:ln>
          </p:spPr>
          <p:txBody>
            <a:bodyPr>
              <a:spAutoFit/>
            </a:bodyPr>
            <a:lstStyle/>
            <a:p>
              <a:pPr eaLnBrk="1" hangingPunct="1">
                <a:spcBef>
                  <a:spcPct val="50000"/>
                </a:spcBef>
              </a:pPr>
              <a:r>
                <a:rPr kumimoji="1" lang="zh-CN" altLang="en-US" sz="2000">
                  <a:latin typeface="Times New Roman" panose="02020603050405020304" pitchFamily="18" charset="0"/>
                </a:rPr>
                <a:t>一级索引块</a:t>
              </a:r>
              <a:endParaRPr kumimoji="1" lang="zh-CN" altLang="en-US" sz="2000">
                <a:latin typeface="Times New Roman" panose="02020603050405020304" pitchFamily="18" charset="0"/>
              </a:endParaRPr>
            </a:p>
          </p:txBody>
        </p:sp>
        <p:sp>
          <p:nvSpPr>
            <p:cNvPr id="303111" name="AutoShape 7"/>
            <p:cNvSpPr/>
            <p:nvPr/>
          </p:nvSpPr>
          <p:spPr bwMode="auto">
            <a:xfrm>
              <a:off x="4332" y="2387"/>
              <a:ext cx="45" cy="317"/>
            </a:xfrm>
            <a:prstGeom prst="leftBrace">
              <a:avLst>
                <a:gd name="adj1" fmla="val 58704"/>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38944" name="Text Box 8"/>
            <p:cNvSpPr txBox="1">
              <a:spLocks noChangeArrowheads="1"/>
            </p:cNvSpPr>
            <p:nvPr/>
          </p:nvSpPr>
          <p:spPr bwMode="auto">
            <a:xfrm>
              <a:off x="3923" y="2395"/>
              <a:ext cx="408" cy="142"/>
            </a:xfrm>
            <a:prstGeom prst="rect">
              <a:avLst/>
            </a:prstGeom>
            <a:noFill/>
            <a:ln w="9525">
              <a:noFill/>
              <a:miter lim="800000"/>
            </a:ln>
          </p:spPr>
          <p:txBody>
            <a:bodyPr>
              <a:spAutoFit/>
            </a:bodyPr>
            <a:lstStyle/>
            <a:p>
              <a:pPr eaLnBrk="1" hangingPunct="1">
                <a:spcBef>
                  <a:spcPct val="50000"/>
                </a:spcBef>
              </a:pPr>
              <a:r>
                <a:rPr kumimoji="1" lang="en-US" altLang="zh-CN" sz="2200">
                  <a:latin typeface="Times New Roman" panose="02020603050405020304" pitchFamily="18" charset="0"/>
                </a:rPr>
                <a:t>1024</a:t>
              </a:r>
              <a:r>
                <a:rPr kumimoji="1" lang="zh-CN" altLang="en-US" sz="2200">
                  <a:latin typeface="Times New Roman" panose="02020603050405020304" pitchFamily="18" charset="0"/>
                </a:rPr>
                <a:t>个</a:t>
              </a:r>
              <a:endParaRPr kumimoji="1" lang="zh-CN" altLang="en-US" sz="2200">
                <a:latin typeface="Times New Roman" panose="02020603050405020304" pitchFamily="18" charset="0"/>
              </a:endParaRPr>
            </a:p>
          </p:txBody>
        </p:sp>
        <p:sp>
          <p:nvSpPr>
            <p:cNvPr id="38945" name="Text Box 9"/>
            <p:cNvSpPr txBox="1">
              <a:spLocks noChangeArrowheads="1"/>
            </p:cNvSpPr>
            <p:nvPr/>
          </p:nvSpPr>
          <p:spPr bwMode="auto">
            <a:xfrm>
              <a:off x="3424" y="2523"/>
              <a:ext cx="499" cy="136"/>
            </a:xfrm>
            <a:prstGeom prst="rect">
              <a:avLst/>
            </a:prstGeom>
            <a:solidFill>
              <a:srgbClr val="FFCC99"/>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03114" name="Line 10"/>
            <p:cNvSpPr>
              <a:spLocks noChangeShapeType="1"/>
            </p:cNvSpPr>
            <p:nvPr/>
          </p:nvSpPr>
          <p:spPr bwMode="auto">
            <a:xfrm flipH="1">
              <a:off x="3923" y="2568"/>
              <a:ext cx="409"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grpSp>
        <p:nvGrpSpPr>
          <p:cNvPr id="3" name="Group 11"/>
          <p:cNvGrpSpPr/>
          <p:nvPr/>
        </p:nvGrpSpPr>
        <p:grpSpPr bwMode="auto">
          <a:xfrm>
            <a:off x="5146675" y="2132013"/>
            <a:ext cx="2232025" cy="4392612"/>
            <a:chOff x="3288" y="1570"/>
            <a:chExt cx="1360" cy="2404"/>
          </a:xfrm>
        </p:grpSpPr>
        <p:sp>
          <p:nvSpPr>
            <p:cNvPr id="38927" name="Text Box 12"/>
            <p:cNvSpPr txBox="1">
              <a:spLocks noChangeArrowheads="1"/>
            </p:cNvSpPr>
            <p:nvPr/>
          </p:nvSpPr>
          <p:spPr bwMode="auto">
            <a:xfrm>
              <a:off x="3288" y="1951"/>
              <a:ext cx="851" cy="191"/>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8928" name="Text Box 13"/>
            <p:cNvSpPr txBox="1">
              <a:spLocks noChangeArrowheads="1"/>
            </p:cNvSpPr>
            <p:nvPr/>
          </p:nvSpPr>
          <p:spPr bwMode="auto">
            <a:xfrm>
              <a:off x="3288" y="2336"/>
              <a:ext cx="851" cy="192"/>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8929" name="Text Box 14"/>
            <p:cNvSpPr txBox="1">
              <a:spLocks noChangeArrowheads="1"/>
            </p:cNvSpPr>
            <p:nvPr/>
          </p:nvSpPr>
          <p:spPr bwMode="auto">
            <a:xfrm>
              <a:off x="3288" y="2639"/>
              <a:ext cx="851" cy="192"/>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8930" name="Text Box 15"/>
            <p:cNvSpPr txBox="1">
              <a:spLocks noChangeArrowheads="1"/>
            </p:cNvSpPr>
            <p:nvPr/>
          </p:nvSpPr>
          <p:spPr bwMode="auto">
            <a:xfrm>
              <a:off x="3393" y="2743"/>
              <a:ext cx="746" cy="250"/>
            </a:xfrm>
            <a:prstGeom prst="rect">
              <a:avLst/>
            </a:prstGeom>
            <a:noFill/>
            <a:ln w="9525">
              <a:noFill/>
              <a:miter lim="800000"/>
            </a:ln>
          </p:spPr>
          <p:txBody>
            <a:bodyPr>
              <a:spAutoFit/>
            </a:bodyPr>
            <a:lstStyle/>
            <a:p>
              <a:pPr eaLnBrk="1" hangingPunct="1">
                <a:spcBef>
                  <a:spcPct val="50000"/>
                </a:spcBef>
              </a:pPr>
              <a:r>
                <a:rPr kumimoji="1" lang="en-US" altLang="zh-CN">
                  <a:latin typeface="Times New Roman" panose="02020603050405020304" pitchFamily="18" charset="0"/>
                </a:rPr>
                <a:t>…</a:t>
              </a:r>
              <a:endParaRPr kumimoji="1" lang="en-US" altLang="zh-CN">
                <a:latin typeface="Times New Roman" panose="02020603050405020304" pitchFamily="18" charset="0"/>
              </a:endParaRPr>
            </a:p>
          </p:txBody>
        </p:sp>
        <p:sp>
          <p:nvSpPr>
            <p:cNvPr id="303120" name="AutoShape 16"/>
            <p:cNvSpPr/>
            <p:nvPr/>
          </p:nvSpPr>
          <p:spPr bwMode="auto">
            <a:xfrm>
              <a:off x="4244" y="1927"/>
              <a:ext cx="106" cy="1982"/>
            </a:xfrm>
            <a:prstGeom prst="rightBrace">
              <a:avLst>
                <a:gd name="adj1" fmla="val 155818"/>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03121" name="Text Box 17"/>
            <p:cNvSpPr txBox="1">
              <a:spLocks noChangeArrowheads="1"/>
            </p:cNvSpPr>
            <p:nvPr/>
          </p:nvSpPr>
          <p:spPr bwMode="auto">
            <a:xfrm>
              <a:off x="4332" y="2121"/>
              <a:ext cx="316" cy="1447"/>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en-US" altLang="zh-CN" sz="2200"/>
                <a:t>≤1024+1M+1G</a:t>
              </a:r>
              <a:r>
                <a:rPr lang="zh-CN" altLang="en-US" sz="2200"/>
                <a:t>个</a:t>
              </a:r>
              <a:endParaRPr lang="zh-CN" altLang="en-US" sz="2200"/>
            </a:p>
          </p:txBody>
        </p:sp>
        <p:sp>
          <p:nvSpPr>
            <p:cNvPr id="38933" name="Text Box 18"/>
            <p:cNvSpPr txBox="1">
              <a:spLocks noChangeArrowheads="1"/>
            </p:cNvSpPr>
            <p:nvPr/>
          </p:nvSpPr>
          <p:spPr bwMode="auto">
            <a:xfrm>
              <a:off x="3288" y="1620"/>
              <a:ext cx="851" cy="193"/>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8934" name="Text Box 19"/>
            <p:cNvSpPr txBox="1">
              <a:spLocks noChangeArrowheads="1"/>
            </p:cNvSpPr>
            <p:nvPr/>
          </p:nvSpPr>
          <p:spPr bwMode="auto">
            <a:xfrm>
              <a:off x="3404" y="1570"/>
              <a:ext cx="957" cy="217"/>
            </a:xfrm>
            <a:prstGeom prst="rect">
              <a:avLst/>
            </a:prstGeom>
            <a:noFill/>
            <a:ln w="9525">
              <a:noFill/>
              <a:miter lim="800000"/>
            </a:ln>
          </p:spPr>
          <p:txBody>
            <a:bodyPr>
              <a:spAutoFit/>
            </a:bodyPr>
            <a:lstStyle/>
            <a:p>
              <a:pPr eaLnBrk="1" hangingPunct="1">
                <a:spcBef>
                  <a:spcPct val="50000"/>
                </a:spcBef>
              </a:pPr>
              <a:r>
                <a:rPr kumimoji="1" lang="zh-CN" altLang="en-US" sz="2000">
                  <a:latin typeface="Times New Roman" panose="02020603050405020304" pitchFamily="18" charset="0"/>
                </a:rPr>
                <a:t>数据块</a:t>
              </a:r>
              <a:endParaRPr kumimoji="1" lang="zh-CN" altLang="en-US" sz="2000">
                <a:latin typeface="Times New Roman" panose="02020603050405020304" pitchFamily="18" charset="0"/>
              </a:endParaRPr>
            </a:p>
          </p:txBody>
        </p:sp>
        <p:sp>
          <p:nvSpPr>
            <p:cNvPr id="38935" name="Text Box 20"/>
            <p:cNvSpPr txBox="1">
              <a:spLocks noChangeArrowheads="1"/>
            </p:cNvSpPr>
            <p:nvPr/>
          </p:nvSpPr>
          <p:spPr bwMode="auto">
            <a:xfrm>
              <a:off x="3393" y="2056"/>
              <a:ext cx="746" cy="250"/>
            </a:xfrm>
            <a:prstGeom prst="rect">
              <a:avLst/>
            </a:prstGeom>
            <a:noFill/>
            <a:ln w="9525">
              <a:noFill/>
              <a:miter lim="800000"/>
            </a:ln>
          </p:spPr>
          <p:txBody>
            <a:bodyPr>
              <a:spAutoFit/>
            </a:bodyPr>
            <a:lstStyle/>
            <a:p>
              <a:pPr eaLnBrk="1" hangingPunct="1">
                <a:spcBef>
                  <a:spcPct val="50000"/>
                </a:spcBef>
              </a:pPr>
              <a:r>
                <a:rPr kumimoji="1" lang="en-US" altLang="zh-CN">
                  <a:latin typeface="Times New Roman" panose="02020603050405020304" pitchFamily="18" charset="0"/>
                </a:rPr>
                <a:t>…</a:t>
              </a:r>
              <a:endParaRPr kumimoji="1" lang="en-US" altLang="zh-CN">
                <a:latin typeface="Times New Roman" panose="02020603050405020304" pitchFamily="18" charset="0"/>
              </a:endParaRPr>
            </a:p>
          </p:txBody>
        </p:sp>
        <p:sp>
          <p:nvSpPr>
            <p:cNvPr id="38936" name="Text Box 21"/>
            <p:cNvSpPr txBox="1">
              <a:spLocks noChangeArrowheads="1"/>
            </p:cNvSpPr>
            <p:nvPr/>
          </p:nvSpPr>
          <p:spPr bwMode="auto">
            <a:xfrm>
              <a:off x="3288" y="3012"/>
              <a:ext cx="851" cy="193"/>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8937" name="Text Box 22"/>
            <p:cNvSpPr txBox="1">
              <a:spLocks noChangeArrowheads="1"/>
            </p:cNvSpPr>
            <p:nvPr/>
          </p:nvSpPr>
          <p:spPr bwMode="auto">
            <a:xfrm>
              <a:off x="3288" y="3397"/>
              <a:ext cx="851" cy="192"/>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8938" name="Text Box 23"/>
            <p:cNvSpPr txBox="1">
              <a:spLocks noChangeArrowheads="1"/>
            </p:cNvSpPr>
            <p:nvPr/>
          </p:nvSpPr>
          <p:spPr bwMode="auto">
            <a:xfrm>
              <a:off x="3393" y="3512"/>
              <a:ext cx="746" cy="250"/>
            </a:xfrm>
            <a:prstGeom prst="rect">
              <a:avLst/>
            </a:prstGeom>
            <a:noFill/>
            <a:ln w="9525">
              <a:noFill/>
              <a:miter lim="800000"/>
            </a:ln>
          </p:spPr>
          <p:txBody>
            <a:bodyPr>
              <a:spAutoFit/>
            </a:bodyPr>
            <a:lstStyle/>
            <a:p>
              <a:pPr eaLnBrk="1" hangingPunct="1">
                <a:spcBef>
                  <a:spcPct val="50000"/>
                </a:spcBef>
              </a:pPr>
              <a:r>
                <a:rPr kumimoji="1" lang="en-US" altLang="zh-CN">
                  <a:latin typeface="Times New Roman" panose="02020603050405020304" pitchFamily="18" charset="0"/>
                </a:rPr>
                <a:t>…</a:t>
              </a:r>
              <a:endParaRPr kumimoji="1" lang="en-US" altLang="zh-CN">
                <a:latin typeface="Times New Roman" panose="02020603050405020304" pitchFamily="18" charset="0"/>
              </a:endParaRPr>
            </a:p>
          </p:txBody>
        </p:sp>
        <p:sp>
          <p:nvSpPr>
            <p:cNvPr id="38939" name="Text Box 24"/>
            <p:cNvSpPr txBox="1">
              <a:spLocks noChangeArrowheads="1"/>
            </p:cNvSpPr>
            <p:nvPr/>
          </p:nvSpPr>
          <p:spPr bwMode="auto">
            <a:xfrm>
              <a:off x="3288" y="3782"/>
              <a:ext cx="851" cy="192"/>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8940" name="Text Box 25"/>
            <p:cNvSpPr txBox="1">
              <a:spLocks noChangeArrowheads="1"/>
            </p:cNvSpPr>
            <p:nvPr/>
          </p:nvSpPr>
          <p:spPr bwMode="auto">
            <a:xfrm>
              <a:off x="3393" y="3113"/>
              <a:ext cx="746" cy="250"/>
            </a:xfrm>
            <a:prstGeom prst="rect">
              <a:avLst/>
            </a:prstGeom>
            <a:noFill/>
            <a:ln w="9525">
              <a:noFill/>
              <a:miter lim="800000"/>
            </a:ln>
          </p:spPr>
          <p:txBody>
            <a:bodyPr>
              <a:spAutoFit/>
            </a:bodyPr>
            <a:lstStyle/>
            <a:p>
              <a:pPr eaLnBrk="1" hangingPunct="1">
                <a:spcBef>
                  <a:spcPct val="50000"/>
                </a:spcBef>
              </a:pPr>
              <a:r>
                <a:rPr kumimoji="1" lang="en-US" altLang="zh-CN">
                  <a:latin typeface="Times New Roman" panose="02020603050405020304" pitchFamily="18" charset="0"/>
                </a:rPr>
                <a:t>…</a:t>
              </a:r>
              <a:endParaRPr kumimoji="1" lang="en-US" altLang="zh-CN">
                <a:latin typeface="Times New Roman" panose="02020603050405020304" pitchFamily="18" charset="0"/>
              </a:endParaRPr>
            </a:p>
          </p:txBody>
        </p:sp>
      </p:grpSp>
      <p:sp>
        <p:nvSpPr>
          <p:cNvPr id="303130" name="Text Box 26"/>
          <p:cNvSpPr txBox="1">
            <a:spLocks noChangeArrowheads="1"/>
          </p:cNvSpPr>
          <p:nvPr/>
        </p:nvSpPr>
        <p:spPr bwMode="auto">
          <a:xfrm>
            <a:off x="2859088" y="4940300"/>
            <a:ext cx="817562" cy="304800"/>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a:t>
            </a:r>
            <a:endParaRPr kumimoji="1" lang="en-US" altLang="zh-CN" sz="1400">
              <a:latin typeface="Times New Roman" panose="02020603050405020304" pitchFamily="18" charset="0"/>
            </a:endParaRPr>
          </a:p>
        </p:txBody>
      </p:sp>
      <p:sp>
        <p:nvSpPr>
          <p:cNvPr id="303131" name="AutoShape 27"/>
          <p:cNvSpPr/>
          <p:nvPr/>
        </p:nvSpPr>
        <p:spPr bwMode="auto">
          <a:xfrm>
            <a:off x="4959350" y="4148138"/>
            <a:ext cx="115888" cy="901700"/>
          </a:xfrm>
          <a:prstGeom prst="leftBrace">
            <a:avLst>
              <a:gd name="adj1" fmla="val 64840"/>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303132" name="Text Box 28"/>
          <p:cNvSpPr txBox="1">
            <a:spLocks noChangeArrowheads="1"/>
          </p:cNvSpPr>
          <p:nvPr/>
        </p:nvSpPr>
        <p:spPr bwMode="auto">
          <a:xfrm>
            <a:off x="4025900" y="4221163"/>
            <a:ext cx="1049338" cy="427037"/>
          </a:xfrm>
          <a:prstGeom prst="rect">
            <a:avLst/>
          </a:prstGeom>
          <a:noFill/>
          <a:ln w="9525">
            <a:noFill/>
            <a:miter lim="800000"/>
          </a:ln>
        </p:spPr>
        <p:txBody>
          <a:bodyPr>
            <a:spAutoFit/>
          </a:bodyPr>
          <a:lstStyle/>
          <a:p>
            <a:pPr eaLnBrk="1" hangingPunct="1">
              <a:spcBef>
                <a:spcPct val="50000"/>
              </a:spcBef>
            </a:pPr>
            <a:r>
              <a:rPr kumimoji="1" lang="en-US" altLang="zh-CN" sz="2200">
                <a:latin typeface="Times New Roman" panose="02020603050405020304" pitchFamily="18" charset="0"/>
              </a:rPr>
              <a:t>1024</a:t>
            </a:r>
            <a:r>
              <a:rPr kumimoji="1" lang="zh-CN" altLang="en-US" sz="2200">
                <a:latin typeface="Times New Roman" panose="02020603050405020304" pitchFamily="18" charset="0"/>
              </a:rPr>
              <a:t>个</a:t>
            </a:r>
            <a:endParaRPr kumimoji="1" lang="zh-CN" altLang="en-US" sz="2200">
              <a:latin typeface="Times New Roman" panose="02020603050405020304" pitchFamily="18" charset="0"/>
            </a:endParaRPr>
          </a:p>
        </p:txBody>
      </p:sp>
      <p:sp>
        <p:nvSpPr>
          <p:cNvPr id="303133" name="Text Box 29"/>
          <p:cNvSpPr txBox="1">
            <a:spLocks noChangeArrowheads="1"/>
          </p:cNvSpPr>
          <p:nvPr/>
        </p:nvSpPr>
        <p:spPr bwMode="auto">
          <a:xfrm>
            <a:off x="2625725" y="4535488"/>
            <a:ext cx="1282700" cy="385762"/>
          </a:xfrm>
          <a:prstGeom prst="rect">
            <a:avLst/>
          </a:prstGeom>
          <a:solidFill>
            <a:srgbClr val="FFCC99"/>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03134" name="Line 30"/>
          <p:cNvSpPr>
            <a:spLocks noChangeShapeType="1"/>
          </p:cNvSpPr>
          <p:nvPr/>
        </p:nvSpPr>
        <p:spPr bwMode="auto">
          <a:xfrm flipH="1">
            <a:off x="3908425" y="4662488"/>
            <a:ext cx="1050925"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3135" name="AutoShape 31"/>
          <p:cNvSpPr/>
          <p:nvPr/>
        </p:nvSpPr>
        <p:spPr bwMode="auto">
          <a:xfrm>
            <a:off x="4959350" y="5589588"/>
            <a:ext cx="115888" cy="901700"/>
          </a:xfrm>
          <a:prstGeom prst="leftBrace">
            <a:avLst>
              <a:gd name="adj1" fmla="val 64840"/>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303136" name="Text Box 32"/>
          <p:cNvSpPr txBox="1">
            <a:spLocks noChangeArrowheads="1"/>
          </p:cNvSpPr>
          <p:nvPr/>
        </p:nvSpPr>
        <p:spPr bwMode="auto">
          <a:xfrm>
            <a:off x="3908425" y="5502275"/>
            <a:ext cx="1049338" cy="427038"/>
          </a:xfrm>
          <a:prstGeom prst="rect">
            <a:avLst/>
          </a:prstGeom>
          <a:noFill/>
          <a:ln w="9525">
            <a:noFill/>
            <a:miter lim="800000"/>
          </a:ln>
        </p:spPr>
        <p:txBody>
          <a:bodyPr>
            <a:spAutoFit/>
          </a:bodyPr>
          <a:lstStyle/>
          <a:p>
            <a:pPr eaLnBrk="1" hangingPunct="1">
              <a:spcBef>
                <a:spcPct val="50000"/>
              </a:spcBef>
            </a:pPr>
            <a:r>
              <a:rPr kumimoji="1" lang="en-US" altLang="zh-CN" sz="2200">
                <a:latin typeface="Times New Roman" panose="02020603050405020304" pitchFamily="18" charset="0"/>
              </a:rPr>
              <a:t>1024</a:t>
            </a:r>
            <a:r>
              <a:rPr kumimoji="1" lang="zh-CN" altLang="en-US" sz="2200">
                <a:latin typeface="Times New Roman" panose="02020603050405020304" pitchFamily="18" charset="0"/>
              </a:rPr>
              <a:t>个</a:t>
            </a:r>
            <a:endParaRPr kumimoji="1" lang="zh-CN" altLang="en-US" sz="2200">
              <a:latin typeface="Times New Roman" panose="02020603050405020304" pitchFamily="18" charset="0"/>
            </a:endParaRPr>
          </a:p>
        </p:txBody>
      </p:sp>
      <p:sp>
        <p:nvSpPr>
          <p:cNvPr id="303137" name="Text Box 33"/>
          <p:cNvSpPr txBox="1">
            <a:spLocks noChangeArrowheads="1"/>
          </p:cNvSpPr>
          <p:nvPr/>
        </p:nvSpPr>
        <p:spPr bwMode="auto">
          <a:xfrm>
            <a:off x="2625725" y="5867400"/>
            <a:ext cx="1282700" cy="385763"/>
          </a:xfrm>
          <a:prstGeom prst="rect">
            <a:avLst/>
          </a:prstGeom>
          <a:solidFill>
            <a:srgbClr val="FFCC99"/>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03138" name="Line 34"/>
          <p:cNvSpPr>
            <a:spLocks noChangeShapeType="1"/>
          </p:cNvSpPr>
          <p:nvPr/>
        </p:nvSpPr>
        <p:spPr bwMode="auto">
          <a:xfrm flipH="1">
            <a:off x="3908425" y="5994400"/>
            <a:ext cx="1050925"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03107">
                                            <p:txEl>
                                              <p:pRg st="1" end="1"/>
                                            </p:txEl>
                                          </p:spTgt>
                                        </p:tgtEl>
                                        <p:attrNameLst>
                                          <p:attrName>style.visibility</p:attrName>
                                        </p:attrNameLst>
                                      </p:cBhvr>
                                      <p:to>
                                        <p:strVal val="visible"/>
                                      </p:to>
                                    </p:set>
                                    <p:animEffect transition="in" filter="box(in)">
                                      <p:cBhvr>
                                        <p:cTn id="7" dur="500"/>
                                        <p:tgtEl>
                                          <p:spTgt spid="3031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03130"/>
                                        </p:tgtEl>
                                        <p:attrNameLst>
                                          <p:attrName>style.visibility</p:attrName>
                                        </p:attrNameLst>
                                      </p:cBhvr>
                                      <p:to>
                                        <p:strVal val="visible"/>
                                      </p:to>
                                    </p:set>
                                    <p:animEffect transition="in" filter="box(in)">
                                      <p:cBhvr>
                                        <p:cTn id="15" dur="500"/>
                                        <p:tgtEl>
                                          <p:spTgt spid="303130"/>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03131"/>
                                        </p:tgtEl>
                                        <p:attrNameLst>
                                          <p:attrName>style.visibility</p:attrName>
                                        </p:attrNameLst>
                                      </p:cBhvr>
                                      <p:to>
                                        <p:strVal val="visible"/>
                                      </p:to>
                                    </p:set>
                                    <p:animEffect transition="in" filter="box(in)">
                                      <p:cBhvr>
                                        <p:cTn id="18" dur="500"/>
                                        <p:tgtEl>
                                          <p:spTgt spid="303131"/>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303132"/>
                                        </p:tgtEl>
                                        <p:attrNameLst>
                                          <p:attrName>style.visibility</p:attrName>
                                        </p:attrNameLst>
                                      </p:cBhvr>
                                      <p:to>
                                        <p:strVal val="visible"/>
                                      </p:to>
                                    </p:set>
                                    <p:animEffect transition="in" filter="box(in)">
                                      <p:cBhvr>
                                        <p:cTn id="21" dur="500"/>
                                        <p:tgtEl>
                                          <p:spTgt spid="303132"/>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303133"/>
                                        </p:tgtEl>
                                        <p:attrNameLst>
                                          <p:attrName>style.visibility</p:attrName>
                                        </p:attrNameLst>
                                      </p:cBhvr>
                                      <p:to>
                                        <p:strVal val="visible"/>
                                      </p:to>
                                    </p:set>
                                    <p:animEffect transition="in" filter="box(in)">
                                      <p:cBhvr>
                                        <p:cTn id="24" dur="500"/>
                                        <p:tgtEl>
                                          <p:spTgt spid="303133"/>
                                        </p:tgtEl>
                                      </p:cBhvr>
                                    </p:animEffect>
                                  </p:childTnLst>
                                </p:cTn>
                              </p:par>
                              <p:par>
                                <p:cTn id="25" presetID="4" presetClass="entr" presetSubtype="16" fill="hold" nodeType="withEffect">
                                  <p:stCondLst>
                                    <p:cond delay="0"/>
                                  </p:stCondLst>
                                  <p:childTnLst>
                                    <p:set>
                                      <p:cBhvr>
                                        <p:cTn id="26" dur="1" fill="hold">
                                          <p:stCondLst>
                                            <p:cond delay="0"/>
                                          </p:stCondLst>
                                        </p:cTn>
                                        <p:tgtEl>
                                          <p:spTgt spid="303134"/>
                                        </p:tgtEl>
                                        <p:attrNameLst>
                                          <p:attrName>style.visibility</p:attrName>
                                        </p:attrNameLst>
                                      </p:cBhvr>
                                      <p:to>
                                        <p:strVal val="visible"/>
                                      </p:to>
                                    </p:set>
                                    <p:animEffect transition="in" filter="box(in)">
                                      <p:cBhvr>
                                        <p:cTn id="27" dur="500"/>
                                        <p:tgtEl>
                                          <p:spTgt spid="303134"/>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303135"/>
                                        </p:tgtEl>
                                        <p:attrNameLst>
                                          <p:attrName>style.visibility</p:attrName>
                                        </p:attrNameLst>
                                      </p:cBhvr>
                                      <p:to>
                                        <p:strVal val="visible"/>
                                      </p:to>
                                    </p:set>
                                    <p:animEffect transition="in" filter="box(in)">
                                      <p:cBhvr>
                                        <p:cTn id="30" dur="500"/>
                                        <p:tgtEl>
                                          <p:spTgt spid="303135"/>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303136"/>
                                        </p:tgtEl>
                                        <p:attrNameLst>
                                          <p:attrName>style.visibility</p:attrName>
                                        </p:attrNameLst>
                                      </p:cBhvr>
                                      <p:to>
                                        <p:strVal val="visible"/>
                                      </p:to>
                                    </p:set>
                                    <p:animEffect transition="in" filter="box(in)">
                                      <p:cBhvr>
                                        <p:cTn id="33" dur="500"/>
                                        <p:tgtEl>
                                          <p:spTgt spid="303136"/>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303137"/>
                                        </p:tgtEl>
                                        <p:attrNameLst>
                                          <p:attrName>style.visibility</p:attrName>
                                        </p:attrNameLst>
                                      </p:cBhvr>
                                      <p:to>
                                        <p:strVal val="visible"/>
                                      </p:to>
                                    </p:set>
                                    <p:animEffect transition="in" filter="box(in)">
                                      <p:cBhvr>
                                        <p:cTn id="36" dur="500"/>
                                        <p:tgtEl>
                                          <p:spTgt spid="303137"/>
                                        </p:tgtEl>
                                      </p:cBhvr>
                                    </p:animEffect>
                                  </p:childTnLst>
                                </p:cTn>
                              </p:par>
                              <p:par>
                                <p:cTn id="37" presetID="4" presetClass="entr" presetSubtype="16" fill="hold" nodeType="withEffect">
                                  <p:stCondLst>
                                    <p:cond delay="0"/>
                                  </p:stCondLst>
                                  <p:childTnLst>
                                    <p:set>
                                      <p:cBhvr>
                                        <p:cTn id="38" dur="1" fill="hold">
                                          <p:stCondLst>
                                            <p:cond delay="0"/>
                                          </p:stCondLst>
                                        </p:cTn>
                                        <p:tgtEl>
                                          <p:spTgt spid="303138"/>
                                        </p:tgtEl>
                                        <p:attrNameLst>
                                          <p:attrName>style.visibility</p:attrName>
                                        </p:attrNameLst>
                                      </p:cBhvr>
                                      <p:to>
                                        <p:strVal val="visible"/>
                                      </p:to>
                                    </p:set>
                                    <p:animEffect transition="in" filter="box(in)">
                                      <p:cBhvr>
                                        <p:cTn id="39" dur="500"/>
                                        <p:tgtEl>
                                          <p:spTgt spid="303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30" grpId="0"/>
      <p:bldP spid="303131" grpId="0" animBg="1"/>
      <p:bldP spid="303132" grpId="0"/>
      <p:bldP spid="303133" grpId="0" animBg="1"/>
      <p:bldP spid="303135" grpId="0" animBg="1"/>
      <p:bldP spid="303136" grpId="0"/>
      <p:bldP spid="30313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275856" y="44624"/>
            <a:ext cx="4105151" cy="582612"/>
          </a:xfrm>
        </p:spPr>
        <p:txBody>
          <a:bodyPr/>
          <a:lstStyle/>
          <a:p>
            <a:pPr>
              <a:defRPr/>
            </a:pPr>
            <a:r>
              <a:rPr lang="zh-CN" altLang="en-US" sz="2800" dirty="0" smtClean="0">
                <a:solidFill>
                  <a:schemeClr val="accent1"/>
                </a:solidFill>
              </a:rPr>
              <a:t>（</a:t>
            </a:r>
            <a:r>
              <a:rPr lang="en-US" altLang="zh-CN" sz="2800" dirty="0" smtClean="0">
                <a:solidFill>
                  <a:schemeClr val="accent1"/>
                </a:solidFill>
              </a:rPr>
              <a:t>2</a:t>
            </a:r>
            <a:r>
              <a:rPr lang="zh-CN" altLang="en-US" sz="2800" dirty="0" smtClean="0">
                <a:solidFill>
                  <a:schemeClr val="accent1"/>
                </a:solidFill>
              </a:rPr>
              <a:t>）混合索引</a:t>
            </a:r>
            <a:endParaRPr lang="zh-CN" altLang="en-US" sz="2800" dirty="0" smtClean="0">
              <a:solidFill>
                <a:schemeClr val="accent1"/>
              </a:solidFill>
            </a:endParaRPr>
          </a:p>
        </p:txBody>
      </p:sp>
      <p:sp>
        <p:nvSpPr>
          <p:cNvPr id="304131" name="Text Box 3"/>
          <p:cNvSpPr txBox="1">
            <a:spLocks noChangeArrowheads="1"/>
          </p:cNvSpPr>
          <p:nvPr/>
        </p:nvSpPr>
        <p:spPr bwMode="auto">
          <a:xfrm>
            <a:off x="323850" y="692150"/>
            <a:ext cx="8820150" cy="150812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latin typeface="宋体" panose="02010600030101010101" pitchFamily="2" charset="-122"/>
              </a:rPr>
              <a:t>(3)1034</a:t>
            </a:r>
            <a:r>
              <a:rPr lang="en-US" altLang="zh-CN" b="0"/>
              <a:t>+1M</a:t>
            </a:r>
            <a:r>
              <a:rPr lang="en-US" altLang="en-US"/>
              <a:t>＜</a:t>
            </a:r>
            <a:r>
              <a:rPr lang="en-US" altLang="zh-CN">
                <a:latin typeface="宋体" panose="02010600030101010101" pitchFamily="2" charset="-122"/>
              </a:rPr>
              <a:t>n</a:t>
            </a:r>
            <a:r>
              <a:rPr lang="en-US" altLang="zh-CN"/>
              <a:t>≤</a:t>
            </a:r>
            <a:r>
              <a:rPr lang="en-US" altLang="zh-CN" b="0"/>
              <a:t>1034+1M+1G</a:t>
            </a:r>
            <a:r>
              <a:rPr lang="zh-CN" altLang="en-US"/>
              <a:t>：</a:t>
            </a:r>
            <a:endParaRPr lang="zh-CN" altLang="en-US"/>
          </a:p>
          <a:p>
            <a:pPr eaLnBrk="1" hangingPunct="1">
              <a:spcBef>
                <a:spcPct val="50000"/>
              </a:spcBef>
              <a:buClr>
                <a:schemeClr val="tx1"/>
              </a:buClr>
              <a:buFontTx/>
              <a:buChar char="•"/>
              <a:defRPr/>
            </a:pPr>
            <a:r>
              <a:rPr lang="zh-CN" altLang="en-US" sz="2200">
                <a:latin typeface="宋体" panose="02010600030101010101" pitchFamily="2" charset="-122"/>
              </a:rPr>
              <a:t>将第一个一级索引块号存入</a:t>
            </a:r>
            <a:r>
              <a:rPr lang="en-US" altLang="zh-CN" sz="2200">
                <a:latin typeface="宋体" panose="02010600030101010101" pitchFamily="2" charset="-122"/>
              </a:rPr>
              <a:t>iaddr(10)</a:t>
            </a:r>
            <a:r>
              <a:rPr lang="zh-CN" altLang="en-US" sz="2200">
                <a:latin typeface="宋体" panose="02010600030101010101" pitchFamily="2" charset="-122"/>
              </a:rPr>
              <a:t>中；</a:t>
            </a:r>
            <a:endParaRPr lang="zh-CN" altLang="en-US" sz="2200">
              <a:latin typeface="宋体" panose="02010600030101010101" pitchFamily="2" charset="-122"/>
            </a:endParaRPr>
          </a:p>
          <a:p>
            <a:pPr eaLnBrk="1" hangingPunct="1">
              <a:spcBef>
                <a:spcPct val="50000"/>
              </a:spcBef>
              <a:buClr>
                <a:schemeClr val="tx1"/>
              </a:buClr>
              <a:buFontTx/>
              <a:buChar char="•"/>
              <a:defRPr/>
            </a:pPr>
            <a:r>
              <a:rPr lang="zh-CN" altLang="en-US" sz="2200">
                <a:latin typeface="宋体" panose="02010600030101010101" pitchFamily="2" charset="-122"/>
              </a:rPr>
              <a:t>剩下的不超过</a:t>
            </a:r>
            <a:r>
              <a:rPr lang="en-US" altLang="zh-CN" sz="2200">
                <a:latin typeface="宋体" panose="02010600030101010101" pitchFamily="2" charset="-122"/>
              </a:rPr>
              <a:t>1024+1M</a:t>
            </a:r>
            <a:r>
              <a:rPr lang="zh-CN" altLang="en-US" sz="2200">
                <a:latin typeface="宋体" panose="02010600030101010101" pitchFamily="2" charset="-122"/>
              </a:rPr>
              <a:t>个一级索引块号存入</a:t>
            </a:r>
            <a:r>
              <a:rPr lang="en-US" altLang="en-US"/>
              <a:t>≤</a:t>
            </a:r>
            <a:r>
              <a:rPr lang="en-US" altLang="zh-CN" sz="2200">
                <a:latin typeface="宋体" panose="02010600030101010101" pitchFamily="2" charset="-122"/>
              </a:rPr>
              <a:t>1025</a:t>
            </a:r>
            <a:r>
              <a:rPr lang="zh-CN" altLang="en-US" sz="2200">
                <a:latin typeface="宋体" panose="02010600030101010101" pitchFamily="2" charset="-122"/>
              </a:rPr>
              <a:t>个二级索引块中；</a:t>
            </a:r>
            <a:endParaRPr lang="zh-CN" altLang="en-US" sz="2200">
              <a:latin typeface="宋体" panose="02010600030101010101" pitchFamily="2" charset="-122"/>
            </a:endParaRPr>
          </a:p>
        </p:txBody>
      </p:sp>
      <p:grpSp>
        <p:nvGrpSpPr>
          <p:cNvPr id="2" name="Group 51"/>
          <p:cNvGrpSpPr/>
          <p:nvPr/>
        </p:nvGrpSpPr>
        <p:grpSpPr bwMode="auto">
          <a:xfrm>
            <a:off x="5940425" y="2349500"/>
            <a:ext cx="1827213" cy="3959225"/>
            <a:chOff x="3742" y="1480"/>
            <a:chExt cx="1151" cy="2494"/>
          </a:xfrm>
        </p:grpSpPr>
        <p:sp>
          <p:nvSpPr>
            <p:cNvPr id="39983" name="Text Box 6"/>
            <p:cNvSpPr txBox="1">
              <a:spLocks noChangeArrowheads="1"/>
            </p:cNvSpPr>
            <p:nvPr/>
          </p:nvSpPr>
          <p:spPr bwMode="auto">
            <a:xfrm>
              <a:off x="3758" y="1514"/>
              <a:ext cx="975" cy="179"/>
            </a:xfrm>
            <a:prstGeom prst="rect">
              <a:avLst/>
            </a:prstGeom>
            <a:solidFill>
              <a:srgbClr val="FFCC99"/>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9984" name="Text Box 7"/>
            <p:cNvSpPr txBox="1">
              <a:spLocks noChangeArrowheads="1"/>
            </p:cNvSpPr>
            <p:nvPr/>
          </p:nvSpPr>
          <p:spPr bwMode="auto">
            <a:xfrm>
              <a:off x="3742" y="1480"/>
              <a:ext cx="1151" cy="251"/>
            </a:xfrm>
            <a:prstGeom prst="rect">
              <a:avLst/>
            </a:prstGeom>
            <a:noFill/>
            <a:ln w="9525">
              <a:noFill/>
              <a:miter lim="800000"/>
            </a:ln>
          </p:spPr>
          <p:txBody>
            <a:bodyPr>
              <a:spAutoFit/>
            </a:bodyPr>
            <a:lstStyle/>
            <a:p>
              <a:pPr eaLnBrk="1" hangingPunct="1">
                <a:spcBef>
                  <a:spcPct val="50000"/>
                </a:spcBef>
              </a:pPr>
              <a:r>
                <a:rPr kumimoji="1" lang="zh-CN" altLang="en-US" sz="2000">
                  <a:latin typeface="Times New Roman" panose="02020603050405020304" pitchFamily="18" charset="0"/>
                </a:rPr>
                <a:t>一级索引块</a:t>
              </a:r>
              <a:endParaRPr kumimoji="1" lang="zh-CN" altLang="en-US" sz="2000">
                <a:latin typeface="Times New Roman" panose="02020603050405020304" pitchFamily="18" charset="0"/>
              </a:endParaRPr>
            </a:p>
          </p:txBody>
        </p:sp>
        <p:sp>
          <p:nvSpPr>
            <p:cNvPr id="39985" name="Text Box 10"/>
            <p:cNvSpPr txBox="1">
              <a:spLocks noChangeArrowheads="1"/>
            </p:cNvSpPr>
            <p:nvPr/>
          </p:nvSpPr>
          <p:spPr bwMode="auto">
            <a:xfrm>
              <a:off x="3759" y="1851"/>
              <a:ext cx="975" cy="181"/>
            </a:xfrm>
            <a:prstGeom prst="rect">
              <a:avLst/>
            </a:prstGeom>
            <a:solidFill>
              <a:srgbClr val="FFCC99"/>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9986" name="Text Box 12"/>
            <p:cNvSpPr txBox="1">
              <a:spLocks noChangeArrowheads="1"/>
            </p:cNvSpPr>
            <p:nvPr/>
          </p:nvSpPr>
          <p:spPr bwMode="auto">
            <a:xfrm>
              <a:off x="4031" y="3453"/>
              <a:ext cx="621" cy="250"/>
            </a:xfrm>
            <a:prstGeom prst="rect">
              <a:avLst/>
            </a:prstGeom>
            <a:noFill/>
            <a:ln w="9525">
              <a:noFill/>
              <a:miter lim="800000"/>
            </a:ln>
          </p:spPr>
          <p:txBody>
            <a:bodyPr>
              <a:spAutoFit/>
            </a:bodyPr>
            <a:lstStyle/>
            <a:p>
              <a:pPr eaLnBrk="1" hangingPunct="1">
                <a:spcBef>
                  <a:spcPct val="50000"/>
                </a:spcBef>
              </a:pPr>
              <a:r>
                <a:rPr kumimoji="1" lang="en-US" altLang="zh-CN" sz="2000">
                  <a:latin typeface="Times New Roman" panose="02020603050405020304" pitchFamily="18" charset="0"/>
                </a:rPr>
                <a:t>…</a:t>
              </a:r>
              <a:endParaRPr kumimoji="1" lang="en-US" altLang="zh-CN" sz="2000">
                <a:latin typeface="Times New Roman" panose="02020603050405020304" pitchFamily="18" charset="0"/>
              </a:endParaRPr>
            </a:p>
          </p:txBody>
        </p:sp>
        <p:sp>
          <p:nvSpPr>
            <p:cNvPr id="39987" name="Text Box 15"/>
            <p:cNvSpPr txBox="1">
              <a:spLocks noChangeArrowheads="1"/>
            </p:cNvSpPr>
            <p:nvPr/>
          </p:nvSpPr>
          <p:spPr bwMode="auto">
            <a:xfrm>
              <a:off x="3742" y="2251"/>
              <a:ext cx="975" cy="179"/>
            </a:xfrm>
            <a:prstGeom prst="rect">
              <a:avLst/>
            </a:prstGeom>
            <a:solidFill>
              <a:srgbClr val="FFCC99"/>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9988" name="Text Box 19"/>
            <p:cNvSpPr txBox="1">
              <a:spLocks noChangeArrowheads="1"/>
            </p:cNvSpPr>
            <p:nvPr/>
          </p:nvSpPr>
          <p:spPr bwMode="auto">
            <a:xfrm>
              <a:off x="3759" y="2657"/>
              <a:ext cx="975" cy="180"/>
            </a:xfrm>
            <a:prstGeom prst="rect">
              <a:avLst/>
            </a:prstGeom>
            <a:solidFill>
              <a:srgbClr val="FFCC99"/>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9989" name="Text Box 23"/>
            <p:cNvSpPr txBox="1">
              <a:spLocks noChangeArrowheads="1"/>
            </p:cNvSpPr>
            <p:nvPr/>
          </p:nvSpPr>
          <p:spPr bwMode="auto">
            <a:xfrm>
              <a:off x="3759" y="2998"/>
              <a:ext cx="975" cy="180"/>
            </a:xfrm>
            <a:prstGeom prst="rect">
              <a:avLst/>
            </a:prstGeom>
            <a:solidFill>
              <a:srgbClr val="FFCC99"/>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9990" name="Text Box 27"/>
            <p:cNvSpPr txBox="1">
              <a:spLocks noChangeArrowheads="1"/>
            </p:cNvSpPr>
            <p:nvPr/>
          </p:nvSpPr>
          <p:spPr bwMode="auto">
            <a:xfrm>
              <a:off x="3759" y="3340"/>
              <a:ext cx="975" cy="180"/>
            </a:xfrm>
            <a:prstGeom prst="rect">
              <a:avLst/>
            </a:prstGeom>
            <a:solidFill>
              <a:srgbClr val="FFCC99"/>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sp>
          <p:nvSpPr>
            <p:cNvPr id="39991" name="Text Box 49"/>
            <p:cNvSpPr txBox="1">
              <a:spLocks noChangeArrowheads="1"/>
            </p:cNvSpPr>
            <p:nvPr/>
          </p:nvSpPr>
          <p:spPr bwMode="auto">
            <a:xfrm>
              <a:off x="3759" y="3794"/>
              <a:ext cx="975" cy="180"/>
            </a:xfrm>
            <a:prstGeom prst="rect">
              <a:avLst/>
            </a:prstGeom>
            <a:solidFill>
              <a:srgbClr val="FFCC99"/>
            </a:solidFill>
            <a:ln w="9525">
              <a:solidFill>
                <a:srgbClr val="000000"/>
              </a:solidFill>
              <a:miter lim="800000"/>
            </a:ln>
          </p:spPr>
          <p:txBody>
            <a:bodyPr/>
            <a:lstStyle/>
            <a:p>
              <a:pPr algn="just" eaLnBrk="1" hangingPunct="1"/>
              <a:endParaRPr kumimoji="1" lang="zh-CN" altLang="zh-CN" sz="2000">
                <a:sym typeface="Symbol" panose="05050102010706020507" pitchFamily="18" charset="2"/>
              </a:endParaRPr>
            </a:p>
          </p:txBody>
        </p:sp>
      </p:grpSp>
      <p:grpSp>
        <p:nvGrpSpPr>
          <p:cNvPr id="3" name="Group 53"/>
          <p:cNvGrpSpPr/>
          <p:nvPr/>
        </p:nvGrpSpPr>
        <p:grpSpPr bwMode="auto">
          <a:xfrm>
            <a:off x="3492500" y="3213100"/>
            <a:ext cx="2495550" cy="3024188"/>
            <a:chOff x="2200" y="2024"/>
            <a:chExt cx="1572" cy="1905"/>
          </a:xfrm>
        </p:grpSpPr>
        <p:sp>
          <p:nvSpPr>
            <p:cNvPr id="304161" name="AutoShape 33"/>
            <p:cNvSpPr/>
            <p:nvPr/>
          </p:nvSpPr>
          <p:spPr bwMode="auto">
            <a:xfrm>
              <a:off x="3643" y="2255"/>
              <a:ext cx="53" cy="1674"/>
            </a:xfrm>
            <a:prstGeom prst="leftBrace">
              <a:avLst>
                <a:gd name="adj1" fmla="val 263208"/>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9968" name="Text Box 34"/>
            <p:cNvSpPr txBox="1">
              <a:spLocks noChangeArrowheads="1"/>
            </p:cNvSpPr>
            <p:nvPr/>
          </p:nvSpPr>
          <p:spPr bwMode="auto">
            <a:xfrm>
              <a:off x="3061" y="2251"/>
              <a:ext cx="665" cy="231"/>
            </a:xfrm>
            <a:prstGeom prst="rect">
              <a:avLst/>
            </a:prstGeom>
            <a:noFill/>
            <a:ln w="9525">
              <a:noFill/>
              <a:miter lim="800000"/>
            </a:ln>
          </p:spPr>
          <p:txBody>
            <a:bodyPr>
              <a:spAutoFit/>
            </a:bodyPr>
            <a:lstStyle/>
            <a:p>
              <a:pPr eaLnBrk="1" hangingPunct="1">
                <a:spcBef>
                  <a:spcPct val="50000"/>
                </a:spcBef>
              </a:pPr>
              <a:r>
                <a:rPr kumimoji="1" lang="en-US" altLang="zh-CN" sz="1800">
                  <a:latin typeface="Times New Roman" panose="02020603050405020304" pitchFamily="18" charset="0"/>
                </a:rPr>
                <a:t>1024</a:t>
              </a:r>
              <a:r>
                <a:rPr kumimoji="1" lang="zh-CN" altLang="en-US" sz="1800">
                  <a:latin typeface="Times New Roman" panose="02020603050405020304" pitchFamily="18" charset="0"/>
                </a:rPr>
                <a:t>个</a:t>
              </a:r>
              <a:endParaRPr kumimoji="1" lang="zh-CN" altLang="en-US" sz="1800">
                <a:latin typeface="Times New Roman" panose="02020603050405020304" pitchFamily="18" charset="0"/>
              </a:endParaRPr>
            </a:p>
          </p:txBody>
        </p:sp>
        <p:sp>
          <p:nvSpPr>
            <p:cNvPr id="304163" name="Line 35"/>
            <p:cNvSpPr>
              <a:spLocks noChangeShapeType="1"/>
            </p:cNvSpPr>
            <p:nvPr/>
          </p:nvSpPr>
          <p:spPr bwMode="auto">
            <a:xfrm flipH="1">
              <a:off x="3061" y="2441"/>
              <a:ext cx="582"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9970" name="Text Box 37"/>
            <p:cNvSpPr txBox="1">
              <a:spLocks noChangeArrowheads="1"/>
            </p:cNvSpPr>
            <p:nvPr/>
          </p:nvSpPr>
          <p:spPr bwMode="auto">
            <a:xfrm>
              <a:off x="3078" y="2609"/>
              <a:ext cx="664" cy="231"/>
            </a:xfrm>
            <a:prstGeom prst="rect">
              <a:avLst/>
            </a:prstGeom>
            <a:noFill/>
            <a:ln w="9525">
              <a:noFill/>
              <a:miter lim="800000"/>
            </a:ln>
          </p:spPr>
          <p:txBody>
            <a:bodyPr>
              <a:spAutoFit/>
            </a:bodyPr>
            <a:lstStyle/>
            <a:p>
              <a:pPr eaLnBrk="1" hangingPunct="1">
                <a:spcBef>
                  <a:spcPct val="50000"/>
                </a:spcBef>
              </a:pPr>
              <a:r>
                <a:rPr kumimoji="1" lang="en-US" altLang="zh-CN" sz="1800">
                  <a:latin typeface="Times New Roman" panose="02020603050405020304" pitchFamily="18" charset="0"/>
                </a:rPr>
                <a:t>1024</a:t>
              </a:r>
              <a:r>
                <a:rPr kumimoji="1" lang="zh-CN" altLang="en-US" sz="1800">
                  <a:latin typeface="Times New Roman" panose="02020603050405020304" pitchFamily="18" charset="0"/>
                </a:rPr>
                <a:t>个</a:t>
              </a:r>
              <a:endParaRPr kumimoji="1" lang="zh-CN" altLang="en-US" sz="1800">
                <a:latin typeface="Times New Roman" panose="02020603050405020304" pitchFamily="18" charset="0"/>
              </a:endParaRPr>
            </a:p>
          </p:txBody>
        </p:sp>
        <p:sp>
          <p:nvSpPr>
            <p:cNvPr id="304166" name="Line 38"/>
            <p:cNvSpPr>
              <a:spLocks noChangeShapeType="1"/>
            </p:cNvSpPr>
            <p:nvPr/>
          </p:nvSpPr>
          <p:spPr bwMode="auto">
            <a:xfrm flipH="1">
              <a:off x="3061" y="2795"/>
              <a:ext cx="582"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9972" name="Text Box 43"/>
            <p:cNvSpPr txBox="1">
              <a:spLocks noChangeArrowheads="1"/>
            </p:cNvSpPr>
            <p:nvPr/>
          </p:nvSpPr>
          <p:spPr bwMode="auto">
            <a:xfrm>
              <a:off x="3078" y="3067"/>
              <a:ext cx="664" cy="231"/>
            </a:xfrm>
            <a:prstGeom prst="rect">
              <a:avLst/>
            </a:prstGeom>
            <a:noFill/>
            <a:ln w="9525">
              <a:noFill/>
              <a:miter lim="800000"/>
            </a:ln>
          </p:spPr>
          <p:txBody>
            <a:bodyPr>
              <a:spAutoFit/>
            </a:bodyPr>
            <a:lstStyle/>
            <a:p>
              <a:pPr eaLnBrk="1" hangingPunct="1">
                <a:spcBef>
                  <a:spcPct val="50000"/>
                </a:spcBef>
              </a:pPr>
              <a:r>
                <a:rPr kumimoji="1" lang="en-US" altLang="zh-CN" sz="1800">
                  <a:latin typeface="Times New Roman" panose="02020603050405020304" pitchFamily="18" charset="0"/>
                </a:rPr>
                <a:t>1024</a:t>
              </a:r>
              <a:r>
                <a:rPr kumimoji="1" lang="zh-CN" altLang="en-US" sz="1800">
                  <a:latin typeface="Times New Roman" panose="02020603050405020304" pitchFamily="18" charset="0"/>
                </a:rPr>
                <a:t>个</a:t>
              </a:r>
              <a:endParaRPr kumimoji="1" lang="zh-CN" altLang="en-US" sz="1800">
                <a:latin typeface="Times New Roman" panose="02020603050405020304" pitchFamily="18" charset="0"/>
              </a:endParaRPr>
            </a:p>
          </p:txBody>
        </p:sp>
        <p:sp>
          <p:nvSpPr>
            <p:cNvPr id="304172" name="Line 44"/>
            <p:cNvSpPr>
              <a:spLocks noChangeShapeType="1"/>
            </p:cNvSpPr>
            <p:nvPr/>
          </p:nvSpPr>
          <p:spPr bwMode="auto">
            <a:xfrm flipH="1">
              <a:off x="3061" y="3258"/>
              <a:ext cx="582"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9974" name="Text Box 45"/>
            <p:cNvSpPr txBox="1">
              <a:spLocks noChangeArrowheads="1"/>
            </p:cNvSpPr>
            <p:nvPr/>
          </p:nvSpPr>
          <p:spPr bwMode="auto">
            <a:xfrm>
              <a:off x="2518" y="3339"/>
              <a:ext cx="371" cy="231"/>
            </a:xfrm>
            <a:prstGeom prst="rect">
              <a:avLst/>
            </a:prstGeom>
            <a:noFill/>
            <a:ln w="9525">
              <a:noFill/>
              <a:miter lim="800000"/>
            </a:ln>
          </p:spPr>
          <p:txBody>
            <a:bodyPr>
              <a:spAutoFit/>
            </a:bodyPr>
            <a:lstStyle/>
            <a:p>
              <a:pPr eaLnBrk="1" hangingPunct="1">
                <a:spcBef>
                  <a:spcPct val="50000"/>
                </a:spcBef>
              </a:pPr>
              <a:r>
                <a:rPr kumimoji="1" lang="en-US" altLang="zh-CN" sz="1800">
                  <a:latin typeface="Times New Roman" panose="02020603050405020304" pitchFamily="18" charset="0"/>
                </a:rPr>
                <a:t>…</a:t>
              </a:r>
              <a:endParaRPr kumimoji="1" lang="en-US" altLang="zh-CN" sz="1800">
                <a:latin typeface="Times New Roman" panose="02020603050405020304" pitchFamily="18" charset="0"/>
              </a:endParaRPr>
            </a:p>
          </p:txBody>
        </p:sp>
        <p:sp>
          <p:nvSpPr>
            <p:cNvPr id="39975" name="Text Box 30"/>
            <p:cNvSpPr txBox="1">
              <a:spLocks noChangeArrowheads="1"/>
            </p:cNvSpPr>
            <p:nvPr/>
          </p:nvSpPr>
          <p:spPr bwMode="auto">
            <a:xfrm>
              <a:off x="2200" y="2069"/>
              <a:ext cx="850" cy="183"/>
            </a:xfrm>
            <a:prstGeom prst="rect">
              <a:avLst/>
            </a:prstGeom>
            <a:solidFill>
              <a:schemeClr val="hlink"/>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39976" name="Text Box 32"/>
            <p:cNvSpPr txBox="1">
              <a:spLocks noChangeArrowheads="1"/>
            </p:cNvSpPr>
            <p:nvPr/>
          </p:nvSpPr>
          <p:spPr bwMode="auto">
            <a:xfrm>
              <a:off x="2200" y="2341"/>
              <a:ext cx="850" cy="183"/>
            </a:xfrm>
            <a:prstGeom prst="rect">
              <a:avLst/>
            </a:prstGeom>
            <a:solidFill>
              <a:schemeClr val="hlink"/>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39977" name="Text Box 36"/>
            <p:cNvSpPr txBox="1">
              <a:spLocks noChangeArrowheads="1"/>
            </p:cNvSpPr>
            <p:nvPr/>
          </p:nvSpPr>
          <p:spPr bwMode="auto">
            <a:xfrm>
              <a:off x="2200" y="2661"/>
              <a:ext cx="850" cy="179"/>
            </a:xfrm>
            <a:prstGeom prst="rect">
              <a:avLst/>
            </a:prstGeom>
            <a:solidFill>
              <a:schemeClr val="hlink"/>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39978" name="Text Box 42"/>
            <p:cNvSpPr txBox="1">
              <a:spLocks noChangeArrowheads="1"/>
            </p:cNvSpPr>
            <p:nvPr/>
          </p:nvSpPr>
          <p:spPr bwMode="auto">
            <a:xfrm>
              <a:off x="2200" y="3156"/>
              <a:ext cx="850" cy="183"/>
            </a:xfrm>
            <a:prstGeom prst="rect">
              <a:avLst/>
            </a:prstGeom>
            <a:solidFill>
              <a:schemeClr val="hlink"/>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39979" name="Text Box 46"/>
            <p:cNvSpPr txBox="1">
              <a:spLocks noChangeArrowheads="1"/>
            </p:cNvSpPr>
            <p:nvPr/>
          </p:nvSpPr>
          <p:spPr bwMode="auto">
            <a:xfrm>
              <a:off x="2200" y="3657"/>
              <a:ext cx="850" cy="184"/>
            </a:xfrm>
            <a:prstGeom prst="rect">
              <a:avLst/>
            </a:prstGeom>
            <a:solidFill>
              <a:schemeClr val="hlink"/>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39980" name="Text Box 47"/>
            <p:cNvSpPr txBox="1">
              <a:spLocks noChangeArrowheads="1"/>
            </p:cNvSpPr>
            <p:nvPr/>
          </p:nvSpPr>
          <p:spPr bwMode="auto">
            <a:xfrm>
              <a:off x="3107" y="3530"/>
              <a:ext cx="665" cy="231"/>
            </a:xfrm>
            <a:prstGeom prst="rect">
              <a:avLst/>
            </a:prstGeom>
            <a:noFill/>
            <a:ln w="9525">
              <a:noFill/>
              <a:miter lim="800000"/>
            </a:ln>
          </p:spPr>
          <p:txBody>
            <a:bodyPr>
              <a:spAutoFit/>
            </a:bodyPr>
            <a:lstStyle/>
            <a:p>
              <a:pPr eaLnBrk="1" hangingPunct="1">
                <a:spcBef>
                  <a:spcPct val="50000"/>
                </a:spcBef>
              </a:pPr>
              <a:r>
                <a:rPr kumimoji="1" lang="en-US" altLang="zh-CN" sz="1800">
                  <a:latin typeface="Times New Roman" panose="02020603050405020304" pitchFamily="18" charset="0"/>
                </a:rPr>
                <a:t>1024</a:t>
              </a:r>
              <a:r>
                <a:rPr kumimoji="1" lang="zh-CN" altLang="en-US" sz="1800">
                  <a:latin typeface="Times New Roman" panose="02020603050405020304" pitchFamily="18" charset="0"/>
                </a:rPr>
                <a:t>个</a:t>
              </a:r>
              <a:endParaRPr kumimoji="1" lang="zh-CN" altLang="en-US" sz="1800">
                <a:latin typeface="Times New Roman" panose="02020603050405020304" pitchFamily="18" charset="0"/>
              </a:endParaRPr>
            </a:p>
          </p:txBody>
        </p:sp>
        <p:sp>
          <p:nvSpPr>
            <p:cNvPr id="304176" name="Line 48"/>
            <p:cNvSpPr>
              <a:spLocks noChangeShapeType="1"/>
            </p:cNvSpPr>
            <p:nvPr/>
          </p:nvSpPr>
          <p:spPr bwMode="auto">
            <a:xfrm flipH="1">
              <a:off x="3061" y="3757"/>
              <a:ext cx="582"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9982" name="Text Box 31"/>
            <p:cNvSpPr txBox="1">
              <a:spLocks noChangeArrowheads="1"/>
            </p:cNvSpPr>
            <p:nvPr/>
          </p:nvSpPr>
          <p:spPr bwMode="auto">
            <a:xfrm>
              <a:off x="2200" y="2024"/>
              <a:ext cx="998" cy="231"/>
            </a:xfrm>
            <a:prstGeom prst="rect">
              <a:avLst/>
            </a:prstGeom>
            <a:noFill/>
            <a:ln w="9525">
              <a:noFill/>
              <a:miter lim="800000"/>
            </a:ln>
          </p:spPr>
          <p:txBody>
            <a:bodyPr>
              <a:spAutoFit/>
            </a:bodyPr>
            <a:lstStyle/>
            <a:p>
              <a:pPr eaLnBrk="1" hangingPunct="1">
                <a:spcBef>
                  <a:spcPct val="50000"/>
                </a:spcBef>
              </a:pPr>
              <a:r>
                <a:rPr kumimoji="1" lang="zh-CN" altLang="en-US" sz="1800">
                  <a:latin typeface="Times New Roman" panose="02020603050405020304" pitchFamily="18" charset="0"/>
                </a:rPr>
                <a:t>二级索引块</a:t>
              </a:r>
              <a:endParaRPr kumimoji="1" lang="zh-CN" altLang="en-US" sz="1800">
                <a:latin typeface="Times New Roman" panose="02020603050405020304" pitchFamily="18" charset="0"/>
              </a:endParaRPr>
            </a:p>
          </p:txBody>
        </p:sp>
      </p:grpSp>
      <p:sp>
        <p:nvSpPr>
          <p:cNvPr id="304182" name="AutoShape 54"/>
          <p:cNvSpPr/>
          <p:nvPr/>
        </p:nvSpPr>
        <p:spPr bwMode="auto">
          <a:xfrm>
            <a:off x="7596188" y="3113088"/>
            <a:ext cx="71437" cy="3052762"/>
          </a:xfrm>
          <a:prstGeom prst="rightBrace">
            <a:avLst>
              <a:gd name="adj1" fmla="val 356114"/>
              <a:gd name="adj2" fmla="val 50000"/>
            </a:avLst>
          </a:prstGeom>
          <a:noFill/>
          <a:ln w="190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04184" name="Text Box 56"/>
          <p:cNvSpPr txBox="1">
            <a:spLocks noChangeArrowheads="1"/>
          </p:cNvSpPr>
          <p:nvPr/>
        </p:nvSpPr>
        <p:spPr bwMode="auto">
          <a:xfrm>
            <a:off x="7667625" y="3500438"/>
            <a:ext cx="549275" cy="2736850"/>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en-US" altLang="zh-CN"/>
              <a:t>≤1025+1M</a:t>
            </a:r>
            <a:r>
              <a:rPr lang="zh-CN" altLang="en-US"/>
              <a:t>个</a:t>
            </a:r>
            <a:endParaRPr lang="zh-CN" altLang="en-US"/>
          </a:p>
        </p:txBody>
      </p:sp>
      <p:sp>
        <p:nvSpPr>
          <p:cNvPr id="304185" name="Line 57"/>
          <p:cNvSpPr>
            <a:spLocks noChangeShapeType="1"/>
          </p:cNvSpPr>
          <p:nvPr/>
        </p:nvSpPr>
        <p:spPr bwMode="auto">
          <a:xfrm flipV="1">
            <a:off x="2268538" y="3068638"/>
            <a:ext cx="3671887" cy="2592387"/>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4186" name="Rectangle 58"/>
          <p:cNvSpPr>
            <a:spLocks noChangeArrowheads="1"/>
          </p:cNvSpPr>
          <p:nvPr/>
        </p:nvSpPr>
        <p:spPr bwMode="auto">
          <a:xfrm>
            <a:off x="827088" y="6299200"/>
            <a:ext cx="1584325" cy="461963"/>
          </a:xfrm>
          <a:prstGeom prst="rect">
            <a:avLst/>
          </a:prstGeom>
          <a:noFill/>
          <a:ln w="9525">
            <a:noFill/>
            <a:miter lim="800000"/>
          </a:ln>
        </p:spPr>
        <p:txBody>
          <a:bodyPr/>
          <a:lstStyle/>
          <a:p>
            <a:pPr>
              <a:spcBef>
                <a:spcPct val="20000"/>
              </a:spcBef>
            </a:pPr>
            <a:r>
              <a:rPr lang="en-US" altLang="zh-CN" sz="2200"/>
              <a:t>iaddr(12)</a:t>
            </a:r>
            <a:endParaRPr lang="en-US" altLang="zh-CN" sz="2200"/>
          </a:p>
        </p:txBody>
      </p:sp>
      <p:sp>
        <p:nvSpPr>
          <p:cNvPr id="304187" name="Rectangle 59"/>
          <p:cNvSpPr>
            <a:spLocks noChangeArrowheads="1"/>
          </p:cNvSpPr>
          <p:nvPr/>
        </p:nvSpPr>
        <p:spPr bwMode="auto">
          <a:xfrm>
            <a:off x="827088" y="5843588"/>
            <a:ext cx="1584325" cy="455612"/>
          </a:xfrm>
          <a:prstGeom prst="rect">
            <a:avLst/>
          </a:prstGeom>
          <a:noFill/>
          <a:ln w="9525">
            <a:noFill/>
            <a:miter lim="800000"/>
          </a:ln>
        </p:spPr>
        <p:txBody>
          <a:bodyPr/>
          <a:lstStyle/>
          <a:p>
            <a:pPr>
              <a:spcBef>
                <a:spcPct val="20000"/>
              </a:spcBef>
            </a:pPr>
            <a:r>
              <a:rPr lang="en-US" altLang="zh-CN" sz="2200"/>
              <a:t>iaddr(11)</a:t>
            </a:r>
            <a:endParaRPr lang="en-US" altLang="zh-CN" sz="2200"/>
          </a:p>
        </p:txBody>
      </p:sp>
      <p:sp>
        <p:nvSpPr>
          <p:cNvPr id="304188" name="Rectangle 60"/>
          <p:cNvSpPr>
            <a:spLocks noChangeArrowheads="1"/>
          </p:cNvSpPr>
          <p:nvPr/>
        </p:nvSpPr>
        <p:spPr bwMode="auto">
          <a:xfrm>
            <a:off x="827088" y="5383213"/>
            <a:ext cx="1584325" cy="460375"/>
          </a:xfrm>
          <a:prstGeom prst="rect">
            <a:avLst/>
          </a:prstGeom>
          <a:noFill/>
          <a:ln w="9525">
            <a:noFill/>
            <a:miter lim="800000"/>
          </a:ln>
        </p:spPr>
        <p:txBody>
          <a:bodyPr/>
          <a:lstStyle/>
          <a:p>
            <a:pPr>
              <a:spcBef>
                <a:spcPct val="20000"/>
              </a:spcBef>
            </a:pPr>
            <a:r>
              <a:rPr lang="en-US" altLang="zh-CN" sz="2200"/>
              <a:t>iaddr(10)</a:t>
            </a:r>
            <a:endParaRPr lang="en-US" altLang="zh-CN" sz="2200"/>
          </a:p>
        </p:txBody>
      </p:sp>
      <p:sp>
        <p:nvSpPr>
          <p:cNvPr id="304189" name="Rectangle 61"/>
          <p:cNvSpPr>
            <a:spLocks noChangeArrowheads="1"/>
          </p:cNvSpPr>
          <p:nvPr/>
        </p:nvSpPr>
        <p:spPr bwMode="auto">
          <a:xfrm>
            <a:off x="827088" y="4924425"/>
            <a:ext cx="1584325" cy="458788"/>
          </a:xfrm>
          <a:prstGeom prst="rect">
            <a:avLst/>
          </a:prstGeom>
          <a:noFill/>
          <a:ln w="9525">
            <a:noFill/>
            <a:miter lim="800000"/>
          </a:ln>
        </p:spPr>
        <p:txBody>
          <a:bodyPr/>
          <a:lstStyle/>
          <a:p>
            <a:pPr>
              <a:spcBef>
                <a:spcPct val="20000"/>
              </a:spcBef>
            </a:pPr>
            <a:r>
              <a:rPr lang="en-US" altLang="zh-CN" sz="2200"/>
              <a:t>iaddr(9)</a:t>
            </a:r>
            <a:endParaRPr lang="en-US" altLang="zh-CN" sz="2200"/>
          </a:p>
        </p:txBody>
      </p:sp>
      <p:sp>
        <p:nvSpPr>
          <p:cNvPr id="304190" name="Rectangle 62"/>
          <p:cNvSpPr>
            <a:spLocks noChangeArrowheads="1"/>
          </p:cNvSpPr>
          <p:nvPr/>
        </p:nvSpPr>
        <p:spPr bwMode="auto">
          <a:xfrm>
            <a:off x="827088" y="4460875"/>
            <a:ext cx="1584325" cy="463550"/>
          </a:xfrm>
          <a:prstGeom prst="rect">
            <a:avLst/>
          </a:prstGeom>
          <a:noFill/>
          <a:ln w="9525">
            <a:noFill/>
            <a:miter lim="800000"/>
          </a:ln>
        </p:spPr>
        <p:txBody>
          <a:bodyPr/>
          <a:lstStyle/>
          <a:p>
            <a:pPr>
              <a:spcBef>
                <a:spcPct val="20000"/>
              </a:spcBef>
            </a:pPr>
            <a:r>
              <a:rPr lang="en-US" altLang="zh-CN" sz="2200"/>
              <a:t>iaddr(8)</a:t>
            </a:r>
            <a:endParaRPr lang="en-US" altLang="zh-CN" sz="2200"/>
          </a:p>
        </p:txBody>
      </p:sp>
      <p:sp>
        <p:nvSpPr>
          <p:cNvPr id="304191" name="Rectangle 63"/>
          <p:cNvSpPr>
            <a:spLocks noChangeArrowheads="1"/>
          </p:cNvSpPr>
          <p:nvPr/>
        </p:nvSpPr>
        <p:spPr bwMode="auto">
          <a:xfrm>
            <a:off x="827088" y="4005263"/>
            <a:ext cx="1584325" cy="455612"/>
          </a:xfrm>
          <a:prstGeom prst="rect">
            <a:avLst/>
          </a:prstGeom>
          <a:noFill/>
          <a:ln w="9525">
            <a:noFill/>
            <a:miter lim="800000"/>
          </a:ln>
        </p:spPr>
        <p:txBody>
          <a:bodyPr/>
          <a:lstStyle/>
          <a:p>
            <a:pPr>
              <a:spcBef>
                <a:spcPct val="20000"/>
              </a:spcBef>
            </a:pPr>
            <a:r>
              <a:rPr lang="en-US" altLang="zh-CN" sz="2200"/>
              <a:t>…</a:t>
            </a:r>
            <a:endParaRPr lang="en-US" altLang="zh-CN" sz="2200"/>
          </a:p>
        </p:txBody>
      </p:sp>
      <p:sp>
        <p:nvSpPr>
          <p:cNvPr id="304192" name="Rectangle 64"/>
          <p:cNvSpPr>
            <a:spLocks noChangeArrowheads="1"/>
          </p:cNvSpPr>
          <p:nvPr/>
        </p:nvSpPr>
        <p:spPr bwMode="auto">
          <a:xfrm>
            <a:off x="827088" y="3544888"/>
            <a:ext cx="1584325" cy="460375"/>
          </a:xfrm>
          <a:prstGeom prst="rect">
            <a:avLst/>
          </a:prstGeom>
          <a:noFill/>
          <a:ln w="9525">
            <a:noFill/>
            <a:miter lim="800000"/>
          </a:ln>
        </p:spPr>
        <p:txBody>
          <a:bodyPr/>
          <a:lstStyle/>
          <a:p>
            <a:pPr>
              <a:spcBef>
                <a:spcPct val="20000"/>
              </a:spcBef>
            </a:pPr>
            <a:r>
              <a:rPr lang="en-US" altLang="zh-CN" sz="2200"/>
              <a:t>iaddr(1)</a:t>
            </a:r>
            <a:endParaRPr lang="en-US" altLang="zh-CN" sz="2200"/>
          </a:p>
        </p:txBody>
      </p:sp>
      <p:sp>
        <p:nvSpPr>
          <p:cNvPr id="304193" name="Rectangle 65"/>
          <p:cNvSpPr>
            <a:spLocks noChangeArrowheads="1"/>
          </p:cNvSpPr>
          <p:nvPr/>
        </p:nvSpPr>
        <p:spPr bwMode="auto">
          <a:xfrm>
            <a:off x="827088" y="3089275"/>
            <a:ext cx="1584325" cy="455613"/>
          </a:xfrm>
          <a:prstGeom prst="rect">
            <a:avLst/>
          </a:prstGeom>
          <a:noFill/>
          <a:ln w="9525">
            <a:noFill/>
            <a:miter lim="800000"/>
          </a:ln>
        </p:spPr>
        <p:txBody>
          <a:bodyPr/>
          <a:lstStyle/>
          <a:p>
            <a:pPr>
              <a:spcBef>
                <a:spcPct val="20000"/>
              </a:spcBef>
            </a:pPr>
            <a:r>
              <a:rPr lang="en-US" altLang="zh-CN" sz="2200"/>
              <a:t>iaddr(0)</a:t>
            </a:r>
            <a:endParaRPr lang="en-US" altLang="zh-CN" sz="2200"/>
          </a:p>
        </p:txBody>
      </p:sp>
      <p:sp>
        <p:nvSpPr>
          <p:cNvPr id="304194" name="Rectangle 66"/>
          <p:cNvSpPr>
            <a:spLocks noChangeArrowheads="1"/>
          </p:cNvSpPr>
          <p:nvPr/>
        </p:nvSpPr>
        <p:spPr bwMode="auto">
          <a:xfrm>
            <a:off x="827088" y="2627313"/>
            <a:ext cx="1584325" cy="461962"/>
          </a:xfrm>
          <a:prstGeom prst="rect">
            <a:avLst/>
          </a:prstGeom>
          <a:noFill/>
          <a:ln w="9525">
            <a:noFill/>
            <a:miter lim="800000"/>
          </a:ln>
        </p:spPr>
        <p:txBody>
          <a:bodyPr/>
          <a:lstStyle/>
          <a:p>
            <a:pPr>
              <a:spcBef>
                <a:spcPct val="20000"/>
              </a:spcBef>
            </a:pPr>
            <a:r>
              <a:rPr lang="en-US" altLang="zh-CN" sz="2200"/>
              <a:t>…</a:t>
            </a:r>
            <a:endParaRPr lang="en-US" altLang="zh-CN" sz="2200"/>
          </a:p>
        </p:txBody>
      </p:sp>
      <p:sp>
        <p:nvSpPr>
          <p:cNvPr id="304195" name="Line 67"/>
          <p:cNvSpPr>
            <a:spLocks noChangeShapeType="1"/>
          </p:cNvSpPr>
          <p:nvPr/>
        </p:nvSpPr>
        <p:spPr bwMode="auto">
          <a:xfrm>
            <a:off x="827088" y="2627313"/>
            <a:ext cx="1584325" cy="1587"/>
          </a:xfrm>
          <a:prstGeom prst="line">
            <a:avLst/>
          </a:prstGeom>
          <a:noFill/>
          <a:ln w="28575" cap="sq">
            <a:solidFill>
              <a:schemeClr val="tx1"/>
            </a:solidFill>
            <a:round/>
          </a:ln>
        </p:spPr>
        <p:txBody>
          <a:bodyPr>
            <a:spAutoFit/>
          </a:bodyPr>
          <a:lstStyle/>
          <a:p>
            <a:endParaRPr lang="zh-CN" altLang="en-US"/>
          </a:p>
        </p:txBody>
      </p:sp>
      <p:sp>
        <p:nvSpPr>
          <p:cNvPr id="304196" name="Line 68"/>
          <p:cNvSpPr>
            <a:spLocks noChangeShapeType="1"/>
          </p:cNvSpPr>
          <p:nvPr/>
        </p:nvSpPr>
        <p:spPr bwMode="auto">
          <a:xfrm>
            <a:off x="827088" y="3089275"/>
            <a:ext cx="1584325" cy="1588"/>
          </a:xfrm>
          <a:prstGeom prst="line">
            <a:avLst/>
          </a:prstGeom>
          <a:noFill/>
          <a:ln w="12700">
            <a:solidFill>
              <a:schemeClr val="tx1"/>
            </a:solidFill>
            <a:round/>
          </a:ln>
        </p:spPr>
        <p:txBody>
          <a:bodyPr>
            <a:spAutoFit/>
          </a:bodyPr>
          <a:lstStyle/>
          <a:p>
            <a:endParaRPr lang="zh-CN" altLang="en-US"/>
          </a:p>
        </p:txBody>
      </p:sp>
      <p:sp>
        <p:nvSpPr>
          <p:cNvPr id="304197" name="Line 69"/>
          <p:cNvSpPr>
            <a:spLocks noChangeShapeType="1"/>
          </p:cNvSpPr>
          <p:nvPr/>
        </p:nvSpPr>
        <p:spPr bwMode="auto">
          <a:xfrm>
            <a:off x="827088" y="3544888"/>
            <a:ext cx="1584325" cy="1587"/>
          </a:xfrm>
          <a:prstGeom prst="line">
            <a:avLst/>
          </a:prstGeom>
          <a:noFill/>
          <a:ln w="12700">
            <a:solidFill>
              <a:schemeClr val="tx1"/>
            </a:solidFill>
            <a:round/>
          </a:ln>
        </p:spPr>
        <p:txBody>
          <a:bodyPr>
            <a:spAutoFit/>
          </a:bodyPr>
          <a:lstStyle/>
          <a:p>
            <a:endParaRPr lang="zh-CN" altLang="en-US"/>
          </a:p>
        </p:txBody>
      </p:sp>
      <p:sp>
        <p:nvSpPr>
          <p:cNvPr id="304198" name="Line 70"/>
          <p:cNvSpPr>
            <a:spLocks noChangeShapeType="1"/>
          </p:cNvSpPr>
          <p:nvPr/>
        </p:nvSpPr>
        <p:spPr bwMode="auto">
          <a:xfrm>
            <a:off x="828675" y="4002088"/>
            <a:ext cx="1584325" cy="1587"/>
          </a:xfrm>
          <a:prstGeom prst="line">
            <a:avLst/>
          </a:prstGeom>
          <a:noFill/>
          <a:ln w="12700">
            <a:solidFill>
              <a:schemeClr val="tx1"/>
            </a:solidFill>
            <a:round/>
          </a:ln>
        </p:spPr>
        <p:txBody>
          <a:bodyPr>
            <a:spAutoFit/>
          </a:bodyPr>
          <a:lstStyle/>
          <a:p>
            <a:endParaRPr lang="zh-CN" altLang="en-US"/>
          </a:p>
        </p:txBody>
      </p:sp>
      <p:sp>
        <p:nvSpPr>
          <p:cNvPr id="304199" name="Line 71"/>
          <p:cNvSpPr>
            <a:spLocks noChangeShapeType="1"/>
          </p:cNvSpPr>
          <p:nvPr/>
        </p:nvSpPr>
        <p:spPr bwMode="auto">
          <a:xfrm>
            <a:off x="827088" y="4460875"/>
            <a:ext cx="1584325" cy="1588"/>
          </a:xfrm>
          <a:prstGeom prst="line">
            <a:avLst/>
          </a:prstGeom>
          <a:noFill/>
          <a:ln w="12700">
            <a:solidFill>
              <a:schemeClr val="tx1"/>
            </a:solidFill>
            <a:round/>
          </a:ln>
        </p:spPr>
        <p:txBody>
          <a:bodyPr>
            <a:spAutoFit/>
          </a:bodyPr>
          <a:lstStyle/>
          <a:p>
            <a:endParaRPr lang="zh-CN" altLang="en-US"/>
          </a:p>
        </p:txBody>
      </p:sp>
      <p:sp>
        <p:nvSpPr>
          <p:cNvPr id="304200" name="Line 72"/>
          <p:cNvSpPr>
            <a:spLocks noChangeShapeType="1"/>
          </p:cNvSpPr>
          <p:nvPr/>
        </p:nvSpPr>
        <p:spPr bwMode="auto">
          <a:xfrm>
            <a:off x="827088" y="4924425"/>
            <a:ext cx="1584325" cy="1588"/>
          </a:xfrm>
          <a:prstGeom prst="line">
            <a:avLst/>
          </a:prstGeom>
          <a:noFill/>
          <a:ln w="12700">
            <a:solidFill>
              <a:schemeClr val="tx1"/>
            </a:solidFill>
            <a:round/>
          </a:ln>
        </p:spPr>
        <p:txBody>
          <a:bodyPr>
            <a:spAutoFit/>
          </a:bodyPr>
          <a:lstStyle/>
          <a:p>
            <a:endParaRPr lang="zh-CN" altLang="en-US"/>
          </a:p>
        </p:txBody>
      </p:sp>
      <p:sp>
        <p:nvSpPr>
          <p:cNvPr id="304201" name="Line 73"/>
          <p:cNvSpPr>
            <a:spLocks noChangeShapeType="1"/>
          </p:cNvSpPr>
          <p:nvPr/>
        </p:nvSpPr>
        <p:spPr bwMode="auto">
          <a:xfrm>
            <a:off x="827088" y="5370513"/>
            <a:ext cx="1584325" cy="1587"/>
          </a:xfrm>
          <a:prstGeom prst="line">
            <a:avLst/>
          </a:prstGeom>
          <a:noFill/>
          <a:ln w="12700">
            <a:solidFill>
              <a:schemeClr val="tx1"/>
            </a:solidFill>
            <a:round/>
          </a:ln>
        </p:spPr>
        <p:txBody>
          <a:bodyPr>
            <a:spAutoFit/>
          </a:bodyPr>
          <a:lstStyle/>
          <a:p>
            <a:endParaRPr lang="zh-CN" altLang="en-US"/>
          </a:p>
        </p:txBody>
      </p:sp>
      <p:sp>
        <p:nvSpPr>
          <p:cNvPr id="304202" name="Line 74"/>
          <p:cNvSpPr>
            <a:spLocks noChangeShapeType="1"/>
          </p:cNvSpPr>
          <p:nvPr/>
        </p:nvSpPr>
        <p:spPr bwMode="auto">
          <a:xfrm>
            <a:off x="827088" y="5843588"/>
            <a:ext cx="1584325" cy="1587"/>
          </a:xfrm>
          <a:prstGeom prst="line">
            <a:avLst/>
          </a:prstGeom>
          <a:noFill/>
          <a:ln w="12700">
            <a:solidFill>
              <a:schemeClr val="tx1"/>
            </a:solidFill>
            <a:round/>
          </a:ln>
        </p:spPr>
        <p:txBody>
          <a:bodyPr>
            <a:spAutoFit/>
          </a:bodyPr>
          <a:lstStyle/>
          <a:p>
            <a:endParaRPr lang="zh-CN" altLang="en-US"/>
          </a:p>
        </p:txBody>
      </p:sp>
      <p:sp>
        <p:nvSpPr>
          <p:cNvPr id="304203" name="Line 75"/>
          <p:cNvSpPr>
            <a:spLocks noChangeShapeType="1"/>
          </p:cNvSpPr>
          <p:nvPr/>
        </p:nvSpPr>
        <p:spPr bwMode="auto">
          <a:xfrm>
            <a:off x="827088" y="6299200"/>
            <a:ext cx="1584325" cy="1588"/>
          </a:xfrm>
          <a:prstGeom prst="line">
            <a:avLst/>
          </a:prstGeom>
          <a:noFill/>
          <a:ln w="12700">
            <a:solidFill>
              <a:schemeClr val="tx1"/>
            </a:solidFill>
            <a:round/>
          </a:ln>
        </p:spPr>
        <p:txBody>
          <a:bodyPr>
            <a:spAutoFit/>
          </a:bodyPr>
          <a:lstStyle/>
          <a:p>
            <a:endParaRPr lang="zh-CN" altLang="en-US"/>
          </a:p>
        </p:txBody>
      </p:sp>
      <p:sp>
        <p:nvSpPr>
          <p:cNvPr id="304204" name="Line 76"/>
          <p:cNvSpPr>
            <a:spLocks noChangeShapeType="1"/>
          </p:cNvSpPr>
          <p:nvPr/>
        </p:nvSpPr>
        <p:spPr bwMode="auto">
          <a:xfrm>
            <a:off x="827088" y="6761163"/>
            <a:ext cx="1584325" cy="1587"/>
          </a:xfrm>
          <a:prstGeom prst="line">
            <a:avLst/>
          </a:prstGeom>
          <a:noFill/>
          <a:ln w="28575" cap="sq">
            <a:solidFill>
              <a:schemeClr val="tx1"/>
            </a:solidFill>
            <a:round/>
          </a:ln>
        </p:spPr>
        <p:txBody>
          <a:bodyPr>
            <a:spAutoFit/>
          </a:bodyPr>
          <a:lstStyle/>
          <a:p>
            <a:endParaRPr lang="zh-CN" altLang="en-US"/>
          </a:p>
        </p:txBody>
      </p:sp>
      <p:sp>
        <p:nvSpPr>
          <p:cNvPr id="304205" name="Line 77"/>
          <p:cNvSpPr>
            <a:spLocks noChangeShapeType="1"/>
          </p:cNvSpPr>
          <p:nvPr/>
        </p:nvSpPr>
        <p:spPr bwMode="auto">
          <a:xfrm>
            <a:off x="827088" y="2627313"/>
            <a:ext cx="0" cy="4133850"/>
          </a:xfrm>
          <a:prstGeom prst="line">
            <a:avLst/>
          </a:prstGeom>
          <a:noFill/>
          <a:ln w="28575" cap="sq">
            <a:solidFill>
              <a:schemeClr val="tx1"/>
            </a:solidFill>
            <a:round/>
          </a:ln>
        </p:spPr>
        <p:txBody>
          <a:bodyPr>
            <a:spAutoFit/>
          </a:bodyPr>
          <a:lstStyle/>
          <a:p>
            <a:endParaRPr lang="zh-CN" altLang="en-US"/>
          </a:p>
        </p:txBody>
      </p:sp>
      <p:sp>
        <p:nvSpPr>
          <p:cNvPr id="304206" name="Line 78"/>
          <p:cNvSpPr>
            <a:spLocks noChangeShapeType="1"/>
          </p:cNvSpPr>
          <p:nvPr/>
        </p:nvSpPr>
        <p:spPr bwMode="auto">
          <a:xfrm>
            <a:off x="2411413" y="2636838"/>
            <a:ext cx="0" cy="4133850"/>
          </a:xfrm>
          <a:prstGeom prst="line">
            <a:avLst/>
          </a:prstGeom>
          <a:noFill/>
          <a:ln w="28575" cap="sq">
            <a:solidFill>
              <a:schemeClr val="tx1"/>
            </a:solidFill>
            <a:round/>
          </a:ln>
        </p:spPr>
        <p:txBody>
          <a:bodyPr>
            <a:spAutoFit/>
          </a:bodyPr>
          <a:lstStyle/>
          <a:p>
            <a:endParaRPr lang="zh-CN" altLang="en-US"/>
          </a:p>
        </p:txBody>
      </p:sp>
      <p:sp>
        <p:nvSpPr>
          <p:cNvPr id="304208" name="Text Box 80"/>
          <p:cNvSpPr txBox="1">
            <a:spLocks noChangeArrowheads="1"/>
          </p:cNvSpPr>
          <p:nvPr/>
        </p:nvSpPr>
        <p:spPr bwMode="auto">
          <a:xfrm>
            <a:off x="1060450" y="2128838"/>
            <a:ext cx="1271588" cy="427037"/>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200"/>
              <a:t>i</a:t>
            </a:r>
            <a:r>
              <a:rPr lang="zh-CN" altLang="en-US" sz="2200"/>
              <a:t>节点</a:t>
            </a:r>
            <a:endParaRPr lang="zh-CN" altLang="en-US" sz="22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4131">
                                            <p:txEl>
                                              <p:pRg st="1" end="1"/>
                                            </p:txEl>
                                          </p:spTgt>
                                        </p:tgtEl>
                                        <p:attrNameLst>
                                          <p:attrName>style.visibility</p:attrName>
                                        </p:attrNameLst>
                                      </p:cBhvr>
                                      <p:to>
                                        <p:strVal val="visible"/>
                                      </p:to>
                                    </p:set>
                                    <p:animEffect transition="in" filter="box(in)">
                                      <p:cBhvr>
                                        <p:cTn id="7" dur="500"/>
                                        <p:tgtEl>
                                          <p:spTgt spid="3041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4185"/>
                                        </p:tgtEl>
                                        <p:attrNameLst>
                                          <p:attrName>style.visibility</p:attrName>
                                        </p:attrNameLst>
                                      </p:cBhvr>
                                      <p:to>
                                        <p:strVal val="visible"/>
                                      </p:to>
                                    </p:set>
                                    <p:animEffect transition="in" filter="box(in)">
                                      <p:cBhvr>
                                        <p:cTn id="12" dur="500"/>
                                        <p:tgtEl>
                                          <p:spTgt spid="304185"/>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04186"/>
                                        </p:tgtEl>
                                        <p:attrNameLst>
                                          <p:attrName>style.visibility</p:attrName>
                                        </p:attrNameLst>
                                      </p:cBhvr>
                                      <p:to>
                                        <p:strVal val="visible"/>
                                      </p:to>
                                    </p:set>
                                    <p:animEffect transition="in" filter="box(in)">
                                      <p:cBhvr>
                                        <p:cTn id="15" dur="500"/>
                                        <p:tgtEl>
                                          <p:spTgt spid="304186"/>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04187"/>
                                        </p:tgtEl>
                                        <p:attrNameLst>
                                          <p:attrName>style.visibility</p:attrName>
                                        </p:attrNameLst>
                                      </p:cBhvr>
                                      <p:to>
                                        <p:strVal val="visible"/>
                                      </p:to>
                                    </p:set>
                                    <p:animEffect transition="in" filter="box(in)">
                                      <p:cBhvr>
                                        <p:cTn id="18" dur="500"/>
                                        <p:tgtEl>
                                          <p:spTgt spid="304187"/>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304188"/>
                                        </p:tgtEl>
                                        <p:attrNameLst>
                                          <p:attrName>style.visibility</p:attrName>
                                        </p:attrNameLst>
                                      </p:cBhvr>
                                      <p:to>
                                        <p:strVal val="visible"/>
                                      </p:to>
                                    </p:set>
                                    <p:animEffect transition="in" filter="box(in)">
                                      <p:cBhvr>
                                        <p:cTn id="21" dur="500"/>
                                        <p:tgtEl>
                                          <p:spTgt spid="304188"/>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304189"/>
                                        </p:tgtEl>
                                        <p:attrNameLst>
                                          <p:attrName>style.visibility</p:attrName>
                                        </p:attrNameLst>
                                      </p:cBhvr>
                                      <p:to>
                                        <p:strVal val="visible"/>
                                      </p:to>
                                    </p:set>
                                    <p:animEffect transition="in" filter="box(in)">
                                      <p:cBhvr>
                                        <p:cTn id="24" dur="500"/>
                                        <p:tgtEl>
                                          <p:spTgt spid="304189"/>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304190"/>
                                        </p:tgtEl>
                                        <p:attrNameLst>
                                          <p:attrName>style.visibility</p:attrName>
                                        </p:attrNameLst>
                                      </p:cBhvr>
                                      <p:to>
                                        <p:strVal val="visible"/>
                                      </p:to>
                                    </p:set>
                                    <p:animEffect transition="in" filter="box(in)">
                                      <p:cBhvr>
                                        <p:cTn id="27" dur="500"/>
                                        <p:tgtEl>
                                          <p:spTgt spid="304190"/>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304191"/>
                                        </p:tgtEl>
                                        <p:attrNameLst>
                                          <p:attrName>style.visibility</p:attrName>
                                        </p:attrNameLst>
                                      </p:cBhvr>
                                      <p:to>
                                        <p:strVal val="visible"/>
                                      </p:to>
                                    </p:set>
                                    <p:animEffect transition="in" filter="box(in)">
                                      <p:cBhvr>
                                        <p:cTn id="30" dur="500"/>
                                        <p:tgtEl>
                                          <p:spTgt spid="304191"/>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304192"/>
                                        </p:tgtEl>
                                        <p:attrNameLst>
                                          <p:attrName>style.visibility</p:attrName>
                                        </p:attrNameLst>
                                      </p:cBhvr>
                                      <p:to>
                                        <p:strVal val="visible"/>
                                      </p:to>
                                    </p:set>
                                    <p:animEffect transition="in" filter="box(in)">
                                      <p:cBhvr>
                                        <p:cTn id="33" dur="500"/>
                                        <p:tgtEl>
                                          <p:spTgt spid="304192"/>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304193"/>
                                        </p:tgtEl>
                                        <p:attrNameLst>
                                          <p:attrName>style.visibility</p:attrName>
                                        </p:attrNameLst>
                                      </p:cBhvr>
                                      <p:to>
                                        <p:strVal val="visible"/>
                                      </p:to>
                                    </p:set>
                                    <p:animEffect transition="in" filter="box(in)">
                                      <p:cBhvr>
                                        <p:cTn id="36" dur="500"/>
                                        <p:tgtEl>
                                          <p:spTgt spid="304193"/>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304194"/>
                                        </p:tgtEl>
                                        <p:attrNameLst>
                                          <p:attrName>style.visibility</p:attrName>
                                        </p:attrNameLst>
                                      </p:cBhvr>
                                      <p:to>
                                        <p:strVal val="visible"/>
                                      </p:to>
                                    </p:set>
                                    <p:animEffect transition="in" filter="box(in)">
                                      <p:cBhvr>
                                        <p:cTn id="39" dur="500"/>
                                        <p:tgtEl>
                                          <p:spTgt spid="304194"/>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304195"/>
                                        </p:tgtEl>
                                        <p:attrNameLst>
                                          <p:attrName>style.visibility</p:attrName>
                                        </p:attrNameLst>
                                      </p:cBhvr>
                                      <p:to>
                                        <p:strVal val="visible"/>
                                      </p:to>
                                    </p:set>
                                    <p:animEffect transition="in" filter="box(in)">
                                      <p:cBhvr>
                                        <p:cTn id="42" dur="500"/>
                                        <p:tgtEl>
                                          <p:spTgt spid="304195"/>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304196"/>
                                        </p:tgtEl>
                                        <p:attrNameLst>
                                          <p:attrName>style.visibility</p:attrName>
                                        </p:attrNameLst>
                                      </p:cBhvr>
                                      <p:to>
                                        <p:strVal val="visible"/>
                                      </p:to>
                                    </p:set>
                                    <p:animEffect transition="in" filter="box(in)">
                                      <p:cBhvr>
                                        <p:cTn id="45" dur="500"/>
                                        <p:tgtEl>
                                          <p:spTgt spid="304196"/>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304197"/>
                                        </p:tgtEl>
                                        <p:attrNameLst>
                                          <p:attrName>style.visibility</p:attrName>
                                        </p:attrNameLst>
                                      </p:cBhvr>
                                      <p:to>
                                        <p:strVal val="visible"/>
                                      </p:to>
                                    </p:set>
                                    <p:animEffect transition="in" filter="box(in)">
                                      <p:cBhvr>
                                        <p:cTn id="48" dur="500"/>
                                        <p:tgtEl>
                                          <p:spTgt spid="304197"/>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304198"/>
                                        </p:tgtEl>
                                        <p:attrNameLst>
                                          <p:attrName>style.visibility</p:attrName>
                                        </p:attrNameLst>
                                      </p:cBhvr>
                                      <p:to>
                                        <p:strVal val="visible"/>
                                      </p:to>
                                    </p:set>
                                    <p:animEffect transition="in" filter="box(in)">
                                      <p:cBhvr>
                                        <p:cTn id="51" dur="500"/>
                                        <p:tgtEl>
                                          <p:spTgt spid="304198"/>
                                        </p:tgtEl>
                                      </p:cBhvr>
                                    </p:animEffect>
                                  </p:childTnLst>
                                </p:cTn>
                              </p:par>
                              <p:par>
                                <p:cTn id="52" presetID="4" presetClass="entr" presetSubtype="16" fill="hold" grpId="0" nodeType="withEffect">
                                  <p:stCondLst>
                                    <p:cond delay="0"/>
                                  </p:stCondLst>
                                  <p:childTnLst>
                                    <p:set>
                                      <p:cBhvr>
                                        <p:cTn id="53" dur="1" fill="hold">
                                          <p:stCondLst>
                                            <p:cond delay="0"/>
                                          </p:stCondLst>
                                        </p:cTn>
                                        <p:tgtEl>
                                          <p:spTgt spid="304199"/>
                                        </p:tgtEl>
                                        <p:attrNameLst>
                                          <p:attrName>style.visibility</p:attrName>
                                        </p:attrNameLst>
                                      </p:cBhvr>
                                      <p:to>
                                        <p:strVal val="visible"/>
                                      </p:to>
                                    </p:set>
                                    <p:animEffect transition="in" filter="box(in)">
                                      <p:cBhvr>
                                        <p:cTn id="54" dur="500"/>
                                        <p:tgtEl>
                                          <p:spTgt spid="304199"/>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304200"/>
                                        </p:tgtEl>
                                        <p:attrNameLst>
                                          <p:attrName>style.visibility</p:attrName>
                                        </p:attrNameLst>
                                      </p:cBhvr>
                                      <p:to>
                                        <p:strVal val="visible"/>
                                      </p:to>
                                    </p:set>
                                    <p:animEffect transition="in" filter="box(in)">
                                      <p:cBhvr>
                                        <p:cTn id="57" dur="500"/>
                                        <p:tgtEl>
                                          <p:spTgt spid="304200"/>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304201"/>
                                        </p:tgtEl>
                                        <p:attrNameLst>
                                          <p:attrName>style.visibility</p:attrName>
                                        </p:attrNameLst>
                                      </p:cBhvr>
                                      <p:to>
                                        <p:strVal val="visible"/>
                                      </p:to>
                                    </p:set>
                                    <p:animEffect transition="in" filter="box(in)">
                                      <p:cBhvr>
                                        <p:cTn id="60" dur="500"/>
                                        <p:tgtEl>
                                          <p:spTgt spid="304201"/>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304202"/>
                                        </p:tgtEl>
                                        <p:attrNameLst>
                                          <p:attrName>style.visibility</p:attrName>
                                        </p:attrNameLst>
                                      </p:cBhvr>
                                      <p:to>
                                        <p:strVal val="visible"/>
                                      </p:to>
                                    </p:set>
                                    <p:animEffect transition="in" filter="box(in)">
                                      <p:cBhvr>
                                        <p:cTn id="63" dur="500"/>
                                        <p:tgtEl>
                                          <p:spTgt spid="304202"/>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304203"/>
                                        </p:tgtEl>
                                        <p:attrNameLst>
                                          <p:attrName>style.visibility</p:attrName>
                                        </p:attrNameLst>
                                      </p:cBhvr>
                                      <p:to>
                                        <p:strVal val="visible"/>
                                      </p:to>
                                    </p:set>
                                    <p:animEffect transition="in" filter="box(in)">
                                      <p:cBhvr>
                                        <p:cTn id="66" dur="500"/>
                                        <p:tgtEl>
                                          <p:spTgt spid="304203"/>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304204"/>
                                        </p:tgtEl>
                                        <p:attrNameLst>
                                          <p:attrName>style.visibility</p:attrName>
                                        </p:attrNameLst>
                                      </p:cBhvr>
                                      <p:to>
                                        <p:strVal val="visible"/>
                                      </p:to>
                                    </p:set>
                                    <p:animEffect transition="in" filter="box(in)">
                                      <p:cBhvr>
                                        <p:cTn id="69" dur="500"/>
                                        <p:tgtEl>
                                          <p:spTgt spid="304204"/>
                                        </p:tgtEl>
                                      </p:cBhvr>
                                    </p:animEffect>
                                  </p:childTnLst>
                                </p:cTn>
                              </p:par>
                              <p:par>
                                <p:cTn id="70" presetID="4" presetClass="entr" presetSubtype="16" fill="hold" grpId="0" nodeType="withEffect">
                                  <p:stCondLst>
                                    <p:cond delay="0"/>
                                  </p:stCondLst>
                                  <p:childTnLst>
                                    <p:set>
                                      <p:cBhvr>
                                        <p:cTn id="71" dur="1" fill="hold">
                                          <p:stCondLst>
                                            <p:cond delay="0"/>
                                          </p:stCondLst>
                                        </p:cTn>
                                        <p:tgtEl>
                                          <p:spTgt spid="304205"/>
                                        </p:tgtEl>
                                        <p:attrNameLst>
                                          <p:attrName>style.visibility</p:attrName>
                                        </p:attrNameLst>
                                      </p:cBhvr>
                                      <p:to>
                                        <p:strVal val="visible"/>
                                      </p:to>
                                    </p:set>
                                    <p:animEffect transition="in" filter="box(in)">
                                      <p:cBhvr>
                                        <p:cTn id="72" dur="500"/>
                                        <p:tgtEl>
                                          <p:spTgt spid="304205"/>
                                        </p:tgtEl>
                                      </p:cBhvr>
                                    </p:animEffect>
                                  </p:childTnLst>
                                </p:cTn>
                              </p:par>
                              <p:par>
                                <p:cTn id="73" presetID="4" presetClass="entr" presetSubtype="16" fill="hold" grpId="0" nodeType="withEffect">
                                  <p:stCondLst>
                                    <p:cond delay="0"/>
                                  </p:stCondLst>
                                  <p:childTnLst>
                                    <p:set>
                                      <p:cBhvr>
                                        <p:cTn id="74" dur="1" fill="hold">
                                          <p:stCondLst>
                                            <p:cond delay="0"/>
                                          </p:stCondLst>
                                        </p:cTn>
                                        <p:tgtEl>
                                          <p:spTgt spid="304206"/>
                                        </p:tgtEl>
                                        <p:attrNameLst>
                                          <p:attrName>style.visibility</p:attrName>
                                        </p:attrNameLst>
                                      </p:cBhvr>
                                      <p:to>
                                        <p:strVal val="visible"/>
                                      </p:to>
                                    </p:set>
                                    <p:animEffect transition="in" filter="box(in)">
                                      <p:cBhvr>
                                        <p:cTn id="75" dur="500"/>
                                        <p:tgtEl>
                                          <p:spTgt spid="304206"/>
                                        </p:tgtEl>
                                      </p:cBhvr>
                                    </p:animEffect>
                                  </p:childTnLst>
                                </p:cTn>
                              </p:par>
                              <p:par>
                                <p:cTn id="76" presetID="4" presetClass="entr" presetSubtype="16" fill="hold" grpId="0" nodeType="withEffect">
                                  <p:stCondLst>
                                    <p:cond delay="0"/>
                                  </p:stCondLst>
                                  <p:childTnLst>
                                    <p:set>
                                      <p:cBhvr>
                                        <p:cTn id="77" dur="1" fill="hold">
                                          <p:stCondLst>
                                            <p:cond delay="0"/>
                                          </p:stCondLst>
                                        </p:cTn>
                                        <p:tgtEl>
                                          <p:spTgt spid="304208"/>
                                        </p:tgtEl>
                                        <p:attrNameLst>
                                          <p:attrName>style.visibility</p:attrName>
                                        </p:attrNameLst>
                                      </p:cBhvr>
                                      <p:to>
                                        <p:strVal val="visible"/>
                                      </p:to>
                                    </p:set>
                                    <p:animEffect transition="in" filter="box(in)">
                                      <p:cBhvr>
                                        <p:cTn id="78" dur="500"/>
                                        <p:tgtEl>
                                          <p:spTgt spid="304208"/>
                                        </p:tgtEl>
                                      </p:cBhvr>
                                    </p:animEffect>
                                  </p:childTnLst>
                                </p:cTn>
                              </p:par>
                            </p:childTnLst>
                          </p:cTn>
                        </p:par>
                      </p:childTnLst>
                    </p:cTn>
                  </p:par>
                  <p:par>
                    <p:cTn id="79" fill="hold">
                      <p:stCondLst>
                        <p:cond delay="indefinite"/>
                      </p:stCondLst>
                      <p:childTnLst>
                        <p:par>
                          <p:cTn id="80" fill="hold">
                            <p:stCondLst>
                              <p:cond delay="0"/>
                            </p:stCondLst>
                            <p:childTnLst>
                              <p:par>
                                <p:cTn id="81" presetID="4" presetClass="entr" presetSubtype="16" fill="hold" nodeType="clickEffect">
                                  <p:stCondLst>
                                    <p:cond delay="0"/>
                                  </p:stCondLst>
                                  <p:childTnLst>
                                    <p:set>
                                      <p:cBhvr>
                                        <p:cTn id="82" dur="1" fill="hold">
                                          <p:stCondLst>
                                            <p:cond delay="0"/>
                                          </p:stCondLst>
                                        </p:cTn>
                                        <p:tgtEl>
                                          <p:spTgt spid="304131">
                                            <p:txEl>
                                              <p:pRg st="2" end="2"/>
                                            </p:txEl>
                                          </p:spTgt>
                                        </p:tgtEl>
                                        <p:attrNameLst>
                                          <p:attrName>style.visibility</p:attrName>
                                        </p:attrNameLst>
                                      </p:cBhvr>
                                      <p:to>
                                        <p:strVal val="visible"/>
                                      </p:to>
                                    </p:set>
                                    <p:animEffect transition="in" filter="box(in)">
                                      <p:cBhvr>
                                        <p:cTn id="83" dur="500"/>
                                        <p:tgtEl>
                                          <p:spTgt spid="304131">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4" presetClass="entr" presetSubtype="16" fill="hold"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box(in)">
                                      <p:cBhvr>
                                        <p:cTn id="8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86" grpId="0"/>
      <p:bldP spid="304187" grpId="0"/>
      <p:bldP spid="304188" grpId="0"/>
      <p:bldP spid="304189" grpId="0"/>
      <p:bldP spid="304190" grpId="0"/>
      <p:bldP spid="304191" grpId="0"/>
      <p:bldP spid="304192" grpId="0"/>
      <p:bldP spid="304193" grpId="0"/>
      <p:bldP spid="304194" grpId="0"/>
      <p:bldP spid="304195" grpId="0" animBg="1"/>
      <p:bldP spid="304196" grpId="0" animBg="1"/>
      <p:bldP spid="304197" grpId="0" animBg="1"/>
      <p:bldP spid="304198" grpId="0" animBg="1"/>
      <p:bldP spid="304199" grpId="0" animBg="1"/>
      <p:bldP spid="304200" grpId="0" animBg="1"/>
      <p:bldP spid="304201" grpId="0" animBg="1"/>
      <p:bldP spid="304202" grpId="0" animBg="1"/>
      <p:bldP spid="304203" grpId="0" animBg="1"/>
      <p:bldP spid="304204" grpId="0" animBg="1"/>
      <p:bldP spid="304205" grpId="0" animBg="1"/>
      <p:bldP spid="304206" grpId="0" animBg="1"/>
      <p:bldP spid="30420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627784" y="44624"/>
            <a:ext cx="5041255" cy="582612"/>
          </a:xfrm>
        </p:spPr>
        <p:txBody>
          <a:bodyPr/>
          <a:lstStyle/>
          <a:p>
            <a:pPr>
              <a:defRPr/>
            </a:pPr>
            <a:r>
              <a:rPr lang="zh-CN" altLang="en-US" sz="2800" dirty="0" smtClean="0">
                <a:solidFill>
                  <a:schemeClr val="accent1"/>
                </a:solidFill>
              </a:rPr>
              <a:t>（</a:t>
            </a:r>
            <a:r>
              <a:rPr lang="en-US" altLang="zh-CN" sz="2800" dirty="0" smtClean="0">
                <a:solidFill>
                  <a:schemeClr val="accent1"/>
                </a:solidFill>
              </a:rPr>
              <a:t>2</a:t>
            </a:r>
            <a:r>
              <a:rPr lang="zh-CN" altLang="en-US" sz="2800" dirty="0" smtClean="0">
                <a:solidFill>
                  <a:schemeClr val="accent1"/>
                </a:solidFill>
              </a:rPr>
              <a:t>）混合索引</a:t>
            </a:r>
            <a:endParaRPr lang="zh-CN" altLang="en-US" sz="2800" dirty="0" smtClean="0">
              <a:solidFill>
                <a:schemeClr val="accent1"/>
              </a:solidFill>
            </a:endParaRPr>
          </a:p>
        </p:txBody>
      </p:sp>
      <p:sp>
        <p:nvSpPr>
          <p:cNvPr id="305155" name="Text Box 3"/>
          <p:cNvSpPr txBox="1">
            <a:spLocks noChangeArrowheads="1"/>
          </p:cNvSpPr>
          <p:nvPr/>
        </p:nvSpPr>
        <p:spPr bwMode="auto">
          <a:xfrm>
            <a:off x="107950" y="692150"/>
            <a:ext cx="8640763" cy="196691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latin typeface="宋体" panose="02010600030101010101" pitchFamily="2" charset="-122"/>
              </a:rPr>
              <a:t>(3)1034</a:t>
            </a:r>
            <a:r>
              <a:rPr lang="en-US" altLang="zh-CN" b="0"/>
              <a:t>+1M</a:t>
            </a:r>
            <a:r>
              <a:rPr lang="en-US" altLang="en-US"/>
              <a:t>＜</a:t>
            </a:r>
            <a:r>
              <a:rPr lang="en-US" altLang="zh-CN">
                <a:latin typeface="宋体" panose="02010600030101010101" pitchFamily="2" charset="-122"/>
              </a:rPr>
              <a:t>n</a:t>
            </a:r>
            <a:r>
              <a:rPr lang="en-US" altLang="zh-CN"/>
              <a:t>≤</a:t>
            </a:r>
            <a:r>
              <a:rPr lang="en-US" altLang="zh-CN" b="0"/>
              <a:t>1034+1M+1G</a:t>
            </a:r>
            <a:r>
              <a:rPr lang="zh-CN" altLang="en-US"/>
              <a:t>：</a:t>
            </a:r>
            <a:endParaRPr lang="zh-CN" altLang="en-US"/>
          </a:p>
          <a:p>
            <a:pPr eaLnBrk="1" hangingPunct="1">
              <a:spcBef>
                <a:spcPct val="50000"/>
              </a:spcBef>
              <a:buClr>
                <a:schemeClr val="tx1"/>
              </a:buClr>
              <a:buFontTx/>
              <a:buChar char="•"/>
              <a:defRPr/>
            </a:pPr>
            <a:r>
              <a:rPr lang="zh-CN" altLang="en-US" sz="2200">
                <a:latin typeface="宋体" panose="02010600030101010101" pitchFamily="2" charset="-122"/>
              </a:rPr>
              <a:t>再将第一个二级索引块存入</a:t>
            </a:r>
            <a:r>
              <a:rPr lang="en-US" altLang="zh-CN" sz="2200">
                <a:latin typeface="宋体" panose="02010600030101010101" pitchFamily="2" charset="-122"/>
              </a:rPr>
              <a:t>iaddr(11)</a:t>
            </a:r>
            <a:r>
              <a:rPr lang="zh-CN" altLang="en-US" sz="2200">
                <a:latin typeface="宋体" panose="02010600030101010101" pitchFamily="2" charset="-122"/>
              </a:rPr>
              <a:t>中；</a:t>
            </a:r>
            <a:endParaRPr lang="zh-CN" altLang="en-US" sz="2200">
              <a:latin typeface="宋体" panose="02010600030101010101" pitchFamily="2" charset="-122"/>
            </a:endParaRPr>
          </a:p>
          <a:p>
            <a:pPr eaLnBrk="1" hangingPunct="1">
              <a:spcBef>
                <a:spcPct val="50000"/>
              </a:spcBef>
              <a:buClr>
                <a:schemeClr val="tx1"/>
              </a:buClr>
              <a:buFontTx/>
              <a:buChar char="•"/>
              <a:defRPr/>
            </a:pPr>
            <a:r>
              <a:rPr lang="zh-CN" altLang="en-US" sz="2200">
                <a:latin typeface="宋体" panose="02010600030101010101" pitchFamily="2" charset="-122"/>
              </a:rPr>
              <a:t>剩下的不超过</a:t>
            </a:r>
            <a:r>
              <a:rPr lang="en-US" altLang="zh-CN" sz="2200">
                <a:latin typeface="宋体" panose="02010600030101010101" pitchFamily="2" charset="-122"/>
              </a:rPr>
              <a:t>1024</a:t>
            </a:r>
            <a:r>
              <a:rPr lang="zh-CN" altLang="en-US" sz="2200">
                <a:latin typeface="宋体" panose="02010600030101010101" pitchFamily="2" charset="-122"/>
              </a:rPr>
              <a:t>个二级索引块号存入一个三级索引块中；</a:t>
            </a:r>
            <a:endParaRPr lang="zh-CN" altLang="en-US" sz="2200">
              <a:latin typeface="宋体" panose="02010600030101010101" pitchFamily="2" charset="-122"/>
            </a:endParaRPr>
          </a:p>
          <a:p>
            <a:pPr eaLnBrk="1" hangingPunct="1">
              <a:spcBef>
                <a:spcPct val="50000"/>
              </a:spcBef>
              <a:buClr>
                <a:schemeClr val="tx1"/>
              </a:buClr>
              <a:buFontTx/>
              <a:buChar char="•"/>
              <a:defRPr/>
            </a:pPr>
            <a:r>
              <a:rPr lang="zh-CN" altLang="en-US" sz="2200">
                <a:latin typeface="宋体" panose="02010600030101010101" pitchFamily="2" charset="-122"/>
              </a:rPr>
              <a:t>最后将该三级索引块块号存入</a:t>
            </a:r>
            <a:r>
              <a:rPr lang="en-US" altLang="zh-CN" sz="2200">
                <a:latin typeface="宋体" panose="02010600030101010101" pitchFamily="2" charset="-122"/>
              </a:rPr>
              <a:t>iaddr(12)</a:t>
            </a:r>
            <a:r>
              <a:rPr lang="zh-CN" altLang="en-US" sz="2200">
                <a:latin typeface="宋体" panose="02010600030101010101" pitchFamily="2" charset="-122"/>
              </a:rPr>
              <a:t>中：</a:t>
            </a:r>
            <a:endParaRPr lang="zh-CN" altLang="en-US" sz="2200">
              <a:latin typeface="宋体" panose="02010600030101010101" pitchFamily="2" charset="-122"/>
            </a:endParaRPr>
          </a:p>
        </p:txBody>
      </p:sp>
      <p:sp>
        <p:nvSpPr>
          <p:cNvPr id="40964" name="Text Box 12"/>
          <p:cNvSpPr txBox="1">
            <a:spLocks noChangeArrowheads="1"/>
          </p:cNvSpPr>
          <p:nvPr/>
        </p:nvSpPr>
        <p:spPr bwMode="auto">
          <a:xfrm>
            <a:off x="7092950" y="5300663"/>
            <a:ext cx="588963" cy="366712"/>
          </a:xfrm>
          <a:prstGeom prst="rect">
            <a:avLst/>
          </a:prstGeom>
          <a:noFill/>
          <a:ln w="9525">
            <a:noFill/>
            <a:miter lim="800000"/>
          </a:ln>
        </p:spPr>
        <p:txBody>
          <a:bodyPr>
            <a:spAutoFit/>
          </a:bodyPr>
          <a:lstStyle/>
          <a:p>
            <a:pPr eaLnBrk="1" hangingPunct="1">
              <a:spcBef>
                <a:spcPct val="50000"/>
              </a:spcBef>
            </a:pPr>
            <a:r>
              <a:rPr kumimoji="1" lang="en-US" altLang="zh-CN" sz="1800">
                <a:latin typeface="Times New Roman" panose="02020603050405020304" pitchFamily="18" charset="0"/>
              </a:rPr>
              <a:t>…</a:t>
            </a:r>
            <a:endParaRPr kumimoji="1" lang="en-US" altLang="zh-CN" sz="1800">
              <a:latin typeface="Times New Roman" panose="02020603050405020304" pitchFamily="18" charset="0"/>
            </a:endParaRPr>
          </a:p>
        </p:txBody>
      </p:sp>
      <p:sp>
        <p:nvSpPr>
          <p:cNvPr id="40965" name="Text Box 13"/>
          <p:cNvSpPr txBox="1">
            <a:spLocks noChangeArrowheads="1"/>
          </p:cNvSpPr>
          <p:nvPr/>
        </p:nvSpPr>
        <p:spPr bwMode="auto">
          <a:xfrm>
            <a:off x="6443663" y="3068638"/>
            <a:ext cx="1493837" cy="433387"/>
          </a:xfrm>
          <a:prstGeom prst="rect">
            <a:avLst/>
          </a:prstGeom>
          <a:solidFill>
            <a:schemeClr val="hlink"/>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40966" name="Text Box 14"/>
          <p:cNvSpPr txBox="1">
            <a:spLocks noChangeArrowheads="1"/>
          </p:cNvSpPr>
          <p:nvPr/>
        </p:nvSpPr>
        <p:spPr bwMode="auto">
          <a:xfrm>
            <a:off x="6443663" y="3644900"/>
            <a:ext cx="1493837" cy="431800"/>
          </a:xfrm>
          <a:prstGeom prst="rect">
            <a:avLst/>
          </a:prstGeom>
          <a:solidFill>
            <a:schemeClr val="hlink"/>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40967" name="Text Box 15"/>
          <p:cNvSpPr txBox="1">
            <a:spLocks noChangeArrowheads="1"/>
          </p:cNvSpPr>
          <p:nvPr/>
        </p:nvSpPr>
        <p:spPr bwMode="auto">
          <a:xfrm>
            <a:off x="6443663" y="4221163"/>
            <a:ext cx="1493837" cy="431800"/>
          </a:xfrm>
          <a:prstGeom prst="rect">
            <a:avLst/>
          </a:prstGeom>
          <a:solidFill>
            <a:schemeClr val="hlink"/>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40968" name="Text Box 16"/>
          <p:cNvSpPr txBox="1">
            <a:spLocks noChangeArrowheads="1"/>
          </p:cNvSpPr>
          <p:nvPr/>
        </p:nvSpPr>
        <p:spPr bwMode="auto">
          <a:xfrm>
            <a:off x="6443663" y="4868863"/>
            <a:ext cx="1493837" cy="434975"/>
          </a:xfrm>
          <a:prstGeom prst="rect">
            <a:avLst/>
          </a:prstGeom>
          <a:solidFill>
            <a:schemeClr val="hlink"/>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40969" name="Text Box 17"/>
          <p:cNvSpPr txBox="1">
            <a:spLocks noChangeArrowheads="1"/>
          </p:cNvSpPr>
          <p:nvPr/>
        </p:nvSpPr>
        <p:spPr bwMode="auto">
          <a:xfrm>
            <a:off x="6443663" y="5805488"/>
            <a:ext cx="1493837" cy="431800"/>
          </a:xfrm>
          <a:prstGeom prst="rect">
            <a:avLst/>
          </a:prstGeom>
          <a:solidFill>
            <a:schemeClr val="hlink"/>
          </a:solidFill>
          <a:ln w="9525">
            <a:solidFill>
              <a:srgbClr val="000000"/>
            </a:solidFill>
            <a:miter lim="800000"/>
          </a:ln>
        </p:spPr>
        <p:txBody>
          <a:bodyPr/>
          <a:lstStyle/>
          <a:p>
            <a:pPr algn="just" eaLnBrk="1" hangingPunct="1"/>
            <a:endParaRPr kumimoji="1" lang="zh-CN" altLang="zh-CN" sz="1800">
              <a:sym typeface="Symbol" panose="05050102010706020507" pitchFamily="18" charset="2"/>
            </a:endParaRPr>
          </a:p>
        </p:txBody>
      </p:sp>
      <p:sp>
        <p:nvSpPr>
          <p:cNvPr id="40970" name="Text Box 20"/>
          <p:cNvSpPr txBox="1">
            <a:spLocks noChangeArrowheads="1"/>
          </p:cNvSpPr>
          <p:nvPr/>
        </p:nvSpPr>
        <p:spPr bwMode="auto">
          <a:xfrm>
            <a:off x="6445250" y="3068638"/>
            <a:ext cx="1655763" cy="396875"/>
          </a:xfrm>
          <a:prstGeom prst="rect">
            <a:avLst/>
          </a:prstGeom>
          <a:noFill/>
          <a:ln w="9525">
            <a:noFill/>
            <a:miter lim="800000"/>
          </a:ln>
        </p:spPr>
        <p:txBody>
          <a:bodyPr>
            <a:spAutoFit/>
          </a:bodyPr>
          <a:lstStyle/>
          <a:p>
            <a:pPr eaLnBrk="1" hangingPunct="1">
              <a:spcBef>
                <a:spcPct val="50000"/>
              </a:spcBef>
            </a:pPr>
            <a:r>
              <a:rPr kumimoji="1" lang="zh-CN" altLang="en-US" sz="2000">
                <a:latin typeface="Times New Roman" panose="02020603050405020304" pitchFamily="18" charset="0"/>
              </a:rPr>
              <a:t>二级索引块</a:t>
            </a:r>
            <a:endParaRPr kumimoji="1" lang="zh-CN" altLang="en-US" sz="2000">
              <a:latin typeface="Times New Roman" panose="02020603050405020304" pitchFamily="18" charset="0"/>
            </a:endParaRPr>
          </a:p>
        </p:txBody>
      </p:sp>
      <p:sp>
        <p:nvSpPr>
          <p:cNvPr id="305173" name="AutoShape 21"/>
          <p:cNvSpPr/>
          <p:nvPr/>
        </p:nvSpPr>
        <p:spPr bwMode="auto">
          <a:xfrm>
            <a:off x="8027988" y="3789363"/>
            <a:ext cx="71437" cy="2232025"/>
          </a:xfrm>
          <a:prstGeom prst="rightBrace">
            <a:avLst>
              <a:gd name="adj1" fmla="val 260372"/>
              <a:gd name="adj2" fmla="val 50000"/>
            </a:avLst>
          </a:prstGeom>
          <a:noFill/>
          <a:ln w="190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305174" name="Text Box 22"/>
          <p:cNvSpPr txBox="1">
            <a:spLocks noChangeArrowheads="1"/>
          </p:cNvSpPr>
          <p:nvPr/>
        </p:nvSpPr>
        <p:spPr bwMode="auto">
          <a:xfrm>
            <a:off x="8054975" y="3933825"/>
            <a:ext cx="549275" cy="1943100"/>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en-US" altLang="zh-CN"/>
              <a:t>≤1025</a:t>
            </a:r>
            <a:r>
              <a:rPr lang="zh-CN" altLang="en-US"/>
              <a:t>个</a:t>
            </a:r>
            <a:endParaRPr lang="zh-CN" altLang="en-US"/>
          </a:p>
        </p:txBody>
      </p:sp>
      <p:grpSp>
        <p:nvGrpSpPr>
          <p:cNvPr id="2" name="Group 29"/>
          <p:cNvGrpSpPr/>
          <p:nvPr/>
        </p:nvGrpSpPr>
        <p:grpSpPr bwMode="auto">
          <a:xfrm>
            <a:off x="3563938" y="4365625"/>
            <a:ext cx="2820987" cy="1727200"/>
            <a:chOff x="2245" y="2750"/>
            <a:chExt cx="1777" cy="1088"/>
          </a:xfrm>
        </p:grpSpPr>
        <p:sp>
          <p:nvSpPr>
            <p:cNvPr id="305176" name="AutoShape 24"/>
            <p:cNvSpPr/>
            <p:nvPr/>
          </p:nvSpPr>
          <p:spPr bwMode="auto">
            <a:xfrm>
              <a:off x="3923" y="2750"/>
              <a:ext cx="91" cy="1088"/>
            </a:xfrm>
            <a:prstGeom prst="leftBrace">
              <a:avLst>
                <a:gd name="adj1" fmla="val 99634"/>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41000" name="Text Box 25"/>
            <p:cNvSpPr txBox="1">
              <a:spLocks noChangeArrowheads="1"/>
            </p:cNvSpPr>
            <p:nvPr/>
          </p:nvSpPr>
          <p:spPr bwMode="auto">
            <a:xfrm>
              <a:off x="3197" y="3061"/>
              <a:ext cx="825" cy="250"/>
            </a:xfrm>
            <a:prstGeom prst="rect">
              <a:avLst/>
            </a:prstGeom>
            <a:noFill/>
            <a:ln w="9525">
              <a:noFill/>
              <a:miter lim="800000"/>
            </a:ln>
          </p:spPr>
          <p:txBody>
            <a:bodyPr>
              <a:spAutoFit/>
            </a:bodyPr>
            <a:lstStyle/>
            <a:p>
              <a:pPr eaLnBrk="1" hangingPunct="1">
                <a:spcBef>
                  <a:spcPct val="50000"/>
                </a:spcBef>
              </a:pPr>
              <a:r>
                <a:rPr kumimoji="1" lang="en-US" altLang="en-US" sz="2000"/>
                <a:t>≤</a:t>
              </a:r>
              <a:r>
                <a:rPr kumimoji="1" lang="en-US" altLang="zh-CN" sz="2000">
                  <a:latin typeface="Times New Roman" panose="02020603050405020304" pitchFamily="18" charset="0"/>
                </a:rPr>
                <a:t>1024</a:t>
              </a:r>
              <a:r>
                <a:rPr kumimoji="1" lang="zh-CN" altLang="en-US" sz="2000">
                  <a:latin typeface="Times New Roman" panose="02020603050405020304" pitchFamily="18" charset="0"/>
                </a:rPr>
                <a:t>个</a:t>
              </a:r>
              <a:endParaRPr kumimoji="1" lang="zh-CN" altLang="en-US" sz="2000">
                <a:latin typeface="Times New Roman" panose="02020603050405020304" pitchFamily="18" charset="0"/>
              </a:endParaRPr>
            </a:p>
          </p:txBody>
        </p:sp>
        <p:sp>
          <p:nvSpPr>
            <p:cNvPr id="305178" name="Line 26"/>
            <p:cNvSpPr>
              <a:spLocks noChangeShapeType="1"/>
            </p:cNvSpPr>
            <p:nvPr/>
          </p:nvSpPr>
          <p:spPr bwMode="auto">
            <a:xfrm flipH="1">
              <a:off x="3197" y="3294"/>
              <a:ext cx="728"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41002" name="Text Box 27"/>
            <p:cNvSpPr txBox="1">
              <a:spLocks noChangeArrowheads="1"/>
            </p:cNvSpPr>
            <p:nvPr/>
          </p:nvSpPr>
          <p:spPr bwMode="auto">
            <a:xfrm>
              <a:off x="2245" y="3203"/>
              <a:ext cx="944" cy="227"/>
            </a:xfrm>
            <a:prstGeom prst="rect">
              <a:avLst/>
            </a:prstGeom>
            <a:solidFill>
              <a:schemeClr val="accent1"/>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1003" name="Text Box 28"/>
            <p:cNvSpPr txBox="1">
              <a:spLocks noChangeArrowheads="1"/>
            </p:cNvSpPr>
            <p:nvPr/>
          </p:nvSpPr>
          <p:spPr bwMode="auto">
            <a:xfrm>
              <a:off x="2245" y="2887"/>
              <a:ext cx="943" cy="226"/>
            </a:xfrm>
            <a:prstGeom prst="rect">
              <a:avLst/>
            </a:prstGeom>
            <a:solidFill>
              <a:schemeClr val="accent1"/>
            </a:solidFill>
            <a:ln w="9525">
              <a:solidFill>
                <a:srgbClr val="000000"/>
              </a:solidFill>
              <a:miter lim="800000"/>
            </a:ln>
          </p:spPr>
          <p:txBody>
            <a:bodyPr/>
            <a:lstStyle/>
            <a:p>
              <a:pPr algn="just" eaLnBrk="1" hangingPunct="1"/>
              <a:r>
                <a:rPr kumimoji="1" lang="zh-CN" altLang="en-US" sz="2000">
                  <a:sym typeface="Symbol" panose="05050102010706020507" pitchFamily="18" charset="2"/>
                </a:rPr>
                <a:t>三级索引块</a:t>
              </a:r>
              <a:endParaRPr kumimoji="1" lang="zh-CN" altLang="en-US" sz="2000">
                <a:sym typeface="Symbol" panose="05050102010706020507" pitchFamily="18" charset="2"/>
              </a:endParaRPr>
            </a:p>
          </p:txBody>
        </p:sp>
      </p:grpSp>
      <p:grpSp>
        <p:nvGrpSpPr>
          <p:cNvPr id="3" name="Group 52"/>
          <p:cNvGrpSpPr/>
          <p:nvPr/>
        </p:nvGrpSpPr>
        <p:grpSpPr bwMode="auto">
          <a:xfrm>
            <a:off x="1187450" y="2708275"/>
            <a:ext cx="1368425" cy="3959225"/>
            <a:chOff x="521" y="1341"/>
            <a:chExt cx="999" cy="2924"/>
          </a:xfrm>
        </p:grpSpPr>
        <p:sp>
          <p:nvSpPr>
            <p:cNvPr id="40977" name="Rectangle 30"/>
            <p:cNvSpPr>
              <a:spLocks noChangeArrowheads="1"/>
            </p:cNvSpPr>
            <p:nvPr/>
          </p:nvSpPr>
          <p:spPr bwMode="auto">
            <a:xfrm>
              <a:off x="521" y="3968"/>
              <a:ext cx="998" cy="291"/>
            </a:xfrm>
            <a:prstGeom prst="rect">
              <a:avLst/>
            </a:prstGeom>
            <a:noFill/>
            <a:ln w="9525">
              <a:noFill/>
              <a:miter lim="800000"/>
            </a:ln>
          </p:spPr>
          <p:txBody>
            <a:bodyPr/>
            <a:lstStyle/>
            <a:p>
              <a:pPr>
                <a:spcBef>
                  <a:spcPct val="20000"/>
                </a:spcBef>
              </a:pPr>
              <a:r>
                <a:rPr lang="en-US" altLang="zh-CN" sz="2000"/>
                <a:t>iaddr(12)</a:t>
              </a:r>
              <a:endParaRPr lang="en-US" altLang="zh-CN" sz="2000"/>
            </a:p>
          </p:txBody>
        </p:sp>
        <p:sp>
          <p:nvSpPr>
            <p:cNvPr id="40978" name="Rectangle 31"/>
            <p:cNvSpPr>
              <a:spLocks noChangeArrowheads="1"/>
            </p:cNvSpPr>
            <p:nvPr/>
          </p:nvSpPr>
          <p:spPr bwMode="auto">
            <a:xfrm>
              <a:off x="521" y="3681"/>
              <a:ext cx="998" cy="287"/>
            </a:xfrm>
            <a:prstGeom prst="rect">
              <a:avLst/>
            </a:prstGeom>
            <a:noFill/>
            <a:ln w="9525">
              <a:noFill/>
              <a:miter lim="800000"/>
            </a:ln>
          </p:spPr>
          <p:txBody>
            <a:bodyPr/>
            <a:lstStyle/>
            <a:p>
              <a:pPr>
                <a:spcBef>
                  <a:spcPct val="20000"/>
                </a:spcBef>
              </a:pPr>
              <a:r>
                <a:rPr lang="en-US" altLang="zh-CN" sz="2000"/>
                <a:t>iaddr(11)</a:t>
              </a:r>
              <a:endParaRPr lang="en-US" altLang="zh-CN" sz="2000"/>
            </a:p>
          </p:txBody>
        </p:sp>
        <p:sp>
          <p:nvSpPr>
            <p:cNvPr id="40979" name="Rectangle 32"/>
            <p:cNvSpPr>
              <a:spLocks noChangeArrowheads="1"/>
            </p:cNvSpPr>
            <p:nvPr/>
          </p:nvSpPr>
          <p:spPr bwMode="auto">
            <a:xfrm>
              <a:off x="521" y="3391"/>
              <a:ext cx="998" cy="290"/>
            </a:xfrm>
            <a:prstGeom prst="rect">
              <a:avLst/>
            </a:prstGeom>
            <a:noFill/>
            <a:ln w="9525">
              <a:noFill/>
              <a:miter lim="800000"/>
            </a:ln>
          </p:spPr>
          <p:txBody>
            <a:bodyPr/>
            <a:lstStyle/>
            <a:p>
              <a:pPr>
                <a:spcBef>
                  <a:spcPct val="20000"/>
                </a:spcBef>
              </a:pPr>
              <a:r>
                <a:rPr lang="en-US" altLang="zh-CN" sz="2000"/>
                <a:t>iaddr(10)</a:t>
              </a:r>
              <a:endParaRPr lang="en-US" altLang="zh-CN" sz="2000"/>
            </a:p>
          </p:txBody>
        </p:sp>
        <p:sp>
          <p:nvSpPr>
            <p:cNvPr id="40980" name="Rectangle 33"/>
            <p:cNvSpPr>
              <a:spLocks noChangeArrowheads="1"/>
            </p:cNvSpPr>
            <p:nvPr/>
          </p:nvSpPr>
          <p:spPr bwMode="auto">
            <a:xfrm>
              <a:off x="521" y="3102"/>
              <a:ext cx="998" cy="289"/>
            </a:xfrm>
            <a:prstGeom prst="rect">
              <a:avLst/>
            </a:prstGeom>
            <a:noFill/>
            <a:ln w="9525">
              <a:noFill/>
              <a:miter lim="800000"/>
            </a:ln>
          </p:spPr>
          <p:txBody>
            <a:bodyPr/>
            <a:lstStyle/>
            <a:p>
              <a:pPr>
                <a:spcBef>
                  <a:spcPct val="20000"/>
                </a:spcBef>
              </a:pPr>
              <a:r>
                <a:rPr lang="en-US" altLang="zh-CN" sz="2000"/>
                <a:t>iaddr(9)</a:t>
              </a:r>
              <a:endParaRPr lang="en-US" altLang="zh-CN" sz="2000"/>
            </a:p>
          </p:txBody>
        </p:sp>
        <p:sp>
          <p:nvSpPr>
            <p:cNvPr id="40981" name="Rectangle 34"/>
            <p:cNvSpPr>
              <a:spLocks noChangeArrowheads="1"/>
            </p:cNvSpPr>
            <p:nvPr/>
          </p:nvSpPr>
          <p:spPr bwMode="auto">
            <a:xfrm>
              <a:off x="521" y="2810"/>
              <a:ext cx="998" cy="292"/>
            </a:xfrm>
            <a:prstGeom prst="rect">
              <a:avLst/>
            </a:prstGeom>
            <a:noFill/>
            <a:ln w="9525">
              <a:noFill/>
              <a:miter lim="800000"/>
            </a:ln>
          </p:spPr>
          <p:txBody>
            <a:bodyPr/>
            <a:lstStyle/>
            <a:p>
              <a:pPr>
                <a:spcBef>
                  <a:spcPct val="20000"/>
                </a:spcBef>
              </a:pPr>
              <a:r>
                <a:rPr lang="en-US" altLang="zh-CN" sz="2000"/>
                <a:t>iaddr(8)</a:t>
              </a:r>
              <a:endParaRPr lang="en-US" altLang="zh-CN" sz="2000"/>
            </a:p>
          </p:txBody>
        </p:sp>
        <p:sp>
          <p:nvSpPr>
            <p:cNvPr id="40982" name="Rectangle 35"/>
            <p:cNvSpPr>
              <a:spLocks noChangeArrowheads="1"/>
            </p:cNvSpPr>
            <p:nvPr/>
          </p:nvSpPr>
          <p:spPr bwMode="auto">
            <a:xfrm>
              <a:off x="521" y="2523"/>
              <a:ext cx="998" cy="287"/>
            </a:xfrm>
            <a:prstGeom prst="rect">
              <a:avLst/>
            </a:prstGeom>
            <a:noFill/>
            <a:ln w="9525">
              <a:noFill/>
              <a:miter lim="800000"/>
            </a:ln>
          </p:spPr>
          <p:txBody>
            <a:bodyPr/>
            <a:lstStyle/>
            <a:p>
              <a:pPr>
                <a:spcBef>
                  <a:spcPct val="20000"/>
                </a:spcBef>
              </a:pPr>
              <a:r>
                <a:rPr lang="en-US" altLang="zh-CN" sz="2000"/>
                <a:t>…</a:t>
              </a:r>
              <a:endParaRPr lang="en-US" altLang="zh-CN" sz="2000"/>
            </a:p>
          </p:txBody>
        </p:sp>
        <p:sp>
          <p:nvSpPr>
            <p:cNvPr id="40983" name="Rectangle 36"/>
            <p:cNvSpPr>
              <a:spLocks noChangeArrowheads="1"/>
            </p:cNvSpPr>
            <p:nvPr/>
          </p:nvSpPr>
          <p:spPr bwMode="auto">
            <a:xfrm>
              <a:off x="521" y="2233"/>
              <a:ext cx="998" cy="290"/>
            </a:xfrm>
            <a:prstGeom prst="rect">
              <a:avLst/>
            </a:prstGeom>
            <a:noFill/>
            <a:ln w="9525">
              <a:noFill/>
              <a:miter lim="800000"/>
            </a:ln>
          </p:spPr>
          <p:txBody>
            <a:bodyPr/>
            <a:lstStyle/>
            <a:p>
              <a:pPr>
                <a:spcBef>
                  <a:spcPct val="20000"/>
                </a:spcBef>
              </a:pPr>
              <a:r>
                <a:rPr lang="en-US" altLang="zh-CN" sz="2000"/>
                <a:t>iaddr(1)</a:t>
              </a:r>
              <a:endParaRPr lang="en-US" altLang="zh-CN" sz="2000"/>
            </a:p>
          </p:txBody>
        </p:sp>
        <p:sp>
          <p:nvSpPr>
            <p:cNvPr id="40984" name="Rectangle 37"/>
            <p:cNvSpPr>
              <a:spLocks noChangeArrowheads="1"/>
            </p:cNvSpPr>
            <p:nvPr/>
          </p:nvSpPr>
          <p:spPr bwMode="auto">
            <a:xfrm>
              <a:off x="521" y="1946"/>
              <a:ext cx="998" cy="287"/>
            </a:xfrm>
            <a:prstGeom prst="rect">
              <a:avLst/>
            </a:prstGeom>
            <a:noFill/>
            <a:ln w="9525">
              <a:noFill/>
              <a:miter lim="800000"/>
            </a:ln>
          </p:spPr>
          <p:txBody>
            <a:bodyPr/>
            <a:lstStyle/>
            <a:p>
              <a:pPr>
                <a:spcBef>
                  <a:spcPct val="20000"/>
                </a:spcBef>
              </a:pPr>
              <a:r>
                <a:rPr lang="en-US" altLang="zh-CN" sz="2000"/>
                <a:t>iaddr(0)</a:t>
              </a:r>
              <a:endParaRPr lang="en-US" altLang="zh-CN" sz="2000"/>
            </a:p>
          </p:txBody>
        </p:sp>
        <p:sp>
          <p:nvSpPr>
            <p:cNvPr id="40985" name="Rectangle 38"/>
            <p:cNvSpPr>
              <a:spLocks noChangeArrowheads="1"/>
            </p:cNvSpPr>
            <p:nvPr/>
          </p:nvSpPr>
          <p:spPr bwMode="auto">
            <a:xfrm>
              <a:off x="521" y="1655"/>
              <a:ext cx="998" cy="291"/>
            </a:xfrm>
            <a:prstGeom prst="rect">
              <a:avLst/>
            </a:prstGeom>
            <a:noFill/>
            <a:ln w="9525">
              <a:noFill/>
              <a:miter lim="800000"/>
            </a:ln>
          </p:spPr>
          <p:txBody>
            <a:bodyPr/>
            <a:lstStyle/>
            <a:p>
              <a:pPr>
                <a:spcBef>
                  <a:spcPct val="20000"/>
                </a:spcBef>
              </a:pPr>
              <a:r>
                <a:rPr lang="en-US" altLang="zh-CN" sz="2000"/>
                <a:t>…</a:t>
              </a:r>
              <a:endParaRPr lang="en-US" altLang="zh-CN" sz="2000"/>
            </a:p>
          </p:txBody>
        </p:sp>
        <p:sp>
          <p:nvSpPr>
            <p:cNvPr id="40986" name="Line 39"/>
            <p:cNvSpPr>
              <a:spLocks noChangeShapeType="1"/>
            </p:cNvSpPr>
            <p:nvPr/>
          </p:nvSpPr>
          <p:spPr bwMode="auto">
            <a:xfrm>
              <a:off x="521" y="1655"/>
              <a:ext cx="998" cy="1"/>
            </a:xfrm>
            <a:prstGeom prst="line">
              <a:avLst/>
            </a:prstGeom>
            <a:noFill/>
            <a:ln w="28575" cap="sq">
              <a:solidFill>
                <a:schemeClr val="tx1"/>
              </a:solidFill>
              <a:round/>
            </a:ln>
          </p:spPr>
          <p:txBody>
            <a:bodyPr>
              <a:spAutoFit/>
            </a:bodyPr>
            <a:lstStyle/>
            <a:p>
              <a:endParaRPr lang="zh-CN" altLang="en-US"/>
            </a:p>
          </p:txBody>
        </p:sp>
        <p:sp>
          <p:nvSpPr>
            <p:cNvPr id="40987" name="Line 40"/>
            <p:cNvSpPr>
              <a:spLocks noChangeShapeType="1"/>
            </p:cNvSpPr>
            <p:nvPr/>
          </p:nvSpPr>
          <p:spPr bwMode="auto">
            <a:xfrm>
              <a:off x="521" y="1946"/>
              <a:ext cx="998" cy="1"/>
            </a:xfrm>
            <a:prstGeom prst="line">
              <a:avLst/>
            </a:prstGeom>
            <a:noFill/>
            <a:ln w="12700">
              <a:solidFill>
                <a:schemeClr val="tx1"/>
              </a:solidFill>
              <a:round/>
            </a:ln>
          </p:spPr>
          <p:txBody>
            <a:bodyPr>
              <a:spAutoFit/>
            </a:bodyPr>
            <a:lstStyle/>
            <a:p>
              <a:endParaRPr lang="zh-CN" altLang="en-US"/>
            </a:p>
          </p:txBody>
        </p:sp>
        <p:sp>
          <p:nvSpPr>
            <p:cNvPr id="40988" name="Line 41"/>
            <p:cNvSpPr>
              <a:spLocks noChangeShapeType="1"/>
            </p:cNvSpPr>
            <p:nvPr/>
          </p:nvSpPr>
          <p:spPr bwMode="auto">
            <a:xfrm>
              <a:off x="521" y="2233"/>
              <a:ext cx="998" cy="1"/>
            </a:xfrm>
            <a:prstGeom prst="line">
              <a:avLst/>
            </a:prstGeom>
            <a:noFill/>
            <a:ln w="12700">
              <a:solidFill>
                <a:schemeClr val="tx1"/>
              </a:solidFill>
              <a:round/>
            </a:ln>
          </p:spPr>
          <p:txBody>
            <a:bodyPr>
              <a:spAutoFit/>
            </a:bodyPr>
            <a:lstStyle/>
            <a:p>
              <a:endParaRPr lang="zh-CN" altLang="en-US"/>
            </a:p>
          </p:txBody>
        </p:sp>
        <p:sp>
          <p:nvSpPr>
            <p:cNvPr id="40989" name="Line 42"/>
            <p:cNvSpPr>
              <a:spLocks noChangeShapeType="1"/>
            </p:cNvSpPr>
            <p:nvPr/>
          </p:nvSpPr>
          <p:spPr bwMode="auto">
            <a:xfrm>
              <a:off x="522" y="2521"/>
              <a:ext cx="998" cy="1"/>
            </a:xfrm>
            <a:prstGeom prst="line">
              <a:avLst/>
            </a:prstGeom>
            <a:noFill/>
            <a:ln w="12700">
              <a:solidFill>
                <a:schemeClr val="tx1"/>
              </a:solidFill>
              <a:round/>
            </a:ln>
          </p:spPr>
          <p:txBody>
            <a:bodyPr>
              <a:spAutoFit/>
            </a:bodyPr>
            <a:lstStyle/>
            <a:p>
              <a:endParaRPr lang="zh-CN" altLang="en-US"/>
            </a:p>
          </p:txBody>
        </p:sp>
        <p:sp>
          <p:nvSpPr>
            <p:cNvPr id="40990" name="Line 43"/>
            <p:cNvSpPr>
              <a:spLocks noChangeShapeType="1"/>
            </p:cNvSpPr>
            <p:nvPr/>
          </p:nvSpPr>
          <p:spPr bwMode="auto">
            <a:xfrm>
              <a:off x="521" y="2810"/>
              <a:ext cx="998" cy="1"/>
            </a:xfrm>
            <a:prstGeom prst="line">
              <a:avLst/>
            </a:prstGeom>
            <a:noFill/>
            <a:ln w="12700">
              <a:solidFill>
                <a:schemeClr val="tx1"/>
              </a:solidFill>
              <a:round/>
            </a:ln>
          </p:spPr>
          <p:txBody>
            <a:bodyPr>
              <a:spAutoFit/>
            </a:bodyPr>
            <a:lstStyle/>
            <a:p>
              <a:endParaRPr lang="zh-CN" altLang="en-US"/>
            </a:p>
          </p:txBody>
        </p:sp>
        <p:sp>
          <p:nvSpPr>
            <p:cNvPr id="40991" name="Line 44"/>
            <p:cNvSpPr>
              <a:spLocks noChangeShapeType="1"/>
            </p:cNvSpPr>
            <p:nvPr/>
          </p:nvSpPr>
          <p:spPr bwMode="auto">
            <a:xfrm>
              <a:off x="521" y="3102"/>
              <a:ext cx="998" cy="1"/>
            </a:xfrm>
            <a:prstGeom prst="line">
              <a:avLst/>
            </a:prstGeom>
            <a:noFill/>
            <a:ln w="12700">
              <a:solidFill>
                <a:schemeClr val="tx1"/>
              </a:solidFill>
              <a:round/>
            </a:ln>
          </p:spPr>
          <p:txBody>
            <a:bodyPr>
              <a:spAutoFit/>
            </a:bodyPr>
            <a:lstStyle/>
            <a:p>
              <a:endParaRPr lang="zh-CN" altLang="en-US"/>
            </a:p>
          </p:txBody>
        </p:sp>
        <p:sp>
          <p:nvSpPr>
            <p:cNvPr id="40992" name="Line 45"/>
            <p:cNvSpPr>
              <a:spLocks noChangeShapeType="1"/>
            </p:cNvSpPr>
            <p:nvPr/>
          </p:nvSpPr>
          <p:spPr bwMode="auto">
            <a:xfrm>
              <a:off x="521" y="3383"/>
              <a:ext cx="998" cy="1"/>
            </a:xfrm>
            <a:prstGeom prst="line">
              <a:avLst/>
            </a:prstGeom>
            <a:noFill/>
            <a:ln w="12700">
              <a:solidFill>
                <a:schemeClr val="tx1"/>
              </a:solidFill>
              <a:round/>
            </a:ln>
          </p:spPr>
          <p:txBody>
            <a:bodyPr>
              <a:spAutoFit/>
            </a:bodyPr>
            <a:lstStyle/>
            <a:p>
              <a:endParaRPr lang="zh-CN" altLang="en-US"/>
            </a:p>
          </p:txBody>
        </p:sp>
        <p:sp>
          <p:nvSpPr>
            <p:cNvPr id="40993" name="Line 46"/>
            <p:cNvSpPr>
              <a:spLocks noChangeShapeType="1"/>
            </p:cNvSpPr>
            <p:nvPr/>
          </p:nvSpPr>
          <p:spPr bwMode="auto">
            <a:xfrm>
              <a:off x="521" y="3681"/>
              <a:ext cx="998" cy="1"/>
            </a:xfrm>
            <a:prstGeom prst="line">
              <a:avLst/>
            </a:prstGeom>
            <a:noFill/>
            <a:ln w="12700">
              <a:solidFill>
                <a:schemeClr val="tx1"/>
              </a:solidFill>
              <a:round/>
            </a:ln>
          </p:spPr>
          <p:txBody>
            <a:bodyPr>
              <a:spAutoFit/>
            </a:bodyPr>
            <a:lstStyle/>
            <a:p>
              <a:endParaRPr lang="zh-CN" altLang="en-US"/>
            </a:p>
          </p:txBody>
        </p:sp>
        <p:sp>
          <p:nvSpPr>
            <p:cNvPr id="40994" name="Line 47"/>
            <p:cNvSpPr>
              <a:spLocks noChangeShapeType="1"/>
            </p:cNvSpPr>
            <p:nvPr/>
          </p:nvSpPr>
          <p:spPr bwMode="auto">
            <a:xfrm>
              <a:off x="521" y="3968"/>
              <a:ext cx="998" cy="1"/>
            </a:xfrm>
            <a:prstGeom prst="line">
              <a:avLst/>
            </a:prstGeom>
            <a:noFill/>
            <a:ln w="12700">
              <a:solidFill>
                <a:schemeClr val="tx1"/>
              </a:solidFill>
              <a:round/>
            </a:ln>
          </p:spPr>
          <p:txBody>
            <a:bodyPr>
              <a:spAutoFit/>
            </a:bodyPr>
            <a:lstStyle/>
            <a:p>
              <a:endParaRPr lang="zh-CN" altLang="en-US"/>
            </a:p>
          </p:txBody>
        </p:sp>
        <p:sp>
          <p:nvSpPr>
            <p:cNvPr id="40995" name="Line 48"/>
            <p:cNvSpPr>
              <a:spLocks noChangeShapeType="1"/>
            </p:cNvSpPr>
            <p:nvPr/>
          </p:nvSpPr>
          <p:spPr bwMode="auto">
            <a:xfrm>
              <a:off x="521" y="4259"/>
              <a:ext cx="998" cy="1"/>
            </a:xfrm>
            <a:prstGeom prst="line">
              <a:avLst/>
            </a:prstGeom>
            <a:noFill/>
            <a:ln w="28575" cap="sq">
              <a:solidFill>
                <a:schemeClr val="tx1"/>
              </a:solidFill>
              <a:round/>
            </a:ln>
          </p:spPr>
          <p:txBody>
            <a:bodyPr>
              <a:spAutoFit/>
            </a:bodyPr>
            <a:lstStyle/>
            <a:p>
              <a:endParaRPr lang="zh-CN" altLang="en-US"/>
            </a:p>
          </p:txBody>
        </p:sp>
        <p:sp>
          <p:nvSpPr>
            <p:cNvPr id="40996" name="Line 49"/>
            <p:cNvSpPr>
              <a:spLocks noChangeShapeType="1"/>
            </p:cNvSpPr>
            <p:nvPr/>
          </p:nvSpPr>
          <p:spPr bwMode="auto">
            <a:xfrm>
              <a:off x="521" y="1655"/>
              <a:ext cx="1" cy="2604"/>
            </a:xfrm>
            <a:prstGeom prst="line">
              <a:avLst/>
            </a:prstGeom>
            <a:noFill/>
            <a:ln w="28575" cap="sq">
              <a:solidFill>
                <a:schemeClr val="tx1"/>
              </a:solidFill>
              <a:round/>
            </a:ln>
          </p:spPr>
          <p:txBody>
            <a:bodyPr>
              <a:spAutoFit/>
            </a:bodyPr>
            <a:lstStyle/>
            <a:p>
              <a:endParaRPr lang="zh-CN" altLang="en-US"/>
            </a:p>
          </p:txBody>
        </p:sp>
        <p:sp>
          <p:nvSpPr>
            <p:cNvPr id="40997" name="Line 50"/>
            <p:cNvSpPr>
              <a:spLocks noChangeShapeType="1"/>
            </p:cNvSpPr>
            <p:nvPr/>
          </p:nvSpPr>
          <p:spPr bwMode="auto">
            <a:xfrm>
              <a:off x="1519" y="1661"/>
              <a:ext cx="1" cy="2604"/>
            </a:xfrm>
            <a:prstGeom prst="line">
              <a:avLst/>
            </a:prstGeom>
            <a:noFill/>
            <a:ln w="28575" cap="sq">
              <a:solidFill>
                <a:schemeClr val="tx1"/>
              </a:solidFill>
              <a:round/>
            </a:ln>
          </p:spPr>
          <p:txBody>
            <a:bodyPr>
              <a:spAutoFit/>
            </a:bodyPr>
            <a:lstStyle/>
            <a:p>
              <a:endParaRPr lang="zh-CN" altLang="en-US"/>
            </a:p>
          </p:txBody>
        </p:sp>
        <p:sp>
          <p:nvSpPr>
            <p:cNvPr id="305203" name="Text Box 51"/>
            <p:cNvSpPr txBox="1">
              <a:spLocks noChangeArrowheads="1"/>
            </p:cNvSpPr>
            <p:nvPr/>
          </p:nvSpPr>
          <p:spPr bwMode="auto">
            <a:xfrm>
              <a:off x="668" y="1341"/>
              <a:ext cx="801" cy="29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a:t>i</a:t>
              </a:r>
              <a:r>
                <a:rPr lang="zh-CN" altLang="en-US" sz="2000"/>
                <a:t>节点</a:t>
              </a:r>
              <a:endParaRPr lang="zh-CN" altLang="en-US" sz="2000"/>
            </a:p>
          </p:txBody>
        </p:sp>
      </p:grpSp>
      <p:sp>
        <p:nvSpPr>
          <p:cNvPr id="305205" name="Line 53"/>
          <p:cNvSpPr>
            <a:spLocks noChangeShapeType="1"/>
          </p:cNvSpPr>
          <p:nvPr/>
        </p:nvSpPr>
        <p:spPr bwMode="auto">
          <a:xfrm flipV="1">
            <a:off x="2555875" y="3716338"/>
            <a:ext cx="3887788" cy="230505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5206" name="Line 54"/>
          <p:cNvSpPr>
            <a:spLocks noChangeShapeType="1"/>
          </p:cNvSpPr>
          <p:nvPr/>
        </p:nvSpPr>
        <p:spPr bwMode="auto">
          <a:xfrm flipV="1">
            <a:off x="2555875" y="5445125"/>
            <a:ext cx="1728788" cy="107950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5155">
                                            <p:txEl>
                                              <p:pRg st="1" end="1"/>
                                            </p:txEl>
                                          </p:spTgt>
                                        </p:tgtEl>
                                        <p:attrNameLst>
                                          <p:attrName>style.visibility</p:attrName>
                                        </p:attrNameLst>
                                      </p:cBhvr>
                                      <p:to>
                                        <p:strVal val="visible"/>
                                      </p:to>
                                    </p:set>
                                    <p:animEffect transition="in" filter="box(in)">
                                      <p:cBhvr>
                                        <p:cTn id="7" dur="500"/>
                                        <p:tgtEl>
                                          <p:spTgt spid="3051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par>
                                <p:cTn id="13" presetID="4" presetClass="entr" presetSubtype="16" fill="hold" nodeType="withEffect">
                                  <p:stCondLst>
                                    <p:cond delay="0"/>
                                  </p:stCondLst>
                                  <p:childTnLst>
                                    <p:set>
                                      <p:cBhvr>
                                        <p:cTn id="14" dur="1" fill="hold">
                                          <p:stCondLst>
                                            <p:cond delay="0"/>
                                          </p:stCondLst>
                                        </p:cTn>
                                        <p:tgtEl>
                                          <p:spTgt spid="305205"/>
                                        </p:tgtEl>
                                        <p:attrNameLst>
                                          <p:attrName>style.visibility</p:attrName>
                                        </p:attrNameLst>
                                      </p:cBhvr>
                                      <p:to>
                                        <p:strVal val="visible"/>
                                      </p:to>
                                    </p:set>
                                    <p:animEffect transition="in" filter="box(in)">
                                      <p:cBhvr>
                                        <p:cTn id="15" dur="500"/>
                                        <p:tgtEl>
                                          <p:spTgt spid="305205"/>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05155">
                                            <p:txEl>
                                              <p:pRg st="2" end="2"/>
                                            </p:txEl>
                                          </p:spTgt>
                                        </p:tgtEl>
                                        <p:attrNameLst>
                                          <p:attrName>style.visibility</p:attrName>
                                        </p:attrNameLst>
                                      </p:cBhvr>
                                      <p:to>
                                        <p:strVal val="visible"/>
                                      </p:to>
                                    </p:set>
                                    <p:animEffect transition="in" filter="box(in)">
                                      <p:cBhvr>
                                        <p:cTn id="20" dur="500"/>
                                        <p:tgtEl>
                                          <p:spTgt spid="30515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ox(in)">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05155">
                                            <p:txEl>
                                              <p:pRg st="3" end="3"/>
                                            </p:txEl>
                                          </p:spTgt>
                                        </p:tgtEl>
                                        <p:attrNameLst>
                                          <p:attrName>style.visibility</p:attrName>
                                        </p:attrNameLst>
                                      </p:cBhvr>
                                      <p:to>
                                        <p:strVal val="visible"/>
                                      </p:to>
                                    </p:set>
                                    <p:animEffect transition="in" filter="box(in)">
                                      <p:cBhvr>
                                        <p:cTn id="30" dur="500"/>
                                        <p:tgtEl>
                                          <p:spTgt spid="30515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05206"/>
                                        </p:tgtEl>
                                        <p:attrNameLst>
                                          <p:attrName>style.visibility</p:attrName>
                                        </p:attrNameLst>
                                      </p:cBhvr>
                                      <p:to>
                                        <p:strVal val="visible"/>
                                      </p:to>
                                    </p:set>
                                    <p:animEffect transition="in" filter="box(in)">
                                      <p:cBhvr>
                                        <p:cTn id="35" dur="500"/>
                                        <p:tgtEl>
                                          <p:spTgt spid="305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50825" y="0"/>
            <a:ext cx="8229600" cy="582613"/>
          </a:xfrm>
        </p:spPr>
        <p:txBody>
          <a:bodyPr/>
          <a:lstStyle/>
          <a:p>
            <a:pPr>
              <a:defRPr/>
            </a:pPr>
            <a:r>
              <a:rPr lang="en-US" altLang="zh-CN" sz="2800" smtClean="0">
                <a:solidFill>
                  <a:schemeClr val="accent1"/>
                </a:solidFill>
              </a:rPr>
              <a:t>4.</a:t>
            </a:r>
            <a:r>
              <a:rPr lang="zh-CN" altLang="en-US" sz="2800" smtClean="0">
                <a:solidFill>
                  <a:schemeClr val="accent1"/>
                </a:solidFill>
              </a:rPr>
              <a:t>混合索引分配：</a:t>
            </a:r>
            <a:endParaRPr lang="zh-CN" altLang="en-US" sz="2800" smtClean="0">
              <a:solidFill>
                <a:schemeClr val="accent1"/>
              </a:solidFill>
            </a:endParaRPr>
          </a:p>
        </p:txBody>
      </p:sp>
      <p:grpSp>
        <p:nvGrpSpPr>
          <p:cNvPr id="2" name="Group 3"/>
          <p:cNvGrpSpPr/>
          <p:nvPr/>
        </p:nvGrpSpPr>
        <p:grpSpPr bwMode="auto">
          <a:xfrm>
            <a:off x="7667625" y="549275"/>
            <a:ext cx="1368425" cy="5688013"/>
            <a:chOff x="4807" y="346"/>
            <a:chExt cx="704" cy="3356"/>
          </a:xfrm>
        </p:grpSpPr>
        <p:sp>
          <p:nvSpPr>
            <p:cNvPr id="42080" name="Text Box 4"/>
            <p:cNvSpPr txBox="1">
              <a:spLocks noChangeArrowheads="1"/>
            </p:cNvSpPr>
            <p:nvPr/>
          </p:nvSpPr>
          <p:spPr bwMode="auto">
            <a:xfrm>
              <a:off x="4807" y="590"/>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081" name="Text Box 5"/>
            <p:cNvSpPr txBox="1">
              <a:spLocks noChangeArrowheads="1"/>
            </p:cNvSpPr>
            <p:nvPr/>
          </p:nvSpPr>
          <p:spPr bwMode="auto">
            <a:xfrm>
              <a:off x="4853" y="681"/>
              <a:ext cx="318" cy="180"/>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a:t>
              </a:r>
              <a:endParaRPr kumimoji="1" lang="en-US" altLang="zh-CN" sz="1400">
                <a:latin typeface="Times New Roman" panose="02020603050405020304" pitchFamily="18" charset="0"/>
              </a:endParaRPr>
            </a:p>
          </p:txBody>
        </p:sp>
        <p:sp>
          <p:nvSpPr>
            <p:cNvPr id="301062" name="AutoShape 6"/>
            <p:cNvSpPr/>
            <p:nvPr/>
          </p:nvSpPr>
          <p:spPr bwMode="auto">
            <a:xfrm>
              <a:off x="5170" y="590"/>
              <a:ext cx="47" cy="362"/>
            </a:xfrm>
            <a:prstGeom prst="rightBrace">
              <a:avLst>
                <a:gd name="adj1" fmla="val 67222"/>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01063" name="Text Box 7"/>
            <p:cNvSpPr txBox="1">
              <a:spLocks noChangeArrowheads="1"/>
            </p:cNvSpPr>
            <p:nvPr/>
          </p:nvSpPr>
          <p:spPr bwMode="auto">
            <a:xfrm>
              <a:off x="5261" y="590"/>
              <a:ext cx="204" cy="451"/>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zh-CN" altLang="en-US" sz="1400"/>
                <a:t>前</a:t>
              </a:r>
              <a:r>
                <a:rPr lang="en-US" altLang="zh-CN" sz="1400"/>
                <a:t>10</a:t>
              </a:r>
              <a:r>
                <a:rPr lang="zh-CN" altLang="en-US" sz="1400"/>
                <a:t>个</a:t>
              </a:r>
              <a:endParaRPr lang="zh-CN" altLang="en-US" sz="1400"/>
            </a:p>
          </p:txBody>
        </p:sp>
        <p:sp>
          <p:nvSpPr>
            <p:cNvPr id="42084" name="Text Box 8"/>
            <p:cNvSpPr txBox="1">
              <a:spLocks noChangeArrowheads="1"/>
            </p:cNvSpPr>
            <p:nvPr/>
          </p:nvSpPr>
          <p:spPr bwMode="auto">
            <a:xfrm>
              <a:off x="4807" y="845"/>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085" name="Text Box 9"/>
            <p:cNvSpPr txBox="1">
              <a:spLocks noChangeArrowheads="1"/>
            </p:cNvSpPr>
            <p:nvPr/>
          </p:nvSpPr>
          <p:spPr bwMode="auto">
            <a:xfrm>
              <a:off x="4807" y="1270"/>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086" name="Text Box 10"/>
            <p:cNvSpPr txBox="1">
              <a:spLocks noChangeArrowheads="1"/>
            </p:cNvSpPr>
            <p:nvPr/>
          </p:nvSpPr>
          <p:spPr bwMode="auto">
            <a:xfrm>
              <a:off x="4807" y="1543"/>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087" name="Text Box 11"/>
            <p:cNvSpPr txBox="1">
              <a:spLocks noChangeArrowheads="1"/>
            </p:cNvSpPr>
            <p:nvPr/>
          </p:nvSpPr>
          <p:spPr bwMode="auto">
            <a:xfrm>
              <a:off x="4807" y="1758"/>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088" name="Text Box 12"/>
            <p:cNvSpPr txBox="1">
              <a:spLocks noChangeArrowheads="1"/>
            </p:cNvSpPr>
            <p:nvPr/>
          </p:nvSpPr>
          <p:spPr bwMode="auto">
            <a:xfrm>
              <a:off x="4852" y="1832"/>
              <a:ext cx="318" cy="180"/>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a:t>
              </a:r>
              <a:endParaRPr kumimoji="1" lang="en-US" altLang="zh-CN" sz="1400">
                <a:latin typeface="Times New Roman" panose="02020603050405020304" pitchFamily="18" charset="0"/>
              </a:endParaRPr>
            </a:p>
          </p:txBody>
        </p:sp>
        <p:sp>
          <p:nvSpPr>
            <p:cNvPr id="301069" name="AutoShape 13"/>
            <p:cNvSpPr/>
            <p:nvPr/>
          </p:nvSpPr>
          <p:spPr bwMode="auto">
            <a:xfrm>
              <a:off x="5170" y="1253"/>
              <a:ext cx="91" cy="2404"/>
            </a:xfrm>
            <a:prstGeom prst="rightBrace">
              <a:avLst>
                <a:gd name="adj1" fmla="val 222593"/>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01070" name="Text Box 14"/>
            <p:cNvSpPr txBox="1">
              <a:spLocks noChangeArrowheads="1"/>
            </p:cNvSpPr>
            <p:nvPr/>
          </p:nvSpPr>
          <p:spPr bwMode="auto">
            <a:xfrm>
              <a:off x="5307" y="1797"/>
              <a:ext cx="204" cy="1860"/>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eaLnBrk="1" hangingPunct="1">
                <a:spcBef>
                  <a:spcPct val="50000"/>
                </a:spcBef>
                <a:buClr>
                  <a:schemeClr val="tx1"/>
                </a:buClr>
                <a:defRPr/>
              </a:pPr>
              <a:r>
                <a:rPr lang="en-US" altLang="zh-CN" sz="1400"/>
                <a:t>     ≤1024+1M+1G</a:t>
              </a:r>
              <a:r>
                <a:rPr lang="zh-CN" altLang="en-US" sz="1400"/>
                <a:t>个</a:t>
              </a:r>
              <a:endParaRPr lang="zh-CN" altLang="en-US" sz="1400"/>
            </a:p>
          </p:txBody>
        </p:sp>
        <p:sp>
          <p:nvSpPr>
            <p:cNvPr id="42091" name="Text Box 15"/>
            <p:cNvSpPr txBox="1">
              <a:spLocks noChangeArrowheads="1"/>
            </p:cNvSpPr>
            <p:nvPr/>
          </p:nvSpPr>
          <p:spPr bwMode="auto">
            <a:xfrm>
              <a:off x="4807" y="346"/>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092" name="Text Box 16"/>
            <p:cNvSpPr txBox="1">
              <a:spLocks noChangeArrowheads="1"/>
            </p:cNvSpPr>
            <p:nvPr/>
          </p:nvSpPr>
          <p:spPr bwMode="auto">
            <a:xfrm>
              <a:off x="4807" y="346"/>
              <a:ext cx="408" cy="180"/>
            </a:xfrm>
            <a:prstGeom prst="rect">
              <a:avLst/>
            </a:prstGeom>
            <a:noFill/>
            <a:ln w="9525">
              <a:noFill/>
              <a:miter lim="800000"/>
            </a:ln>
          </p:spPr>
          <p:txBody>
            <a:bodyPr>
              <a:spAutoFit/>
            </a:bodyPr>
            <a:lstStyle/>
            <a:p>
              <a:pPr eaLnBrk="1" hangingPunct="1">
                <a:spcBef>
                  <a:spcPct val="50000"/>
                </a:spcBef>
              </a:pPr>
              <a:r>
                <a:rPr kumimoji="1" lang="zh-CN" altLang="en-US" sz="1400">
                  <a:latin typeface="Times New Roman" panose="02020603050405020304" pitchFamily="18" charset="0"/>
                </a:rPr>
                <a:t>数据块</a:t>
              </a:r>
              <a:endParaRPr kumimoji="1" lang="zh-CN" altLang="en-US" sz="1400">
                <a:latin typeface="Times New Roman" panose="02020603050405020304" pitchFamily="18" charset="0"/>
              </a:endParaRPr>
            </a:p>
          </p:txBody>
        </p:sp>
        <p:sp>
          <p:nvSpPr>
            <p:cNvPr id="42093" name="Text Box 17"/>
            <p:cNvSpPr txBox="1">
              <a:spLocks noChangeArrowheads="1"/>
            </p:cNvSpPr>
            <p:nvPr/>
          </p:nvSpPr>
          <p:spPr bwMode="auto">
            <a:xfrm>
              <a:off x="4852" y="1344"/>
              <a:ext cx="318" cy="180"/>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a:t>
              </a:r>
              <a:endParaRPr kumimoji="1" lang="en-US" altLang="zh-CN" sz="1400">
                <a:latin typeface="Times New Roman" panose="02020603050405020304" pitchFamily="18" charset="0"/>
              </a:endParaRPr>
            </a:p>
          </p:txBody>
        </p:sp>
        <p:sp>
          <p:nvSpPr>
            <p:cNvPr id="42094" name="Text Box 18"/>
            <p:cNvSpPr txBox="1">
              <a:spLocks noChangeArrowheads="1"/>
            </p:cNvSpPr>
            <p:nvPr/>
          </p:nvSpPr>
          <p:spPr bwMode="auto">
            <a:xfrm>
              <a:off x="4807" y="2023"/>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095" name="Text Box 19"/>
            <p:cNvSpPr txBox="1">
              <a:spLocks noChangeArrowheads="1"/>
            </p:cNvSpPr>
            <p:nvPr/>
          </p:nvSpPr>
          <p:spPr bwMode="auto">
            <a:xfrm>
              <a:off x="4807" y="2296"/>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096" name="Text Box 20"/>
            <p:cNvSpPr txBox="1">
              <a:spLocks noChangeArrowheads="1"/>
            </p:cNvSpPr>
            <p:nvPr/>
          </p:nvSpPr>
          <p:spPr bwMode="auto">
            <a:xfrm>
              <a:off x="4852" y="2378"/>
              <a:ext cx="318" cy="179"/>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a:t>
              </a:r>
              <a:endParaRPr kumimoji="1" lang="en-US" altLang="zh-CN" sz="1400">
                <a:latin typeface="Times New Roman" panose="02020603050405020304" pitchFamily="18" charset="0"/>
              </a:endParaRPr>
            </a:p>
          </p:txBody>
        </p:sp>
        <p:sp>
          <p:nvSpPr>
            <p:cNvPr id="42097" name="Text Box 21"/>
            <p:cNvSpPr txBox="1">
              <a:spLocks noChangeArrowheads="1"/>
            </p:cNvSpPr>
            <p:nvPr/>
          </p:nvSpPr>
          <p:spPr bwMode="auto">
            <a:xfrm>
              <a:off x="4807" y="2569"/>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098" name="Text Box 22"/>
            <p:cNvSpPr txBox="1">
              <a:spLocks noChangeArrowheads="1"/>
            </p:cNvSpPr>
            <p:nvPr/>
          </p:nvSpPr>
          <p:spPr bwMode="auto">
            <a:xfrm>
              <a:off x="4807" y="3113"/>
              <a:ext cx="318" cy="180"/>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a:t>
              </a:r>
              <a:endParaRPr kumimoji="1" lang="en-US" altLang="zh-CN" sz="1400">
                <a:latin typeface="Times New Roman" panose="02020603050405020304" pitchFamily="18" charset="0"/>
              </a:endParaRPr>
            </a:p>
          </p:txBody>
        </p:sp>
        <p:sp>
          <p:nvSpPr>
            <p:cNvPr id="42099" name="Text Box 23"/>
            <p:cNvSpPr txBox="1">
              <a:spLocks noChangeArrowheads="1"/>
            </p:cNvSpPr>
            <p:nvPr/>
          </p:nvSpPr>
          <p:spPr bwMode="auto">
            <a:xfrm>
              <a:off x="4807" y="2794"/>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100" name="Text Box 24"/>
            <p:cNvSpPr txBox="1">
              <a:spLocks noChangeArrowheads="1"/>
            </p:cNvSpPr>
            <p:nvPr/>
          </p:nvSpPr>
          <p:spPr bwMode="auto">
            <a:xfrm>
              <a:off x="4852" y="2876"/>
              <a:ext cx="318" cy="180"/>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a:t>
              </a:r>
              <a:endParaRPr kumimoji="1" lang="en-US" altLang="zh-CN" sz="1400">
                <a:latin typeface="Times New Roman" panose="02020603050405020304" pitchFamily="18" charset="0"/>
              </a:endParaRPr>
            </a:p>
          </p:txBody>
        </p:sp>
        <p:sp>
          <p:nvSpPr>
            <p:cNvPr id="42101" name="Text Box 25"/>
            <p:cNvSpPr txBox="1">
              <a:spLocks noChangeArrowheads="1"/>
            </p:cNvSpPr>
            <p:nvPr/>
          </p:nvSpPr>
          <p:spPr bwMode="auto">
            <a:xfrm>
              <a:off x="4807" y="3067"/>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102" name="Text Box 26"/>
            <p:cNvSpPr txBox="1">
              <a:spLocks noChangeArrowheads="1"/>
            </p:cNvSpPr>
            <p:nvPr/>
          </p:nvSpPr>
          <p:spPr bwMode="auto">
            <a:xfrm>
              <a:off x="4807" y="3293"/>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103" name="Text Box 27"/>
            <p:cNvSpPr txBox="1">
              <a:spLocks noChangeArrowheads="1"/>
            </p:cNvSpPr>
            <p:nvPr/>
          </p:nvSpPr>
          <p:spPr bwMode="auto">
            <a:xfrm>
              <a:off x="4852" y="3375"/>
              <a:ext cx="318" cy="180"/>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a:t>
              </a:r>
              <a:endParaRPr kumimoji="1" lang="en-US" altLang="zh-CN" sz="1400">
                <a:latin typeface="Times New Roman" panose="02020603050405020304" pitchFamily="18" charset="0"/>
              </a:endParaRPr>
            </a:p>
          </p:txBody>
        </p:sp>
        <p:sp>
          <p:nvSpPr>
            <p:cNvPr id="42104" name="Text Box 28"/>
            <p:cNvSpPr txBox="1">
              <a:spLocks noChangeArrowheads="1"/>
            </p:cNvSpPr>
            <p:nvPr/>
          </p:nvSpPr>
          <p:spPr bwMode="auto">
            <a:xfrm>
              <a:off x="4807" y="3566"/>
              <a:ext cx="363" cy="136"/>
            </a:xfrm>
            <a:prstGeom prst="rect">
              <a:avLst/>
            </a:prstGeom>
            <a:solidFill>
              <a:srgbClr val="FFCCFF"/>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grpSp>
      <p:grpSp>
        <p:nvGrpSpPr>
          <p:cNvPr id="3" name="Group 123"/>
          <p:cNvGrpSpPr/>
          <p:nvPr/>
        </p:nvGrpSpPr>
        <p:grpSpPr bwMode="auto">
          <a:xfrm>
            <a:off x="5508625" y="1989138"/>
            <a:ext cx="2087563" cy="4256087"/>
            <a:chOff x="3424" y="1249"/>
            <a:chExt cx="1361" cy="2681"/>
          </a:xfrm>
        </p:grpSpPr>
        <p:grpSp>
          <p:nvGrpSpPr>
            <p:cNvPr id="4" name="Group 30"/>
            <p:cNvGrpSpPr/>
            <p:nvPr/>
          </p:nvGrpSpPr>
          <p:grpSpPr bwMode="auto">
            <a:xfrm>
              <a:off x="3424" y="1249"/>
              <a:ext cx="1361" cy="503"/>
              <a:chOff x="3379" y="2251"/>
              <a:chExt cx="998" cy="453"/>
            </a:xfrm>
          </p:grpSpPr>
          <p:sp>
            <p:nvSpPr>
              <p:cNvPr id="42074" name="Text Box 31"/>
              <p:cNvSpPr txBox="1">
                <a:spLocks noChangeArrowheads="1"/>
              </p:cNvSpPr>
              <p:nvPr/>
            </p:nvSpPr>
            <p:spPr bwMode="auto">
              <a:xfrm>
                <a:off x="3425" y="2269"/>
                <a:ext cx="499" cy="136"/>
              </a:xfrm>
              <a:prstGeom prst="rect">
                <a:avLst/>
              </a:prstGeom>
              <a:solidFill>
                <a:srgbClr val="FFCC99"/>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42075" name="Text Box 32"/>
              <p:cNvSpPr txBox="1">
                <a:spLocks noChangeArrowheads="1"/>
              </p:cNvSpPr>
              <p:nvPr/>
            </p:nvSpPr>
            <p:spPr bwMode="auto">
              <a:xfrm>
                <a:off x="3379" y="2251"/>
                <a:ext cx="589" cy="191"/>
              </a:xfrm>
              <a:prstGeom prst="rect">
                <a:avLst/>
              </a:prstGeom>
              <a:noFill/>
              <a:ln w="9525">
                <a:noFill/>
                <a:miter lim="800000"/>
              </a:ln>
            </p:spPr>
            <p:txBody>
              <a:bodyPr>
                <a:spAutoFit/>
              </a:bodyPr>
              <a:lstStyle/>
              <a:p>
                <a:pPr eaLnBrk="1" hangingPunct="1">
                  <a:spcBef>
                    <a:spcPct val="50000"/>
                  </a:spcBef>
                </a:pPr>
                <a:r>
                  <a:rPr kumimoji="1" lang="zh-CN" altLang="en-US" sz="1600">
                    <a:latin typeface="Times New Roman" panose="02020603050405020304" pitchFamily="18" charset="0"/>
                  </a:rPr>
                  <a:t>一级索引块</a:t>
                </a:r>
                <a:endParaRPr kumimoji="1" lang="zh-CN" altLang="en-US" sz="1600">
                  <a:latin typeface="Times New Roman" panose="02020603050405020304" pitchFamily="18" charset="0"/>
                </a:endParaRPr>
              </a:p>
            </p:txBody>
          </p:sp>
          <p:sp>
            <p:nvSpPr>
              <p:cNvPr id="301089" name="AutoShape 33"/>
              <p:cNvSpPr/>
              <p:nvPr/>
            </p:nvSpPr>
            <p:spPr bwMode="auto">
              <a:xfrm>
                <a:off x="4332" y="2387"/>
                <a:ext cx="45" cy="317"/>
              </a:xfrm>
              <a:prstGeom prst="leftBrace">
                <a:avLst>
                  <a:gd name="adj1" fmla="val 58704"/>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42077" name="Text Box 34"/>
              <p:cNvSpPr txBox="1">
                <a:spLocks noChangeArrowheads="1"/>
              </p:cNvSpPr>
              <p:nvPr/>
            </p:nvSpPr>
            <p:spPr bwMode="auto">
              <a:xfrm>
                <a:off x="3923" y="2395"/>
                <a:ext cx="408" cy="191"/>
              </a:xfrm>
              <a:prstGeom prst="rect">
                <a:avLst/>
              </a:prstGeom>
              <a:noFill/>
              <a:ln w="9525">
                <a:noFill/>
                <a:miter lim="800000"/>
              </a:ln>
            </p:spPr>
            <p:txBody>
              <a:bodyPr>
                <a:spAutoFit/>
              </a:bodyPr>
              <a:lstStyle/>
              <a:p>
                <a:pPr eaLnBrk="1" hangingPunct="1">
                  <a:spcBef>
                    <a:spcPct val="50000"/>
                  </a:spcBef>
                </a:pPr>
                <a:r>
                  <a:rPr kumimoji="1" lang="en-US" altLang="zh-CN" sz="1600">
                    <a:latin typeface="Times New Roman" panose="02020603050405020304" pitchFamily="18" charset="0"/>
                  </a:rPr>
                  <a:t>1024</a:t>
                </a:r>
                <a:r>
                  <a:rPr kumimoji="1" lang="zh-CN" altLang="en-US" sz="1600">
                    <a:latin typeface="Times New Roman" panose="02020603050405020304" pitchFamily="18" charset="0"/>
                  </a:rPr>
                  <a:t>个</a:t>
                </a:r>
                <a:endParaRPr kumimoji="1" lang="zh-CN" altLang="en-US" sz="1600">
                  <a:latin typeface="Times New Roman" panose="02020603050405020304" pitchFamily="18" charset="0"/>
                </a:endParaRPr>
              </a:p>
            </p:txBody>
          </p:sp>
          <p:sp>
            <p:nvSpPr>
              <p:cNvPr id="42078" name="Text Box 35"/>
              <p:cNvSpPr txBox="1">
                <a:spLocks noChangeArrowheads="1"/>
              </p:cNvSpPr>
              <p:nvPr/>
            </p:nvSpPr>
            <p:spPr bwMode="auto">
              <a:xfrm>
                <a:off x="3424" y="2523"/>
                <a:ext cx="499" cy="136"/>
              </a:xfrm>
              <a:prstGeom prst="rect">
                <a:avLst/>
              </a:prstGeom>
              <a:solidFill>
                <a:srgbClr val="FFCC99"/>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301092" name="Line 36"/>
              <p:cNvSpPr>
                <a:spLocks noChangeShapeType="1"/>
              </p:cNvSpPr>
              <p:nvPr/>
            </p:nvSpPr>
            <p:spPr bwMode="auto">
              <a:xfrm flipH="1">
                <a:off x="3923" y="2568"/>
                <a:ext cx="409"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sp>
          <p:nvSpPr>
            <p:cNvPr id="42057" name="Text Box 37"/>
            <p:cNvSpPr txBox="1">
              <a:spLocks noChangeArrowheads="1"/>
            </p:cNvSpPr>
            <p:nvPr/>
          </p:nvSpPr>
          <p:spPr bwMode="auto">
            <a:xfrm>
              <a:off x="3671" y="3274"/>
              <a:ext cx="434" cy="213"/>
            </a:xfrm>
            <a:prstGeom prst="rect">
              <a:avLst/>
            </a:prstGeom>
            <a:noFill/>
            <a:ln w="9525">
              <a:noFill/>
              <a:miter lim="800000"/>
            </a:ln>
          </p:spPr>
          <p:txBody>
            <a:bodyPr>
              <a:spAutoFit/>
            </a:bodyPr>
            <a:lstStyle/>
            <a:p>
              <a:pPr eaLnBrk="1" hangingPunct="1">
                <a:spcBef>
                  <a:spcPct val="50000"/>
                </a:spcBef>
              </a:pPr>
              <a:r>
                <a:rPr kumimoji="1" lang="en-US" altLang="zh-CN" sz="1600">
                  <a:latin typeface="Times New Roman" panose="02020603050405020304" pitchFamily="18" charset="0"/>
                </a:rPr>
                <a:t>…</a:t>
              </a:r>
              <a:endParaRPr kumimoji="1" lang="en-US" altLang="zh-CN" sz="1600">
                <a:latin typeface="Times New Roman" panose="02020603050405020304" pitchFamily="18" charset="0"/>
              </a:endParaRPr>
            </a:p>
          </p:txBody>
        </p:sp>
        <p:sp>
          <p:nvSpPr>
            <p:cNvPr id="301094" name="AutoShape 38"/>
            <p:cNvSpPr/>
            <p:nvPr/>
          </p:nvSpPr>
          <p:spPr bwMode="auto">
            <a:xfrm>
              <a:off x="4724" y="1899"/>
              <a:ext cx="61" cy="352"/>
            </a:xfrm>
            <a:prstGeom prst="leftBrace">
              <a:avLst>
                <a:gd name="adj1" fmla="val 48087"/>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42059" name="Text Box 39"/>
            <p:cNvSpPr txBox="1">
              <a:spLocks noChangeArrowheads="1"/>
            </p:cNvSpPr>
            <p:nvPr/>
          </p:nvSpPr>
          <p:spPr bwMode="auto">
            <a:xfrm>
              <a:off x="4166" y="1908"/>
              <a:ext cx="556" cy="212"/>
            </a:xfrm>
            <a:prstGeom prst="rect">
              <a:avLst/>
            </a:prstGeom>
            <a:noFill/>
            <a:ln w="9525">
              <a:noFill/>
              <a:miter lim="800000"/>
            </a:ln>
          </p:spPr>
          <p:txBody>
            <a:bodyPr>
              <a:spAutoFit/>
            </a:bodyPr>
            <a:lstStyle/>
            <a:p>
              <a:pPr eaLnBrk="1" hangingPunct="1">
                <a:spcBef>
                  <a:spcPct val="50000"/>
                </a:spcBef>
              </a:pPr>
              <a:r>
                <a:rPr kumimoji="1" lang="en-US" altLang="zh-CN" sz="1600">
                  <a:latin typeface="Times New Roman" panose="02020603050405020304" pitchFamily="18" charset="0"/>
                </a:rPr>
                <a:t>1024</a:t>
              </a:r>
              <a:r>
                <a:rPr kumimoji="1" lang="zh-CN" altLang="en-US" sz="1600">
                  <a:latin typeface="Times New Roman" panose="02020603050405020304" pitchFamily="18" charset="0"/>
                </a:rPr>
                <a:t>个</a:t>
              </a:r>
              <a:endParaRPr kumimoji="1" lang="zh-CN" altLang="en-US" sz="1600">
                <a:latin typeface="Times New Roman" panose="02020603050405020304" pitchFamily="18" charset="0"/>
              </a:endParaRPr>
            </a:p>
          </p:txBody>
        </p:sp>
        <p:sp>
          <p:nvSpPr>
            <p:cNvPr id="42060" name="Text Box 40"/>
            <p:cNvSpPr txBox="1">
              <a:spLocks noChangeArrowheads="1"/>
            </p:cNvSpPr>
            <p:nvPr/>
          </p:nvSpPr>
          <p:spPr bwMode="auto">
            <a:xfrm>
              <a:off x="3485" y="2050"/>
              <a:ext cx="681" cy="151"/>
            </a:xfrm>
            <a:prstGeom prst="rect">
              <a:avLst/>
            </a:prstGeom>
            <a:solidFill>
              <a:srgbClr val="FFCC99"/>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301097" name="Line 41"/>
            <p:cNvSpPr>
              <a:spLocks noChangeShapeType="1"/>
            </p:cNvSpPr>
            <p:nvPr/>
          </p:nvSpPr>
          <p:spPr bwMode="auto">
            <a:xfrm flipH="1">
              <a:off x="4166" y="2100"/>
              <a:ext cx="558"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1098" name="AutoShape 42"/>
            <p:cNvSpPr/>
            <p:nvPr/>
          </p:nvSpPr>
          <p:spPr bwMode="auto">
            <a:xfrm>
              <a:off x="4724" y="2487"/>
              <a:ext cx="61" cy="353"/>
            </a:xfrm>
            <a:prstGeom prst="leftBrace">
              <a:avLst>
                <a:gd name="adj1" fmla="val 48224"/>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42063" name="Text Box 43"/>
            <p:cNvSpPr txBox="1">
              <a:spLocks noChangeArrowheads="1"/>
            </p:cNvSpPr>
            <p:nvPr/>
          </p:nvSpPr>
          <p:spPr bwMode="auto">
            <a:xfrm>
              <a:off x="4166" y="2496"/>
              <a:ext cx="556" cy="213"/>
            </a:xfrm>
            <a:prstGeom prst="rect">
              <a:avLst/>
            </a:prstGeom>
            <a:noFill/>
            <a:ln w="9525">
              <a:noFill/>
              <a:miter lim="800000"/>
            </a:ln>
          </p:spPr>
          <p:txBody>
            <a:bodyPr>
              <a:spAutoFit/>
            </a:bodyPr>
            <a:lstStyle/>
            <a:p>
              <a:pPr eaLnBrk="1" hangingPunct="1">
                <a:spcBef>
                  <a:spcPct val="50000"/>
                </a:spcBef>
              </a:pPr>
              <a:r>
                <a:rPr kumimoji="1" lang="en-US" altLang="zh-CN" sz="1600">
                  <a:latin typeface="Times New Roman" panose="02020603050405020304" pitchFamily="18" charset="0"/>
                </a:rPr>
                <a:t>1024</a:t>
              </a:r>
              <a:r>
                <a:rPr kumimoji="1" lang="zh-CN" altLang="en-US" sz="1600">
                  <a:latin typeface="Times New Roman" panose="02020603050405020304" pitchFamily="18" charset="0"/>
                </a:rPr>
                <a:t>个</a:t>
              </a:r>
              <a:endParaRPr kumimoji="1" lang="zh-CN" altLang="en-US" sz="1600">
                <a:latin typeface="Times New Roman" panose="02020603050405020304" pitchFamily="18" charset="0"/>
              </a:endParaRPr>
            </a:p>
          </p:txBody>
        </p:sp>
        <p:sp>
          <p:nvSpPr>
            <p:cNvPr id="42064" name="Text Box 44"/>
            <p:cNvSpPr txBox="1">
              <a:spLocks noChangeArrowheads="1"/>
            </p:cNvSpPr>
            <p:nvPr/>
          </p:nvSpPr>
          <p:spPr bwMode="auto">
            <a:xfrm>
              <a:off x="3485" y="2639"/>
              <a:ext cx="681" cy="151"/>
            </a:xfrm>
            <a:prstGeom prst="rect">
              <a:avLst/>
            </a:prstGeom>
            <a:solidFill>
              <a:srgbClr val="FFCC99"/>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301101" name="Line 45"/>
            <p:cNvSpPr>
              <a:spLocks noChangeShapeType="1"/>
            </p:cNvSpPr>
            <p:nvPr/>
          </p:nvSpPr>
          <p:spPr bwMode="auto">
            <a:xfrm flipH="1">
              <a:off x="4166" y="2689"/>
              <a:ext cx="558"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1102" name="AutoShape 46"/>
            <p:cNvSpPr/>
            <p:nvPr/>
          </p:nvSpPr>
          <p:spPr bwMode="auto">
            <a:xfrm>
              <a:off x="4724" y="3023"/>
              <a:ext cx="61" cy="352"/>
            </a:xfrm>
            <a:prstGeom prst="leftBrace">
              <a:avLst>
                <a:gd name="adj1" fmla="val 48087"/>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42067" name="Text Box 47"/>
            <p:cNvSpPr txBox="1">
              <a:spLocks noChangeArrowheads="1"/>
            </p:cNvSpPr>
            <p:nvPr/>
          </p:nvSpPr>
          <p:spPr bwMode="auto">
            <a:xfrm>
              <a:off x="4166" y="3032"/>
              <a:ext cx="556" cy="212"/>
            </a:xfrm>
            <a:prstGeom prst="rect">
              <a:avLst/>
            </a:prstGeom>
            <a:noFill/>
            <a:ln w="9525">
              <a:noFill/>
              <a:miter lim="800000"/>
            </a:ln>
          </p:spPr>
          <p:txBody>
            <a:bodyPr>
              <a:spAutoFit/>
            </a:bodyPr>
            <a:lstStyle/>
            <a:p>
              <a:pPr eaLnBrk="1" hangingPunct="1">
                <a:spcBef>
                  <a:spcPct val="50000"/>
                </a:spcBef>
              </a:pPr>
              <a:r>
                <a:rPr kumimoji="1" lang="en-US" altLang="zh-CN" sz="1600">
                  <a:latin typeface="Times New Roman" panose="02020603050405020304" pitchFamily="18" charset="0"/>
                </a:rPr>
                <a:t>1024</a:t>
              </a:r>
              <a:r>
                <a:rPr kumimoji="1" lang="zh-CN" altLang="en-US" sz="1600">
                  <a:latin typeface="Times New Roman" panose="02020603050405020304" pitchFamily="18" charset="0"/>
                </a:rPr>
                <a:t>个</a:t>
              </a:r>
              <a:endParaRPr kumimoji="1" lang="zh-CN" altLang="en-US" sz="1600">
                <a:latin typeface="Times New Roman" panose="02020603050405020304" pitchFamily="18" charset="0"/>
              </a:endParaRPr>
            </a:p>
          </p:txBody>
        </p:sp>
        <p:sp>
          <p:nvSpPr>
            <p:cNvPr id="42068" name="Text Box 48"/>
            <p:cNvSpPr txBox="1">
              <a:spLocks noChangeArrowheads="1"/>
            </p:cNvSpPr>
            <p:nvPr/>
          </p:nvSpPr>
          <p:spPr bwMode="auto">
            <a:xfrm>
              <a:off x="3485" y="3174"/>
              <a:ext cx="681" cy="151"/>
            </a:xfrm>
            <a:prstGeom prst="rect">
              <a:avLst/>
            </a:prstGeom>
            <a:solidFill>
              <a:srgbClr val="FFCC99"/>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301105" name="Line 49"/>
            <p:cNvSpPr>
              <a:spLocks noChangeShapeType="1"/>
            </p:cNvSpPr>
            <p:nvPr/>
          </p:nvSpPr>
          <p:spPr bwMode="auto">
            <a:xfrm flipH="1">
              <a:off x="4166" y="3224"/>
              <a:ext cx="558"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1106" name="AutoShape 50"/>
            <p:cNvSpPr/>
            <p:nvPr/>
          </p:nvSpPr>
          <p:spPr bwMode="auto">
            <a:xfrm>
              <a:off x="4724" y="3578"/>
              <a:ext cx="61" cy="352"/>
            </a:xfrm>
            <a:prstGeom prst="leftBrace">
              <a:avLst>
                <a:gd name="adj1" fmla="val 48087"/>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42071" name="Text Box 51"/>
            <p:cNvSpPr txBox="1">
              <a:spLocks noChangeArrowheads="1"/>
            </p:cNvSpPr>
            <p:nvPr/>
          </p:nvSpPr>
          <p:spPr bwMode="auto">
            <a:xfrm>
              <a:off x="4166" y="3587"/>
              <a:ext cx="556" cy="212"/>
            </a:xfrm>
            <a:prstGeom prst="rect">
              <a:avLst/>
            </a:prstGeom>
            <a:noFill/>
            <a:ln w="9525">
              <a:noFill/>
              <a:miter lim="800000"/>
            </a:ln>
          </p:spPr>
          <p:txBody>
            <a:bodyPr>
              <a:spAutoFit/>
            </a:bodyPr>
            <a:lstStyle/>
            <a:p>
              <a:pPr eaLnBrk="1" hangingPunct="1">
                <a:spcBef>
                  <a:spcPct val="50000"/>
                </a:spcBef>
              </a:pPr>
              <a:r>
                <a:rPr kumimoji="1" lang="en-US" altLang="zh-CN" sz="1600">
                  <a:latin typeface="Times New Roman" panose="02020603050405020304" pitchFamily="18" charset="0"/>
                </a:rPr>
                <a:t>1024</a:t>
              </a:r>
              <a:r>
                <a:rPr kumimoji="1" lang="zh-CN" altLang="en-US" sz="1600">
                  <a:latin typeface="Times New Roman" panose="02020603050405020304" pitchFamily="18" charset="0"/>
                </a:rPr>
                <a:t>个</a:t>
              </a:r>
              <a:endParaRPr kumimoji="1" lang="zh-CN" altLang="en-US" sz="1600">
                <a:latin typeface="Times New Roman" panose="02020603050405020304" pitchFamily="18" charset="0"/>
              </a:endParaRPr>
            </a:p>
          </p:txBody>
        </p:sp>
        <p:sp>
          <p:nvSpPr>
            <p:cNvPr id="42072" name="Text Box 52"/>
            <p:cNvSpPr txBox="1">
              <a:spLocks noChangeArrowheads="1"/>
            </p:cNvSpPr>
            <p:nvPr/>
          </p:nvSpPr>
          <p:spPr bwMode="auto">
            <a:xfrm>
              <a:off x="3485" y="3729"/>
              <a:ext cx="681" cy="151"/>
            </a:xfrm>
            <a:prstGeom prst="rect">
              <a:avLst/>
            </a:prstGeom>
            <a:solidFill>
              <a:srgbClr val="FFCC99"/>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301109" name="Line 53"/>
            <p:cNvSpPr>
              <a:spLocks noChangeShapeType="1"/>
            </p:cNvSpPr>
            <p:nvPr/>
          </p:nvSpPr>
          <p:spPr bwMode="auto">
            <a:xfrm flipH="1">
              <a:off x="4166" y="3779"/>
              <a:ext cx="558"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grpSp>
        <p:nvGrpSpPr>
          <p:cNvPr id="5" name="Group 127"/>
          <p:cNvGrpSpPr/>
          <p:nvPr/>
        </p:nvGrpSpPr>
        <p:grpSpPr bwMode="auto">
          <a:xfrm>
            <a:off x="3779838" y="3284538"/>
            <a:ext cx="2047875" cy="2786062"/>
            <a:chOff x="2361" y="2069"/>
            <a:chExt cx="1290" cy="1755"/>
          </a:xfrm>
        </p:grpSpPr>
        <p:sp>
          <p:nvSpPr>
            <p:cNvPr id="42036" name="Text Box 62"/>
            <p:cNvSpPr txBox="1">
              <a:spLocks noChangeArrowheads="1"/>
            </p:cNvSpPr>
            <p:nvPr/>
          </p:nvSpPr>
          <p:spPr bwMode="auto">
            <a:xfrm>
              <a:off x="3085" y="2651"/>
              <a:ext cx="566" cy="192"/>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1024</a:t>
              </a:r>
              <a:r>
                <a:rPr kumimoji="1" lang="zh-CN" altLang="en-US" sz="1400">
                  <a:latin typeface="Times New Roman" panose="02020603050405020304" pitchFamily="18" charset="0"/>
                </a:rPr>
                <a:t>个</a:t>
              </a:r>
              <a:endParaRPr kumimoji="1" lang="zh-CN" altLang="en-US" sz="1400">
                <a:latin typeface="Times New Roman" panose="02020603050405020304" pitchFamily="18" charset="0"/>
              </a:endParaRPr>
            </a:p>
          </p:txBody>
        </p:sp>
        <p:sp>
          <p:nvSpPr>
            <p:cNvPr id="42037" name="Text Box 68"/>
            <p:cNvSpPr txBox="1">
              <a:spLocks noChangeArrowheads="1"/>
            </p:cNvSpPr>
            <p:nvPr/>
          </p:nvSpPr>
          <p:spPr bwMode="auto">
            <a:xfrm>
              <a:off x="3085" y="3195"/>
              <a:ext cx="566" cy="192"/>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1024</a:t>
              </a:r>
              <a:r>
                <a:rPr kumimoji="1" lang="zh-CN" altLang="en-US" sz="1400">
                  <a:latin typeface="Times New Roman" panose="02020603050405020304" pitchFamily="18" charset="0"/>
                </a:rPr>
                <a:t>个</a:t>
              </a:r>
              <a:endParaRPr kumimoji="1" lang="zh-CN" altLang="en-US" sz="1400">
                <a:latin typeface="Times New Roman" panose="02020603050405020304" pitchFamily="18" charset="0"/>
              </a:endParaRPr>
            </a:p>
          </p:txBody>
        </p:sp>
        <p:sp>
          <p:nvSpPr>
            <p:cNvPr id="42038" name="Text Box 72"/>
            <p:cNvSpPr txBox="1">
              <a:spLocks noChangeArrowheads="1"/>
            </p:cNvSpPr>
            <p:nvPr/>
          </p:nvSpPr>
          <p:spPr bwMode="auto">
            <a:xfrm>
              <a:off x="3061" y="3594"/>
              <a:ext cx="565" cy="192"/>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1024</a:t>
              </a:r>
              <a:r>
                <a:rPr kumimoji="1" lang="zh-CN" altLang="en-US" sz="1400">
                  <a:latin typeface="Times New Roman" panose="02020603050405020304" pitchFamily="18" charset="0"/>
                </a:rPr>
                <a:t>个</a:t>
              </a:r>
              <a:endParaRPr kumimoji="1" lang="zh-CN" altLang="en-US" sz="1400">
                <a:latin typeface="Times New Roman" panose="02020603050405020304" pitchFamily="18" charset="0"/>
              </a:endParaRPr>
            </a:p>
          </p:txBody>
        </p:sp>
        <p:sp>
          <p:nvSpPr>
            <p:cNvPr id="42039" name="Text Box 55"/>
            <p:cNvSpPr txBox="1">
              <a:spLocks noChangeArrowheads="1"/>
            </p:cNvSpPr>
            <p:nvPr/>
          </p:nvSpPr>
          <p:spPr bwMode="auto">
            <a:xfrm>
              <a:off x="2474" y="2115"/>
              <a:ext cx="613" cy="146"/>
            </a:xfrm>
            <a:prstGeom prst="rect">
              <a:avLst/>
            </a:prstGeom>
            <a:solidFill>
              <a:schemeClr val="hlink"/>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040" name="Text Box 56"/>
            <p:cNvSpPr txBox="1">
              <a:spLocks noChangeArrowheads="1"/>
            </p:cNvSpPr>
            <p:nvPr/>
          </p:nvSpPr>
          <p:spPr bwMode="auto">
            <a:xfrm>
              <a:off x="2426" y="2115"/>
              <a:ext cx="724" cy="192"/>
            </a:xfrm>
            <a:prstGeom prst="rect">
              <a:avLst/>
            </a:prstGeom>
            <a:noFill/>
            <a:ln w="9525">
              <a:noFill/>
              <a:miter lim="800000"/>
            </a:ln>
          </p:spPr>
          <p:txBody>
            <a:bodyPr>
              <a:spAutoFit/>
            </a:bodyPr>
            <a:lstStyle/>
            <a:p>
              <a:pPr eaLnBrk="1" hangingPunct="1">
                <a:spcBef>
                  <a:spcPct val="50000"/>
                </a:spcBef>
              </a:pPr>
              <a:r>
                <a:rPr kumimoji="1" lang="zh-CN" altLang="en-US" sz="1400">
                  <a:latin typeface="Times New Roman" panose="02020603050405020304" pitchFamily="18" charset="0"/>
                </a:rPr>
                <a:t>二级索引块</a:t>
              </a:r>
              <a:endParaRPr kumimoji="1" lang="zh-CN" altLang="en-US" sz="1400">
                <a:latin typeface="Times New Roman" panose="02020603050405020304" pitchFamily="18" charset="0"/>
              </a:endParaRPr>
            </a:p>
          </p:txBody>
        </p:sp>
        <p:sp>
          <p:nvSpPr>
            <p:cNvPr id="42041" name="Text Box 57"/>
            <p:cNvSpPr txBox="1">
              <a:spLocks noChangeArrowheads="1"/>
            </p:cNvSpPr>
            <p:nvPr/>
          </p:nvSpPr>
          <p:spPr bwMode="auto">
            <a:xfrm>
              <a:off x="2474" y="2407"/>
              <a:ext cx="613" cy="147"/>
            </a:xfrm>
            <a:prstGeom prst="rect">
              <a:avLst/>
            </a:prstGeom>
            <a:solidFill>
              <a:schemeClr val="hlink"/>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01114" name="AutoShape 58"/>
            <p:cNvSpPr/>
            <p:nvPr/>
          </p:nvSpPr>
          <p:spPr bwMode="auto">
            <a:xfrm>
              <a:off x="3447" y="2069"/>
              <a:ext cx="47" cy="1755"/>
            </a:xfrm>
            <a:prstGeom prst="leftBrace">
              <a:avLst>
                <a:gd name="adj1" fmla="val 311170"/>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42043" name="Text Box 59"/>
            <p:cNvSpPr txBox="1">
              <a:spLocks noChangeArrowheads="1"/>
            </p:cNvSpPr>
            <p:nvPr/>
          </p:nvSpPr>
          <p:spPr bwMode="auto">
            <a:xfrm>
              <a:off x="3065" y="2319"/>
              <a:ext cx="520" cy="192"/>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1024</a:t>
              </a:r>
              <a:r>
                <a:rPr kumimoji="1" lang="zh-CN" altLang="en-US" sz="1400">
                  <a:latin typeface="Times New Roman" panose="02020603050405020304" pitchFamily="18" charset="0"/>
                </a:rPr>
                <a:t>个</a:t>
              </a:r>
              <a:endParaRPr kumimoji="1" lang="zh-CN" altLang="en-US" sz="1400">
                <a:latin typeface="Times New Roman" panose="02020603050405020304" pitchFamily="18" charset="0"/>
              </a:endParaRPr>
            </a:p>
          </p:txBody>
        </p:sp>
        <p:sp>
          <p:nvSpPr>
            <p:cNvPr id="301116" name="Line 60"/>
            <p:cNvSpPr>
              <a:spLocks noChangeShapeType="1"/>
            </p:cNvSpPr>
            <p:nvPr/>
          </p:nvSpPr>
          <p:spPr bwMode="auto">
            <a:xfrm flipH="1">
              <a:off x="3086" y="2478"/>
              <a:ext cx="363"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42045" name="Text Box 61"/>
            <p:cNvSpPr txBox="1">
              <a:spLocks noChangeArrowheads="1"/>
            </p:cNvSpPr>
            <p:nvPr/>
          </p:nvSpPr>
          <p:spPr bwMode="auto">
            <a:xfrm>
              <a:off x="2473" y="2725"/>
              <a:ext cx="613" cy="147"/>
            </a:xfrm>
            <a:prstGeom prst="rect">
              <a:avLst/>
            </a:prstGeom>
            <a:solidFill>
              <a:schemeClr val="hlink"/>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01119" name="Line 63"/>
            <p:cNvSpPr>
              <a:spLocks noChangeShapeType="1"/>
            </p:cNvSpPr>
            <p:nvPr/>
          </p:nvSpPr>
          <p:spPr bwMode="auto">
            <a:xfrm flipH="1">
              <a:off x="3086" y="2817"/>
              <a:ext cx="338"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42047" name="Text Box 64"/>
            <p:cNvSpPr txBox="1">
              <a:spLocks noChangeArrowheads="1"/>
            </p:cNvSpPr>
            <p:nvPr/>
          </p:nvSpPr>
          <p:spPr bwMode="auto">
            <a:xfrm>
              <a:off x="2473" y="2977"/>
              <a:ext cx="613" cy="146"/>
            </a:xfrm>
            <a:prstGeom prst="rect">
              <a:avLst/>
            </a:prstGeom>
            <a:solidFill>
              <a:schemeClr val="hlink"/>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42048" name="Text Box 65"/>
            <p:cNvSpPr txBox="1">
              <a:spLocks noChangeArrowheads="1"/>
            </p:cNvSpPr>
            <p:nvPr/>
          </p:nvSpPr>
          <p:spPr bwMode="auto">
            <a:xfrm>
              <a:off x="3064" y="2889"/>
              <a:ext cx="521" cy="192"/>
            </a:xfrm>
            <a:prstGeom prst="rect">
              <a:avLst/>
            </a:prstGeom>
            <a:noFill/>
            <a:ln w="9525">
              <a:noFill/>
              <a:miter lim="800000"/>
            </a:ln>
          </p:spPr>
          <p:txBody>
            <a:bodyPr>
              <a:spAutoFit/>
            </a:bodyPr>
            <a:lstStyle/>
            <a:p>
              <a:pPr eaLnBrk="1" hangingPunct="1">
                <a:spcBef>
                  <a:spcPct val="50000"/>
                </a:spcBef>
              </a:pPr>
              <a:r>
                <a:rPr kumimoji="1" lang="en-US" altLang="zh-CN" sz="1400">
                  <a:latin typeface="Times New Roman" panose="02020603050405020304" pitchFamily="18" charset="0"/>
                </a:rPr>
                <a:t>1024</a:t>
              </a:r>
              <a:r>
                <a:rPr kumimoji="1" lang="zh-CN" altLang="en-US" sz="1400">
                  <a:latin typeface="Times New Roman" panose="02020603050405020304" pitchFamily="18" charset="0"/>
                </a:rPr>
                <a:t>个</a:t>
              </a:r>
              <a:endParaRPr kumimoji="1" lang="zh-CN" altLang="en-US" sz="1400">
                <a:latin typeface="Times New Roman" panose="02020603050405020304" pitchFamily="18" charset="0"/>
              </a:endParaRPr>
            </a:p>
          </p:txBody>
        </p:sp>
        <p:sp>
          <p:nvSpPr>
            <p:cNvPr id="301122" name="Line 66"/>
            <p:cNvSpPr>
              <a:spLocks noChangeShapeType="1"/>
            </p:cNvSpPr>
            <p:nvPr/>
          </p:nvSpPr>
          <p:spPr bwMode="auto">
            <a:xfrm flipH="1">
              <a:off x="3086" y="3090"/>
              <a:ext cx="338"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42050" name="Text Box 67"/>
            <p:cNvSpPr txBox="1">
              <a:spLocks noChangeArrowheads="1"/>
            </p:cNvSpPr>
            <p:nvPr/>
          </p:nvSpPr>
          <p:spPr bwMode="auto">
            <a:xfrm>
              <a:off x="2473" y="3270"/>
              <a:ext cx="613" cy="146"/>
            </a:xfrm>
            <a:prstGeom prst="rect">
              <a:avLst/>
            </a:prstGeom>
            <a:solidFill>
              <a:schemeClr val="hlink"/>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01125" name="Line 69"/>
            <p:cNvSpPr>
              <a:spLocks noChangeShapeType="1"/>
            </p:cNvSpPr>
            <p:nvPr/>
          </p:nvSpPr>
          <p:spPr bwMode="auto">
            <a:xfrm flipH="1">
              <a:off x="3086" y="3363"/>
              <a:ext cx="338"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42052" name="Text Box 70"/>
            <p:cNvSpPr txBox="1">
              <a:spLocks noChangeArrowheads="1"/>
            </p:cNvSpPr>
            <p:nvPr/>
          </p:nvSpPr>
          <p:spPr bwMode="auto">
            <a:xfrm>
              <a:off x="2587" y="3386"/>
              <a:ext cx="390" cy="212"/>
            </a:xfrm>
            <a:prstGeom prst="rect">
              <a:avLst/>
            </a:prstGeom>
            <a:noFill/>
            <a:ln w="9525">
              <a:noFill/>
              <a:miter lim="800000"/>
            </a:ln>
          </p:spPr>
          <p:txBody>
            <a:bodyPr>
              <a:spAutoFit/>
            </a:bodyPr>
            <a:lstStyle/>
            <a:p>
              <a:pPr eaLnBrk="1" hangingPunct="1">
                <a:spcBef>
                  <a:spcPct val="50000"/>
                </a:spcBef>
              </a:pPr>
              <a:r>
                <a:rPr kumimoji="1" lang="en-US" altLang="zh-CN" sz="1600">
                  <a:latin typeface="Times New Roman" panose="02020603050405020304" pitchFamily="18" charset="0"/>
                </a:rPr>
                <a:t>…</a:t>
              </a:r>
              <a:endParaRPr kumimoji="1" lang="en-US" altLang="zh-CN" sz="1600">
                <a:latin typeface="Times New Roman" panose="02020603050405020304" pitchFamily="18" charset="0"/>
              </a:endParaRPr>
            </a:p>
          </p:txBody>
        </p:sp>
        <p:sp>
          <p:nvSpPr>
            <p:cNvPr id="42053" name="Text Box 71"/>
            <p:cNvSpPr txBox="1">
              <a:spLocks noChangeArrowheads="1"/>
            </p:cNvSpPr>
            <p:nvPr/>
          </p:nvSpPr>
          <p:spPr bwMode="auto">
            <a:xfrm>
              <a:off x="2474" y="3668"/>
              <a:ext cx="613" cy="147"/>
            </a:xfrm>
            <a:prstGeom prst="rect">
              <a:avLst/>
            </a:prstGeom>
            <a:solidFill>
              <a:schemeClr val="hlink"/>
            </a:solidFill>
            <a:ln w="9525">
              <a:solidFill>
                <a:srgbClr val="000000"/>
              </a:solidFill>
              <a:miter lim="800000"/>
            </a:ln>
          </p:spPr>
          <p:txBody>
            <a:bodyPr/>
            <a:lstStyle/>
            <a:p>
              <a:pPr algn="just" eaLnBrk="1" hangingPunct="1"/>
              <a:endParaRPr kumimoji="1" lang="zh-CN" altLang="zh-CN" sz="1400">
                <a:sym typeface="Symbol" panose="05050102010706020507" pitchFamily="18" charset="2"/>
              </a:endParaRPr>
            </a:p>
          </p:txBody>
        </p:sp>
        <p:sp>
          <p:nvSpPr>
            <p:cNvPr id="301129" name="Line 73"/>
            <p:cNvSpPr>
              <a:spLocks noChangeShapeType="1"/>
            </p:cNvSpPr>
            <p:nvPr/>
          </p:nvSpPr>
          <p:spPr bwMode="auto">
            <a:xfrm flipH="1">
              <a:off x="3086" y="3779"/>
              <a:ext cx="338"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1131" name="AutoShape 75"/>
            <p:cNvSpPr/>
            <p:nvPr/>
          </p:nvSpPr>
          <p:spPr bwMode="auto">
            <a:xfrm>
              <a:off x="2361" y="2749"/>
              <a:ext cx="111" cy="1044"/>
            </a:xfrm>
            <a:prstGeom prst="leftBrace">
              <a:avLst>
                <a:gd name="adj1" fmla="val 78378"/>
                <a:gd name="adj2" fmla="val 50000"/>
              </a:avLst>
            </a:prstGeom>
            <a:noFill/>
            <a:ln w="63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grpSp>
      <p:sp>
        <p:nvSpPr>
          <p:cNvPr id="301148" name="Line 92"/>
          <p:cNvSpPr>
            <a:spLocks noChangeShapeType="1"/>
          </p:cNvSpPr>
          <p:nvPr/>
        </p:nvSpPr>
        <p:spPr bwMode="auto">
          <a:xfrm flipV="1">
            <a:off x="1619250" y="5229225"/>
            <a:ext cx="360363" cy="71438"/>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nvGrpSpPr>
          <p:cNvPr id="6" name="Group 122"/>
          <p:cNvGrpSpPr/>
          <p:nvPr/>
        </p:nvGrpSpPr>
        <p:grpSpPr bwMode="auto">
          <a:xfrm>
            <a:off x="395288" y="1052513"/>
            <a:ext cx="7270750" cy="4897437"/>
            <a:chOff x="250" y="663"/>
            <a:chExt cx="4580" cy="3085"/>
          </a:xfrm>
        </p:grpSpPr>
        <p:sp>
          <p:nvSpPr>
            <p:cNvPr id="301146" name="Line 90"/>
            <p:cNvSpPr>
              <a:spLocks noChangeShapeType="1"/>
            </p:cNvSpPr>
            <p:nvPr/>
          </p:nvSpPr>
          <p:spPr bwMode="auto">
            <a:xfrm flipV="1">
              <a:off x="975" y="663"/>
              <a:ext cx="3855" cy="791"/>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42002" name="Rectangle 81"/>
            <p:cNvSpPr>
              <a:spLocks noChangeArrowheads="1"/>
            </p:cNvSpPr>
            <p:nvPr/>
          </p:nvSpPr>
          <p:spPr bwMode="auto">
            <a:xfrm>
              <a:off x="250" y="3236"/>
              <a:ext cx="798" cy="218"/>
            </a:xfrm>
            <a:prstGeom prst="rect">
              <a:avLst/>
            </a:prstGeom>
            <a:noFill/>
            <a:ln w="9525">
              <a:noFill/>
              <a:miter lim="800000"/>
            </a:ln>
          </p:spPr>
          <p:txBody>
            <a:bodyPr/>
            <a:lstStyle/>
            <a:p>
              <a:pPr>
                <a:spcBef>
                  <a:spcPct val="20000"/>
                </a:spcBef>
              </a:pPr>
              <a:r>
                <a:rPr lang="en-US" altLang="zh-CN" sz="1800"/>
                <a:t>Iaddr(12)</a:t>
              </a:r>
              <a:endParaRPr lang="en-US" altLang="zh-CN" sz="1800"/>
            </a:p>
          </p:txBody>
        </p:sp>
        <p:sp>
          <p:nvSpPr>
            <p:cNvPr id="42003" name="Rectangle 82"/>
            <p:cNvSpPr>
              <a:spLocks noChangeArrowheads="1"/>
            </p:cNvSpPr>
            <p:nvPr/>
          </p:nvSpPr>
          <p:spPr bwMode="auto">
            <a:xfrm>
              <a:off x="250" y="2953"/>
              <a:ext cx="798" cy="216"/>
            </a:xfrm>
            <a:prstGeom prst="rect">
              <a:avLst/>
            </a:prstGeom>
            <a:noFill/>
            <a:ln w="9525">
              <a:noFill/>
              <a:miter lim="800000"/>
            </a:ln>
          </p:spPr>
          <p:txBody>
            <a:bodyPr/>
            <a:lstStyle/>
            <a:p>
              <a:pPr>
                <a:spcBef>
                  <a:spcPct val="20000"/>
                </a:spcBef>
              </a:pPr>
              <a:r>
                <a:rPr lang="en-US" altLang="zh-CN" sz="1800"/>
                <a:t>Iaddr(11)</a:t>
              </a:r>
              <a:endParaRPr lang="en-US" altLang="zh-CN" sz="1800"/>
            </a:p>
          </p:txBody>
        </p:sp>
        <p:sp>
          <p:nvSpPr>
            <p:cNvPr id="42004" name="Rectangle 83"/>
            <p:cNvSpPr>
              <a:spLocks noChangeArrowheads="1"/>
            </p:cNvSpPr>
            <p:nvPr/>
          </p:nvSpPr>
          <p:spPr bwMode="auto">
            <a:xfrm>
              <a:off x="250" y="2668"/>
              <a:ext cx="798" cy="218"/>
            </a:xfrm>
            <a:prstGeom prst="rect">
              <a:avLst/>
            </a:prstGeom>
            <a:noFill/>
            <a:ln w="9525">
              <a:noFill/>
              <a:miter lim="800000"/>
            </a:ln>
          </p:spPr>
          <p:txBody>
            <a:bodyPr/>
            <a:lstStyle/>
            <a:p>
              <a:pPr>
                <a:spcBef>
                  <a:spcPct val="20000"/>
                </a:spcBef>
              </a:pPr>
              <a:r>
                <a:rPr lang="en-US" altLang="zh-CN" sz="1800"/>
                <a:t>Iaddr(10)</a:t>
              </a:r>
              <a:endParaRPr lang="en-US" altLang="zh-CN" sz="1800"/>
            </a:p>
          </p:txBody>
        </p:sp>
        <p:sp>
          <p:nvSpPr>
            <p:cNvPr id="42005" name="Rectangle 84"/>
            <p:cNvSpPr>
              <a:spLocks noChangeArrowheads="1"/>
            </p:cNvSpPr>
            <p:nvPr/>
          </p:nvSpPr>
          <p:spPr bwMode="auto">
            <a:xfrm>
              <a:off x="250" y="2384"/>
              <a:ext cx="798" cy="216"/>
            </a:xfrm>
            <a:prstGeom prst="rect">
              <a:avLst/>
            </a:prstGeom>
            <a:noFill/>
            <a:ln w="9525">
              <a:noFill/>
              <a:miter lim="800000"/>
            </a:ln>
          </p:spPr>
          <p:txBody>
            <a:bodyPr/>
            <a:lstStyle/>
            <a:p>
              <a:pPr>
                <a:spcBef>
                  <a:spcPct val="20000"/>
                </a:spcBef>
              </a:pPr>
              <a:r>
                <a:rPr lang="en-US" altLang="zh-CN" sz="1800"/>
                <a:t>Iaddr(9)</a:t>
              </a:r>
              <a:endParaRPr lang="en-US" altLang="zh-CN" sz="1800"/>
            </a:p>
          </p:txBody>
        </p:sp>
        <p:sp>
          <p:nvSpPr>
            <p:cNvPr id="42006" name="Rectangle 85"/>
            <p:cNvSpPr>
              <a:spLocks noChangeArrowheads="1"/>
            </p:cNvSpPr>
            <p:nvPr/>
          </p:nvSpPr>
          <p:spPr bwMode="auto">
            <a:xfrm>
              <a:off x="250" y="2099"/>
              <a:ext cx="798" cy="219"/>
            </a:xfrm>
            <a:prstGeom prst="rect">
              <a:avLst/>
            </a:prstGeom>
            <a:noFill/>
            <a:ln w="9525">
              <a:noFill/>
              <a:miter lim="800000"/>
            </a:ln>
          </p:spPr>
          <p:txBody>
            <a:bodyPr/>
            <a:lstStyle/>
            <a:p>
              <a:pPr>
                <a:spcBef>
                  <a:spcPct val="20000"/>
                </a:spcBef>
              </a:pPr>
              <a:r>
                <a:rPr lang="en-US" altLang="zh-CN" sz="1800"/>
                <a:t>Iaddr(8)</a:t>
              </a:r>
              <a:endParaRPr lang="en-US" altLang="zh-CN" sz="1800"/>
            </a:p>
          </p:txBody>
        </p:sp>
        <p:sp>
          <p:nvSpPr>
            <p:cNvPr id="42007" name="Rectangle 86"/>
            <p:cNvSpPr>
              <a:spLocks noChangeArrowheads="1"/>
            </p:cNvSpPr>
            <p:nvPr/>
          </p:nvSpPr>
          <p:spPr bwMode="auto">
            <a:xfrm>
              <a:off x="250" y="1815"/>
              <a:ext cx="798" cy="215"/>
            </a:xfrm>
            <a:prstGeom prst="rect">
              <a:avLst/>
            </a:prstGeom>
            <a:noFill/>
            <a:ln w="9525">
              <a:noFill/>
              <a:miter lim="800000"/>
            </a:ln>
          </p:spPr>
          <p:txBody>
            <a:bodyPr/>
            <a:lstStyle/>
            <a:p>
              <a:pPr>
                <a:spcBef>
                  <a:spcPct val="20000"/>
                </a:spcBef>
              </a:pPr>
              <a:r>
                <a:rPr lang="en-US" altLang="zh-CN" sz="1800"/>
                <a:t>…</a:t>
              </a:r>
              <a:endParaRPr lang="en-US" altLang="zh-CN" sz="1800"/>
            </a:p>
          </p:txBody>
        </p:sp>
        <p:sp>
          <p:nvSpPr>
            <p:cNvPr id="42008" name="Rectangle 87"/>
            <p:cNvSpPr>
              <a:spLocks noChangeArrowheads="1"/>
            </p:cNvSpPr>
            <p:nvPr/>
          </p:nvSpPr>
          <p:spPr bwMode="auto">
            <a:xfrm>
              <a:off x="250" y="1589"/>
              <a:ext cx="798" cy="218"/>
            </a:xfrm>
            <a:prstGeom prst="rect">
              <a:avLst/>
            </a:prstGeom>
            <a:noFill/>
            <a:ln w="9525">
              <a:noFill/>
              <a:miter lim="800000"/>
            </a:ln>
          </p:spPr>
          <p:txBody>
            <a:bodyPr/>
            <a:lstStyle/>
            <a:p>
              <a:pPr>
                <a:spcBef>
                  <a:spcPct val="20000"/>
                </a:spcBef>
              </a:pPr>
              <a:r>
                <a:rPr lang="en-US" altLang="zh-CN" sz="1800"/>
                <a:t>Iaddr(1)</a:t>
              </a:r>
              <a:endParaRPr lang="en-US" altLang="zh-CN" sz="1800"/>
            </a:p>
          </p:txBody>
        </p:sp>
        <p:sp>
          <p:nvSpPr>
            <p:cNvPr id="42009" name="Rectangle 88"/>
            <p:cNvSpPr>
              <a:spLocks noChangeArrowheads="1"/>
            </p:cNvSpPr>
            <p:nvPr/>
          </p:nvSpPr>
          <p:spPr bwMode="auto">
            <a:xfrm>
              <a:off x="250" y="1304"/>
              <a:ext cx="798" cy="215"/>
            </a:xfrm>
            <a:prstGeom prst="rect">
              <a:avLst/>
            </a:prstGeom>
            <a:noFill/>
            <a:ln w="9525">
              <a:noFill/>
              <a:miter lim="800000"/>
            </a:ln>
          </p:spPr>
          <p:txBody>
            <a:bodyPr/>
            <a:lstStyle/>
            <a:p>
              <a:pPr>
                <a:spcBef>
                  <a:spcPct val="20000"/>
                </a:spcBef>
              </a:pPr>
              <a:r>
                <a:rPr lang="en-US" altLang="zh-CN" sz="1800"/>
                <a:t>Iaddr(0)</a:t>
              </a:r>
              <a:endParaRPr lang="en-US" altLang="zh-CN" sz="1800"/>
            </a:p>
          </p:txBody>
        </p:sp>
        <p:sp>
          <p:nvSpPr>
            <p:cNvPr id="42010" name="Rectangle 89"/>
            <p:cNvSpPr>
              <a:spLocks noChangeArrowheads="1"/>
            </p:cNvSpPr>
            <p:nvPr/>
          </p:nvSpPr>
          <p:spPr bwMode="auto">
            <a:xfrm>
              <a:off x="250" y="1019"/>
              <a:ext cx="798" cy="218"/>
            </a:xfrm>
            <a:prstGeom prst="rect">
              <a:avLst/>
            </a:prstGeom>
            <a:noFill/>
            <a:ln w="9525">
              <a:noFill/>
              <a:miter lim="800000"/>
            </a:ln>
          </p:spPr>
          <p:txBody>
            <a:bodyPr/>
            <a:lstStyle/>
            <a:p>
              <a:pPr>
                <a:spcBef>
                  <a:spcPct val="20000"/>
                </a:spcBef>
              </a:pPr>
              <a:r>
                <a:rPr lang="en-US" altLang="zh-CN" sz="1800"/>
                <a:t>…</a:t>
              </a:r>
              <a:endParaRPr lang="en-US" altLang="zh-CN" sz="1800"/>
            </a:p>
          </p:txBody>
        </p:sp>
        <p:sp>
          <p:nvSpPr>
            <p:cNvPr id="301147" name="Text Box 91"/>
            <p:cNvSpPr txBox="1">
              <a:spLocks noChangeArrowheads="1"/>
            </p:cNvSpPr>
            <p:nvPr/>
          </p:nvSpPr>
          <p:spPr bwMode="auto">
            <a:xfrm>
              <a:off x="316" y="673"/>
              <a:ext cx="931" cy="23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1800"/>
                <a:t>i</a:t>
              </a:r>
              <a:r>
                <a:rPr lang="zh-CN" altLang="en-US" sz="1800"/>
                <a:t>节点</a:t>
              </a:r>
              <a:endParaRPr lang="zh-CN" altLang="en-US" sz="1800"/>
            </a:p>
          </p:txBody>
        </p:sp>
        <p:sp>
          <p:nvSpPr>
            <p:cNvPr id="42012" name="Rectangle 93"/>
            <p:cNvSpPr>
              <a:spLocks noChangeArrowheads="1"/>
            </p:cNvSpPr>
            <p:nvPr/>
          </p:nvSpPr>
          <p:spPr bwMode="auto">
            <a:xfrm>
              <a:off x="250" y="3474"/>
              <a:ext cx="799" cy="274"/>
            </a:xfrm>
            <a:prstGeom prst="rect">
              <a:avLst/>
            </a:prstGeom>
            <a:noFill/>
            <a:ln w="9525">
              <a:noFill/>
              <a:miter lim="800000"/>
            </a:ln>
          </p:spPr>
          <p:txBody>
            <a:bodyPr/>
            <a:lstStyle/>
            <a:p>
              <a:pPr>
                <a:spcBef>
                  <a:spcPct val="20000"/>
                </a:spcBef>
              </a:pPr>
              <a:endParaRPr lang="zh-CN" altLang="zh-CN" sz="1800" b="0"/>
            </a:p>
          </p:txBody>
        </p:sp>
        <p:sp>
          <p:nvSpPr>
            <p:cNvPr id="42013" name="Rectangle 94"/>
            <p:cNvSpPr>
              <a:spLocks noChangeArrowheads="1"/>
            </p:cNvSpPr>
            <p:nvPr/>
          </p:nvSpPr>
          <p:spPr bwMode="auto">
            <a:xfrm>
              <a:off x="250" y="3197"/>
              <a:ext cx="799" cy="277"/>
            </a:xfrm>
            <a:prstGeom prst="rect">
              <a:avLst/>
            </a:prstGeom>
            <a:noFill/>
            <a:ln w="9525">
              <a:noFill/>
              <a:miter lim="800000"/>
            </a:ln>
          </p:spPr>
          <p:txBody>
            <a:bodyPr/>
            <a:lstStyle/>
            <a:p>
              <a:pPr>
                <a:spcBef>
                  <a:spcPct val="20000"/>
                </a:spcBef>
              </a:pPr>
              <a:endParaRPr lang="zh-CN" altLang="zh-CN" sz="1800" b="0"/>
            </a:p>
          </p:txBody>
        </p:sp>
        <p:sp>
          <p:nvSpPr>
            <p:cNvPr id="42014" name="Rectangle 95"/>
            <p:cNvSpPr>
              <a:spLocks noChangeArrowheads="1"/>
            </p:cNvSpPr>
            <p:nvPr/>
          </p:nvSpPr>
          <p:spPr bwMode="auto">
            <a:xfrm>
              <a:off x="250" y="2923"/>
              <a:ext cx="799" cy="274"/>
            </a:xfrm>
            <a:prstGeom prst="rect">
              <a:avLst/>
            </a:prstGeom>
            <a:noFill/>
            <a:ln w="9525">
              <a:noFill/>
              <a:miter lim="800000"/>
            </a:ln>
          </p:spPr>
          <p:txBody>
            <a:bodyPr/>
            <a:lstStyle/>
            <a:p>
              <a:pPr>
                <a:spcBef>
                  <a:spcPct val="20000"/>
                </a:spcBef>
              </a:pPr>
              <a:endParaRPr lang="zh-CN" altLang="zh-CN" sz="1800" b="0"/>
            </a:p>
          </p:txBody>
        </p:sp>
        <p:sp>
          <p:nvSpPr>
            <p:cNvPr id="42015" name="Rectangle 96"/>
            <p:cNvSpPr>
              <a:spLocks noChangeArrowheads="1"/>
            </p:cNvSpPr>
            <p:nvPr/>
          </p:nvSpPr>
          <p:spPr bwMode="auto">
            <a:xfrm>
              <a:off x="250" y="2648"/>
              <a:ext cx="799" cy="275"/>
            </a:xfrm>
            <a:prstGeom prst="rect">
              <a:avLst/>
            </a:prstGeom>
            <a:noFill/>
            <a:ln w="9525">
              <a:noFill/>
              <a:miter lim="800000"/>
            </a:ln>
          </p:spPr>
          <p:txBody>
            <a:bodyPr/>
            <a:lstStyle/>
            <a:p>
              <a:pPr>
                <a:spcBef>
                  <a:spcPct val="20000"/>
                </a:spcBef>
              </a:pPr>
              <a:endParaRPr lang="zh-CN" altLang="zh-CN" sz="1800" b="0"/>
            </a:p>
          </p:txBody>
        </p:sp>
        <p:sp>
          <p:nvSpPr>
            <p:cNvPr id="42016" name="Rectangle 97"/>
            <p:cNvSpPr>
              <a:spLocks noChangeArrowheads="1"/>
            </p:cNvSpPr>
            <p:nvPr/>
          </p:nvSpPr>
          <p:spPr bwMode="auto">
            <a:xfrm>
              <a:off x="250" y="2372"/>
              <a:ext cx="799" cy="276"/>
            </a:xfrm>
            <a:prstGeom prst="rect">
              <a:avLst/>
            </a:prstGeom>
            <a:noFill/>
            <a:ln w="9525">
              <a:noFill/>
              <a:miter lim="800000"/>
            </a:ln>
          </p:spPr>
          <p:txBody>
            <a:bodyPr/>
            <a:lstStyle/>
            <a:p>
              <a:pPr>
                <a:spcBef>
                  <a:spcPct val="20000"/>
                </a:spcBef>
              </a:pPr>
              <a:endParaRPr lang="zh-CN" altLang="zh-CN" sz="1800" b="0"/>
            </a:p>
          </p:txBody>
        </p:sp>
        <p:sp>
          <p:nvSpPr>
            <p:cNvPr id="42017" name="Rectangle 98"/>
            <p:cNvSpPr>
              <a:spLocks noChangeArrowheads="1"/>
            </p:cNvSpPr>
            <p:nvPr/>
          </p:nvSpPr>
          <p:spPr bwMode="auto">
            <a:xfrm>
              <a:off x="250" y="2097"/>
              <a:ext cx="799" cy="275"/>
            </a:xfrm>
            <a:prstGeom prst="rect">
              <a:avLst/>
            </a:prstGeom>
            <a:noFill/>
            <a:ln w="9525">
              <a:noFill/>
              <a:miter lim="800000"/>
            </a:ln>
          </p:spPr>
          <p:txBody>
            <a:bodyPr/>
            <a:lstStyle/>
            <a:p>
              <a:pPr>
                <a:spcBef>
                  <a:spcPct val="20000"/>
                </a:spcBef>
              </a:pPr>
              <a:endParaRPr lang="zh-CN" altLang="zh-CN" sz="1800" b="0"/>
            </a:p>
          </p:txBody>
        </p:sp>
        <p:sp>
          <p:nvSpPr>
            <p:cNvPr id="42018" name="Rectangle 99"/>
            <p:cNvSpPr>
              <a:spLocks noChangeArrowheads="1"/>
            </p:cNvSpPr>
            <p:nvPr/>
          </p:nvSpPr>
          <p:spPr bwMode="auto">
            <a:xfrm>
              <a:off x="250" y="1823"/>
              <a:ext cx="799" cy="274"/>
            </a:xfrm>
            <a:prstGeom prst="rect">
              <a:avLst/>
            </a:prstGeom>
            <a:noFill/>
            <a:ln w="9525">
              <a:noFill/>
              <a:miter lim="800000"/>
            </a:ln>
          </p:spPr>
          <p:txBody>
            <a:bodyPr/>
            <a:lstStyle/>
            <a:p>
              <a:pPr>
                <a:spcBef>
                  <a:spcPct val="20000"/>
                </a:spcBef>
              </a:pPr>
              <a:endParaRPr lang="zh-CN" altLang="zh-CN" sz="1800" b="0"/>
            </a:p>
          </p:txBody>
        </p:sp>
        <p:sp>
          <p:nvSpPr>
            <p:cNvPr id="42019" name="Rectangle 100"/>
            <p:cNvSpPr>
              <a:spLocks noChangeArrowheads="1"/>
            </p:cNvSpPr>
            <p:nvPr/>
          </p:nvSpPr>
          <p:spPr bwMode="auto">
            <a:xfrm>
              <a:off x="250" y="1546"/>
              <a:ext cx="799" cy="277"/>
            </a:xfrm>
            <a:prstGeom prst="rect">
              <a:avLst/>
            </a:prstGeom>
            <a:noFill/>
            <a:ln w="9525">
              <a:noFill/>
              <a:miter lim="800000"/>
            </a:ln>
          </p:spPr>
          <p:txBody>
            <a:bodyPr/>
            <a:lstStyle/>
            <a:p>
              <a:pPr>
                <a:spcBef>
                  <a:spcPct val="20000"/>
                </a:spcBef>
              </a:pPr>
              <a:endParaRPr lang="zh-CN" altLang="zh-CN" sz="1800" b="0"/>
            </a:p>
          </p:txBody>
        </p:sp>
        <p:sp>
          <p:nvSpPr>
            <p:cNvPr id="42020" name="Rectangle 101"/>
            <p:cNvSpPr>
              <a:spLocks noChangeArrowheads="1"/>
            </p:cNvSpPr>
            <p:nvPr/>
          </p:nvSpPr>
          <p:spPr bwMode="auto">
            <a:xfrm>
              <a:off x="250" y="1272"/>
              <a:ext cx="799" cy="274"/>
            </a:xfrm>
            <a:prstGeom prst="rect">
              <a:avLst/>
            </a:prstGeom>
            <a:noFill/>
            <a:ln w="9525">
              <a:noFill/>
              <a:miter lim="800000"/>
            </a:ln>
          </p:spPr>
          <p:txBody>
            <a:bodyPr/>
            <a:lstStyle/>
            <a:p>
              <a:pPr>
                <a:spcBef>
                  <a:spcPct val="20000"/>
                </a:spcBef>
              </a:pPr>
              <a:endParaRPr lang="zh-CN" altLang="zh-CN" sz="1800" b="0"/>
            </a:p>
          </p:txBody>
        </p:sp>
        <p:sp>
          <p:nvSpPr>
            <p:cNvPr id="42021" name="Rectangle 102"/>
            <p:cNvSpPr>
              <a:spLocks noChangeArrowheads="1"/>
            </p:cNvSpPr>
            <p:nvPr/>
          </p:nvSpPr>
          <p:spPr bwMode="auto">
            <a:xfrm>
              <a:off x="250" y="962"/>
              <a:ext cx="799" cy="310"/>
            </a:xfrm>
            <a:prstGeom prst="rect">
              <a:avLst/>
            </a:prstGeom>
            <a:noFill/>
            <a:ln w="9525">
              <a:noFill/>
              <a:miter lim="800000"/>
            </a:ln>
          </p:spPr>
          <p:txBody>
            <a:bodyPr/>
            <a:lstStyle/>
            <a:p>
              <a:pPr>
                <a:spcBef>
                  <a:spcPct val="20000"/>
                </a:spcBef>
              </a:pPr>
              <a:endParaRPr lang="zh-CN" altLang="zh-CN" sz="1800" b="0"/>
            </a:p>
          </p:txBody>
        </p:sp>
        <p:sp>
          <p:nvSpPr>
            <p:cNvPr id="42022" name="Line 103"/>
            <p:cNvSpPr>
              <a:spLocks noChangeShapeType="1"/>
            </p:cNvSpPr>
            <p:nvPr/>
          </p:nvSpPr>
          <p:spPr bwMode="auto">
            <a:xfrm>
              <a:off x="250" y="962"/>
              <a:ext cx="799" cy="0"/>
            </a:xfrm>
            <a:prstGeom prst="line">
              <a:avLst/>
            </a:prstGeom>
            <a:noFill/>
            <a:ln w="28575" cap="sq">
              <a:solidFill>
                <a:schemeClr val="tx1"/>
              </a:solidFill>
              <a:round/>
            </a:ln>
          </p:spPr>
          <p:txBody>
            <a:bodyPr>
              <a:spAutoFit/>
            </a:bodyPr>
            <a:lstStyle/>
            <a:p>
              <a:endParaRPr lang="zh-CN" altLang="en-US"/>
            </a:p>
          </p:txBody>
        </p:sp>
        <p:sp>
          <p:nvSpPr>
            <p:cNvPr id="42023" name="Line 104"/>
            <p:cNvSpPr>
              <a:spLocks noChangeShapeType="1"/>
            </p:cNvSpPr>
            <p:nvPr/>
          </p:nvSpPr>
          <p:spPr bwMode="auto">
            <a:xfrm>
              <a:off x="250" y="1272"/>
              <a:ext cx="799" cy="0"/>
            </a:xfrm>
            <a:prstGeom prst="line">
              <a:avLst/>
            </a:prstGeom>
            <a:noFill/>
            <a:ln w="12700">
              <a:solidFill>
                <a:schemeClr val="tx1"/>
              </a:solidFill>
              <a:round/>
            </a:ln>
          </p:spPr>
          <p:txBody>
            <a:bodyPr>
              <a:spAutoFit/>
            </a:bodyPr>
            <a:lstStyle/>
            <a:p>
              <a:endParaRPr lang="zh-CN" altLang="en-US"/>
            </a:p>
          </p:txBody>
        </p:sp>
        <p:sp>
          <p:nvSpPr>
            <p:cNvPr id="42024" name="Line 105"/>
            <p:cNvSpPr>
              <a:spLocks noChangeShapeType="1"/>
            </p:cNvSpPr>
            <p:nvPr/>
          </p:nvSpPr>
          <p:spPr bwMode="auto">
            <a:xfrm>
              <a:off x="250" y="1546"/>
              <a:ext cx="799" cy="0"/>
            </a:xfrm>
            <a:prstGeom prst="line">
              <a:avLst/>
            </a:prstGeom>
            <a:noFill/>
            <a:ln w="12700">
              <a:solidFill>
                <a:schemeClr val="tx1"/>
              </a:solidFill>
              <a:round/>
            </a:ln>
          </p:spPr>
          <p:txBody>
            <a:bodyPr>
              <a:spAutoFit/>
            </a:bodyPr>
            <a:lstStyle/>
            <a:p>
              <a:endParaRPr lang="zh-CN" altLang="en-US"/>
            </a:p>
          </p:txBody>
        </p:sp>
        <p:sp>
          <p:nvSpPr>
            <p:cNvPr id="42025" name="Line 106"/>
            <p:cNvSpPr>
              <a:spLocks noChangeShapeType="1"/>
            </p:cNvSpPr>
            <p:nvPr/>
          </p:nvSpPr>
          <p:spPr bwMode="auto">
            <a:xfrm>
              <a:off x="250" y="1823"/>
              <a:ext cx="799" cy="0"/>
            </a:xfrm>
            <a:prstGeom prst="line">
              <a:avLst/>
            </a:prstGeom>
            <a:noFill/>
            <a:ln w="12700">
              <a:solidFill>
                <a:schemeClr val="tx1"/>
              </a:solidFill>
              <a:round/>
            </a:ln>
          </p:spPr>
          <p:txBody>
            <a:bodyPr>
              <a:spAutoFit/>
            </a:bodyPr>
            <a:lstStyle/>
            <a:p>
              <a:endParaRPr lang="zh-CN" altLang="en-US"/>
            </a:p>
          </p:txBody>
        </p:sp>
        <p:sp>
          <p:nvSpPr>
            <p:cNvPr id="42026" name="Line 107"/>
            <p:cNvSpPr>
              <a:spLocks noChangeShapeType="1"/>
            </p:cNvSpPr>
            <p:nvPr/>
          </p:nvSpPr>
          <p:spPr bwMode="auto">
            <a:xfrm>
              <a:off x="250" y="2097"/>
              <a:ext cx="799" cy="0"/>
            </a:xfrm>
            <a:prstGeom prst="line">
              <a:avLst/>
            </a:prstGeom>
            <a:noFill/>
            <a:ln w="12700">
              <a:solidFill>
                <a:schemeClr val="tx1"/>
              </a:solidFill>
              <a:round/>
            </a:ln>
          </p:spPr>
          <p:txBody>
            <a:bodyPr>
              <a:spAutoFit/>
            </a:bodyPr>
            <a:lstStyle/>
            <a:p>
              <a:endParaRPr lang="zh-CN" altLang="en-US"/>
            </a:p>
          </p:txBody>
        </p:sp>
        <p:sp>
          <p:nvSpPr>
            <p:cNvPr id="42027" name="Line 108"/>
            <p:cNvSpPr>
              <a:spLocks noChangeShapeType="1"/>
            </p:cNvSpPr>
            <p:nvPr/>
          </p:nvSpPr>
          <p:spPr bwMode="auto">
            <a:xfrm>
              <a:off x="250" y="2372"/>
              <a:ext cx="799" cy="0"/>
            </a:xfrm>
            <a:prstGeom prst="line">
              <a:avLst/>
            </a:prstGeom>
            <a:noFill/>
            <a:ln w="12700">
              <a:solidFill>
                <a:schemeClr val="tx1"/>
              </a:solidFill>
              <a:round/>
            </a:ln>
          </p:spPr>
          <p:txBody>
            <a:bodyPr>
              <a:spAutoFit/>
            </a:bodyPr>
            <a:lstStyle/>
            <a:p>
              <a:endParaRPr lang="zh-CN" altLang="en-US"/>
            </a:p>
          </p:txBody>
        </p:sp>
        <p:sp>
          <p:nvSpPr>
            <p:cNvPr id="42028" name="Line 109"/>
            <p:cNvSpPr>
              <a:spLocks noChangeShapeType="1"/>
            </p:cNvSpPr>
            <p:nvPr/>
          </p:nvSpPr>
          <p:spPr bwMode="auto">
            <a:xfrm>
              <a:off x="250" y="2648"/>
              <a:ext cx="799" cy="0"/>
            </a:xfrm>
            <a:prstGeom prst="line">
              <a:avLst/>
            </a:prstGeom>
            <a:noFill/>
            <a:ln w="12700">
              <a:solidFill>
                <a:schemeClr val="tx1"/>
              </a:solidFill>
              <a:round/>
            </a:ln>
          </p:spPr>
          <p:txBody>
            <a:bodyPr>
              <a:spAutoFit/>
            </a:bodyPr>
            <a:lstStyle/>
            <a:p>
              <a:endParaRPr lang="zh-CN" altLang="en-US"/>
            </a:p>
          </p:txBody>
        </p:sp>
        <p:sp>
          <p:nvSpPr>
            <p:cNvPr id="42029" name="Line 110"/>
            <p:cNvSpPr>
              <a:spLocks noChangeShapeType="1"/>
            </p:cNvSpPr>
            <p:nvPr/>
          </p:nvSpPr>
          <p:spPr bwMode="auto">
            <a:xfrm>
              <a:off x="250" y="2923"/>
              <a:ext cx="799" cy="0"/>
            </a:xfrm>
            <a:prstGeom prst="line">
              <a:avLst/>
            </a:prstGeom>
            <a:noFill/>
            <a:ln w="12700">
              <a:solidFill>
                <a:schemeClr val="tx1"/>
              </a:solidFill>
              <a:round/>
            </a:ln>
          </p:spPr>
          <p:txBody>
            <a:bodyPr>
              <a:spAutoFit/>
            </a:bodyPr>
            <a:lstStyle/>
            <a:p>
              <a:endParaRPr lang="zh-CN" altLang="en-US"/>
            </a:p>
          </p:txBody>
        </p:sp>
        <p:sp>
          <p:nvSpPr>
            <p:cNvPr id="42030" name="Line 111"/>
            <p:cNvSpPr>
              <a:spLocks noChangeShapeType="1"/>
            </p:cNvSpPr>
            <p:nvPr/>
          </p:nvSpPr>
          <p:spPr bwMode="auto">
            <a:xfrm>
              <a:off x="250" y="3197"/>
              <a:ext cx="799" cy="0"/>
            </a:xfrm>
            <a:prstGeom prst="line">
              <a:avLst/>
            </a:prstGeom>
            <a:noFill/>
            <a:ln w="12700">
              <a:solidFill>
                <a:schemeClr val="tx1"/>
              </a:solidFill>
              <a:round/>
            </a:ln>
          </p:spPr>
          <p:txBody>
            <a:bodyPr>
              <a:spAutoFit/>
            </a:bodyPr>
            <a:lstStyle/>
            <a:p>
              <a:endParaRPr lang="zh-CN" altLang="en-US"/>
            </a:p>
          </p:txBody>
        </p:sp>
        <p:sp>
          <p:nvSpPr>
            <p:cNvPr id="42031" name="Line 112"/>
            <p:cNvSpPr>
              <a:spLocks noChangeShapeType="1"/>
            </p:cNvSpPr>
            <p:nvPr/>
          </p:nvSpPr>
          <p:spPr bwMode="auto">
            <a:xfrm>
              <a:off x="250" y="3474"/>
              <a:ext cx="799" cy="0"/>
            </a:xfrm>
            <a:prstGeom prst="line">
              <a:avLst/>
            </a:prstGeom>
            <a:noFill/>
            <a:ln w="12700">
              <a:solidFill>
                <a:schemeClr val="tx1"/>
              </a:solidFill>
              <a:round/>
            </a:ln>
          </p:spPr>
          <p:txBody>
            <a:bodyPr>
              <a:spAutoFit/>
            </a:bodyPr>
            <a:lstStyle/>
            <a:p>
              <a:endParaRPr lang="zh-CN" altLang="en-US"/>
            </a:p>
          </p:txBody>
        </p:sp>
        <p:sp>
          <p:nvSpPr>
            <p:cNvPr id="42032" name="Line 113"/>
            <p:cNvSpPr>
              <a:spLocks noChangeShapeType="1"/>
            </p:cNvSpPr>
            <p:nvPr/>
          </p:nvSpPr>
          <p:spPr bwMode="auto">
            <a:xfrm>
              <a:off x="250" y="3748"/>
              <a:ext cx="799" cy="0"/>
            </a:xfrm>
            <a:prstGeom prst="line">
              <a:avLst/>
            </a:prstGeom>
            <a:noFill/>
            <a:ln w="28575" cap="sq">
              <a:solidFill>
                <a:schemeClr val="tx1"/>
              </a:solidFill>
              <a:round/>
            </a:ln>
          </p:spPr>
          <p:txBody>
            <a:bodyPr>
              <a:spAutoFit/>
            </a:bodyPr>
            <a:lstStyle/>
            <a:p>
              <a:endParaRPr lang="zh-CN" altLang="en-US"/>
            </a:p>
          </p:txBody>
        </p:sp>
        <p:sp>
          <p:nvSpPr>
            <p:cNvPr id="42033" name="Line 114"/>
            <p:cNvSpPr>
              <a:spLocks noChangeShapeType="1"/>
            </p:cNvSpPr>
            <p:nvPr/>
          </p:nvSpPr>
          <p:spPr bwMode="auto">
            <a:xfrm>
              <a:off x="250" y="962"/>
              <a:ext cx="0" cy="2786"/>
            </a:xfrm>
            <a:prstGeom prst="line">
              <a:avLst/>
            </a:prstGeom>
            <a:noFill/>
            <a:ln w="28575" cap="sq">
              <a:solidFill>
                <a:schemeClr val="tx1"/>
              </a:solidFill>
              <a:round/>
            </a:ln>
          </p:spPr>
          <p:txBody>
            <a:bodyPr>
              <a:spAutoFit/>
            </a:bodyPr>
            <a:lstStyle/>
            <a:p>
              <a:endParaRPr lang="zh-CN" altLang="en-US"/>
            </a:p>
          </p:txBody>
        </p:sp>
        <p:sp>
          <p:nvSpPr>
            <p:cNvPr id="42034" name="Line 115"/>
            <p:cNvSpPr>
              <a:spLocks noChangeShapeType="1"/>
            </p:cNvSpPr>
            <p:nvPr/>
          </p:nvSpPr>
          <p:spPr bwMode="auto">
            <a:xfrm>
              <a:off x="1051" y="956"/>
              <a:ext cx="0" cy="2786"/>
            </a:xfrm>
            <a:prstGeom prst="line">
              <a:avLst/>
            </a:prstGeom>
            <a:noFill/>
            <a:ln w="28575" cap="sq">
              <a:solidFill>
                <a:schemeClr val="tx1"/>
              </a:solidFill>
              <a:round/>
            </a:ln>
          </p:spPr>
          <p:txBody>
            <a:bodyPr>
              <a:spAutoFit/>
            </a:bodyPr>
            <a:lstStyle/>
            <a:p>
              <a:endParaRPr lang="zh-CN" altLang="en-US"/>
            </a:p>
          </p:txBody>
        </p:sp>
        <p:sp>
          <p:nvSpPr>
            <p:cNvPr id="301172" name="Line 116"/>
            <p:cNvSpPr>
              <a:spLocks noChangeShapeType="1"/>
            </p:cNvSpPr>
            <p:nvPr/>
          </p:nvSpPr>
          <p:spPr bwMode="auto">
            <a:xfrm flipV="1">
              <a:off x="975" y="935"/>
              <a:ext cx="3855" cy="1543"/>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sp>
        <p:nvSpPr>
          <p:cNvPr id="301173" name="Line 117"/>
          <p:cNvSpPr>
            <a:spLocks noChangeShapeType="1"/>
          </p:cNvSpPr>
          <p:nvPr/>
        </p:nvSpPr>
        <p:spPr bwMode="auto">
          <a:xfrm flipV="1">
            <a:off x="1547813" y="2565400"/>
            <a:ext cx="4032250" cy="1876425"/>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1174" name="Line 118"/>
          <p:cNvSpPr>
            <a:spLocks noChangeShapeType="1"/>
          </p:cNvSpPr>
          <p:nvPr/>
        </p:nvSpPr>
        <p:spPr bwMode="auto">
          <a:xfrm flipV="1">
            <a:off x="1619250" y="3933825"/>
            <a:ext cx="2305050" cy="931863"/>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01175" name="Text Box 119"/>
          <p:cNvSpPr txBox="1">
            <a:spLocks noChangeArrowheads="1"/>
          </p:cNvSpPr>
          <p:nvPr/>
        </p:nvSpPr>
        <p:spPr bwMode="auto">
          <a:xfrm>
            <a:off x="250825" y="549275"/>
            <a:ext cx="66976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latin typeface="宋体" panose="02010600030101010101" pitchFamily="2" charset="-122"/>
              </a:rPr>
              <a:t>(3)1034</a:t>
            </a:r>
            <a:r>
              <a:rPr lang="en-US" altLang="zh-CN" b="0"/>
              <a:t>+1M</a:t>
            </a:r>
            <a:r>
              <a:rPr lang="en-US" altLang="en-US"/>
              <a:t>＜</a:t>
            </a:r>
            <a:r>
              <a:rPr lang="en-US" altLang="zh-CN"/>
              <a:t>n≤</a:t>
            </a:r>
            <a:r>
              <a:rPr lang="en-US" altLang="zh-CN" b="0"/>
              <a:t>1034+1M+1G</a:t>
            </a:r>
            <a:r>
              <a:rPr lang="zh-CN" altLang="en-US"/>
              <a:t>：总结</a:t>
            </a:r>
            <a:endParaRPr lang="zh-CN" altLang="en-US" sz="2200">
              <a:latin typeface="宋体" panose="02010600030101010101" pitchFamily="2" charset="-122"/>
            </a:endParaRPr>
          </a:p>
        </p:txBody>
      </p:sp>
      <p:grpSp>
        <p:nvGrpSpPr>
          <p:cNvPr id="7" name="Group 128"/>
          <p:cNvGrpSpPr/>
          <p:nvPr/>
        </p:nvGrpSpPr>
        <p:grpSpPr bwMode="auto">
          <a:xfrm>
            <a:off x="1908175" y="4652963"/>
            <a:ext cx="2159000" cy="719137"/>
            <a:chOff x="1202" y="2931"/>
            <a:chExt cx="1360" cy="453"/>
          </a:xfrm>
        </p:grpSpPr>
        <p:sp>
          <p:nvSpPr>
            <p:cNvPr id="41996" name="Text Box 76"/>
            <p:cNvSpPr txBox="1">
              <a:spLocks noChangeArrowheads="1"/>
            </p:cNvSpPr>
            <p:nvPr/>
          </p:nvSpPr>
          <p:spPr bwMode="auto">
            <a:xfrm>
              <a:off x="1833" y="3032"/>
              <a:ext cx="729" cy="212"/>
            </a:xfrm>
            <a:prstGeom prst="rect">
              <a:avLst/>
            </a:prstGeom>
            <a:noFill/>
            <a:ln w="9525">
              <a:noFill/>
              <a:miter lim="800000"/>
            </a:ln>
          </p:spPr>
          <p:txBody>
            <a:bodyPr>
              <a:spAutoFit/>
            </a:bodyPr>
            <a:lstStyle/>
            <a:p>
              <a:pPr eaLnBrk="1" hangingPunct="1">
                <a:spcBef>
                  <a:spcPct val="50000"/>
                </a:spcBef>
              </a:pPr>
              <a:r>
                <a:rPr kumimoji="1" lang="en-US" altLang="en-US" sz="1600"/>
                <a:t>≤</a:t>
              </a:r>
              <a:r>
                <a:rPr kumimoji="1" lang="en-US" altLang="zh-CN" sz="1600">
                  <a:latin typeface="Times New Roman" panose="02020603050405020304" pitchFamily="18" charset="0"/>
                </a:rPr>
                <a:t>1024</a:t>
              </a:r>
              <a:r>
                <a:rPr kumimoji="1" lang="zh-CN" altLang="en-US" sz="1600">
                  <a:latin typeface="Times New Roman" panose="02020603050405020304" pitchFamily="18" charset="0"/>
                </a:rPr>
                <a:t>个</a:t>
              </a:r>
              <a:endParaRPr kumimoji="1" lang="zh-CN" altLang="en-US" sz="1600">
                <a:latin typeface="Times New Roman" panose="02020603050405020304" pitchFamily="18" charset="0"/>
              </a:endParaRPr>
            </a:p>
          </p:txBody>
        </p:sp>
        <p:sp>
          <p:nvSpPr>
            <p:cNvPr id="301133" name="Line 77"/>
            <p:cNvSpPr>
              <a:spLocks noChangeShapeType="1"/>
            </p:cNvSpPr>
            <p:nvPr/>
          </p:nvSpPr>
          <p:spPr bwMode="auto">
            <a:xfrm flipH="1">
              <a:off x="1882" y="3248"/>
              <a:ext cx="519" cy="0"/>
            </a:xfrm>
            <a:prstGeom prst="line">
              <a:avLst/>
            </a:prstGeom>
            <a:noFill/>
            <a:ln w="635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41998" name="Text Box 78"/>
            <p:cNvSpPr txBox="1">
              <a:spLocks noChangeArrowheads="1"/>
            </p:cNvSpPr>
            <p:nvPr/>
          </p:nvSpPr>
          <p:spPr bwMode="auto">
            <a:xfrm>
              <a:off x="1247" y="3203"/>
              <a:ext cx="635" cy="181"/>
            </a:xfrm>
            <a:prstGeom prst="rect">
              <a:avLst/>
            </a:prstGeom>
            <a:solidFill>
              <a:schemeClr val="accent1"/>
            </a:solidFill>
            <a:ln w="9525">
              <a:solidFill>
                <a:srgbClr val="000000"/>
              </a:solidFill>
              <a:miter lim="800000"/>
            </a:ln>
          </p:spPr>
          <p:txBody>
            <a:bodyPr/>
            <a:lstStyle/>
            <a:p>
              <a:pPr algn="just" eaLnBrk="1" hangingPunct="1"/>
              <a:endParaRPr kumimoji="1" lang="zh-CN" altLang="zh-CN" sz="1600">
                <a:sym typeface="Symbol" panose="05050102010706020507" pitchFamily="18" charset="2"/>
              </a:endParaRPr>
            </a:p>
          </p:txBody>
        </p:sp>
        <p:sp>
          <p:nvSpPr>
            <p:cNvPr id="301182" name="Rectangle 126"/>
            <p:cNvSpPr>
              <a:spLocks noChangeArrowheads="1"/>
            </p:cNvSpPr>
            <p:nvPr/>
          </p:nvSpPr>
          <p:spPr bwMode="auto">
            <a:xfrm>
              <a:off x="1247" y="2931"/>
              <a:ext cx="635" cy="181"/>
            </a:xfrm>
            <a:prstGeom prst="rect">
              <a:avLst/>
            </a:prstGeom>
            <a:solidFill>
              <a:schemeClr val="accent1"/>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42000" name="Text Box 79"/>
            <p:cNvSpPr txBox="1">
              <a:spLocks noChangeArrowheads="1"/>
            </p:cNvSpPr>
            <p:nvPr/>
          </p:nvSpPr>
          <p:spPr bwMode="auto">
            <a:xfrm>
              <a:off x="1202" y="2931"/>
              <a:ext cx="862" cy="170"/>
            </a:xfrm>
            <a:prstGeom prst="rect">
              <a:avLst/>
            </a:prstGeom>
            <a:noFill/>
            <a:ln w="9525">
              <a:noFill/>
              <a:miter lim="800000"/>
            </a:ln>
          </p:spPr>
          <p:txBody>
            <a:bodyPr/>
            <a:lstStyle/>
            <a:p>
              <a:pPr algn="just" eaLnBrk="1" hangingPunct="1"/>
              <a:r>
                <a:rPr kumimoji="1" lang="zh-CN" altLang="en-US" sz="1400">
                  <a:sym typeface="Symbol" panose="05050102010706020507" pitchFamily="18" charset="2"/>
                </a:rPr>
                <a:t>三级索引块</a:t>
              </a:r>
              <a:endParaRPr kumimoji="1" lang="zh-CN" altLang="en-US" sz="1400">
                <a:sym typeface="Symbol" panose="05050102010706020507" pitchFamily="18" charset="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01173"/>
                                        </p:tgtEl>
                                        <p:attrNameLst>
                                          <p:attrName>style.visibility</p:attrName>
                                        </p:attrNameLst>
                                      </p:cBhvr>
                                      <p:to>
                                        <p:strVal val="visible"/>
                                      </p:to>
                                    </p:set>
                                    <p:animEffect transition="in" filter="box(in)">
                                      <p:cBhvr>
                                        <p:cTn id="22" dur="500"/>
                                        <p:tgtEl>
                                          <p:spTgt spid="30117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01174"/>
                                        </p:tgtEl>
                                        <p:attrNameLst>
                                          <p:attrName>style.visibility</p:attrName>
                                        </p:attrNameLst>
                                      </p:cBhvr>
                                      <p:to>
                                        <p:strVal val="visible"/>
                                      </p:to>
                                    </p:set>
                                    <p:animEffect transition="in" filter="box(in)">
                                      <p:cBhvr>
                                        <p:cTn id="32" dur="500"/>
                                        <p:tgtEl>
                                          <p:spTgt spid="30117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ox(i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01148"/>
                                        </p:tgtEl>
                                        <p:attrNameLst>
                                          <p:attrName>style.visibility</p:attrName>
                                        </p:attrNameLst>
                                      </p:cBhvr>
                                      <p:to>
                                        <p:strVal val="visible"/>
                                      </p:to>
                                    </p:set>
                                    <p:animEffect transition="in" filter="box(in)">
                                      <p:cBhvr>
                                        <p:cTn id="42" dur="500"/>
                                        <p:tgtEl>
                                          <p:spTgt spid="301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901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88"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90"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92" name="Rectangle 8"/>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728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97281" name="Object 1"/>
          <p:cNvGraphicFramePr>
            <a:graphicFrameLocks noChangeAspect="1"/>
          </p:cNvGraphicFramePr>
          <p:nvPr/>
        </p:nvGraphicFramePr>
        <p:xfrm>
          <a:off x="0" y="258565"/>
          <a:ext cx="8715436" cy="6599435"/>
        </p:xfrm>
        <a:graphic>
          <a:graphicData uri="http://schemas.openxmlformats.org/presentationml/2006/ole">
            <mc:AlternateContent xmlns:mc="http://schemas.openxmlformats.org/markup-compatibility/2006">
              <mc:Choice xmlns:v="urn:schemas-microsoft-com:vml" Requires="v">
                <p:oleObj spid="_x0000_s97327" name="Visio" r:id="rId1" imgW="6335395" imgH="5004435" progId="Visio.Drawing.11">
                  <p:embed/>
                </p:oleObj>
              </mc:Choice>
              <mc:Fallback>
                <p:oleObj name="Visio" r:id="rId1" imgW="6335395" imgH="5004435"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565"/>
                        <a:ext cx="8715436" cy="65994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51520" y="1000108"/>
            <a:ext cx="8712968" cy="4672048"/>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文件的物理结构</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3. </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索引文件</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2</a:t>
            </a:r>
            <a:r>
              <a:rPr lang="zh-CN" altLang="en-US" sz="2400" dirty="0" smtClean="0">
                <a:solidFill>
                  <a:srgbClr val="0070C0"/>
                </a:solidFill>
              </a:rPr>
              <a:t>）混合索引</a:t>
            </a:r>
            <a:endParaRPr lang="en-US" altLang="zh-CN" sz="2400" dirty="0" smtClean="0">
              <a:solidFill>
                <a:srgbClr val="0070C0"/>
              </a:solidFill>
            </a:endParaRPr>
          </a:p>
          <a:p>
            <a:pPr eaLnBrk="1" hangingPunct="1">
              <a:lnSpc>
                <a:spcPct val="120000"/>
              </a:lnSpc>
              <a:spcBef>
                <a:spcPct val="0"/>
              </a:spcBef>
              <a:defRPr/>
            </a:pPr>
            <a:r>
              <a:rPr lang="zh-CN" altLang="en-US" sz="2400" dirty="0" smtClean="0">
                <a:solidFill>
                  <a:schemeClr val="tx2"/>
                </a:solidFill>
              </a:rPr>
              <a:t>最大文件计算：</a:t>
            </a:r>
            <a:endParaRPr lang="en-US" altLang="zh-CN" sz="2400" dirty="0" smtClean="0">
              <a:solidFill>
                <a:schemeClr val="tx2"/>
              </a:solidFill>
            </a:endParaRPr>
          </a:p>
          <a:p>
            <a:pPr eaLnBrk="1" hangingPunct="1">
              <a:lnSpc>
                <a:spcPct val="120000"/>
              </a:lnSpc>
              <a:spcBef>
                <a:spcPct val="0"/>
              </a:spcBef>
              <a:defRPr/>
            </a:pPr>
            <a:r>
              <a:rPr lang="zh-CN" altLang="zh-CN" sz="2400" dirty="0" smtClean="0"/>
              <a:t>假设每个磁盘块大小为</a:t>
            </a:r>
            <a:r>
              <a:rPr lang="en-US" altLang="zh-CN" sz="2400" dirty="0" smtClean="0"/>
              <a:t>4KB</a:t>
            </a:r>
            <a:r>
              <a:rPr lang="zh-CN" altLang="zh-CN" sz="2400" dirty="0" smtClean="0"/>
              <a:t>，每个磁盘块号需要大小为</a:t>
            </a:r>
            <a:r>
              <a:rPr lang="en-US" altLang="zh-CN" sz="2400" dirty="0" smtClean="0"/>
              <a:t>4B</a:t>
            </a:r>
            <a:r>
              <a:rPr lang="zh-CN" altLang="zh-CN" sz="2400" dirty="0" smtClean="0"/>
              <a:t>，则一个索引块中可以存放</a:t>
            </a:r>
            <a:r>
              <a:rPr lang="en-US" altLang="zh-CN" sz="2400" dirty="0" smtClean="0"/>
              <a:t>4KB/4B=1K</a:t>
            </a:r>
            <a:r>
              <a:rPr lang="zh-CN" altLang="zh-CN" sz="2400" dirty="0" smtClean="0"/>
              <a:t>个磁盘块号，那么</a:t>
            </a:r>
            <a:r>
              <a:rPr lang="en-US" altLang="zh-CN" sz="2400" dirty="0" smtClean="0"/>
              <a:t>UNIX system V</a:t>
            </a:r>
            <a:r>
              <a:rPr lang="zh-CN" altLang="zh-CN" sz="2400" dirty="0" smtClean="0"/>
              <a:t>文件系统中采用</a:t>
            </a:r>
            <a:r>
              <a:rPr lang="zh-CN" altLang="en-US" sz="2400" dirty="0" smtClean="0"/>
              <a:t>的混合索引，</a:t>
            </a:r>
            <a:r>
              <a:rPr lang="zh-CN" altLang="zh-CN" sz="2400" dirty="0" smtClean="0"/>
              <a:t>允许的最大文件长度为</a:t>
            </a:r>
            <a:r>
              <a:rPr lang="en-US" altLang="zh-CN" sz="2400" dirty="0" smtClean="0"/>
              <a:t>4TB</a:t>
            </a:r>
            <a:r>
              <a:rPr lang="zh-CN" altLang="zh-CN" sz="2400" dirty="0" smtClean="0"/>
              <a:t>（三级索引）</a:t>
            </a:r>
            <a:r>
              <a:rPr lang="en-US" altLang="zh-CN" sz="2400" dirty="0" smtClean="0"/>
              <a:t>+4GB</a:t>
            </a:r>
            <a:r>
              <a:rPr lang="zh-CN" altLang="zh-CN" sz="2400" dirty="0" smtClean="0"/>
              <a:t>（二级索引）</a:t>
            </a:r>
            <a:r>
              <a:rPr lang="en-US" altLang="zh-CN" sz="2400" dirty="0" smtClean="0"/>
              <a:t>+4MB</a:t>
            </a:r>
            <a:r>
              <a:rPr lang="zh-CN" altLang="zh-CN" sz="2400" dirty="0" smtClean="0"/>
              <a:t>（一级索引）</a:t>
            </a:r>
            <a:r>
              <a:rPr lang="en-US" altLang="zh-CN" sz="2400" dirty="0" smtClean="0"/>
              <a:t>+40KB</a:t>
            </a:r>
            <a:r>
              <a:rPr lang="zh-CN" altLang="zh-CN" sz="2400" dirty="0" smtClean="0"/>
              <a:t>（直接地址）。</a:t>
            </a:r>
            <a:endParaRPr lang="en-US" altLang="zh-CN" sz="2400" dirty="0" smtClean="0">
              <a:solidFill>
                <a:schemeClr val="tx2"/>
              </a:solidFill>
            </a:endParaRPr>
          </a:p>
          <a:p>
            <a:pPr eaLnBrk="1" hangingPunct="1">
              <a:lnSpc>
                <a:spcPct val="120000"/>
              </a:lnSpc>
              <a:spcBef>
                <a:spcPct val="0"/>
              </a:spcBef>
              <a:defRPr/>
            </a:pPr>
            <a:endParaRPr lang="en-US" altLang="zh-CN" dirty="0" smtClean="0">
              <a:solidFill>
                <a:srgbClr val="0070C0"/>
              </a:solidFill>
            </a:endParaRPr>
          </a:p>
        </p:txBody>
      </p:sp>
      <p:sp>
        <p:nvSpPr>
          <p:cNvPr id="36901" name="Rectangle 37"/>
          <p:cNvSpPr>
            <a:spLocks noChangeArrowheads="1"/>
          </p:cNvSpPr>
          <p:nvPr/>
        </p:nvSpPr>
        <p:spPr bwMode="auto">
          <a:xfrm>
            <a:off x="1857356" y="214290"/>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901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88"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90"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92" name="Rectangle 8"/>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285720" y="357166"/>
            <a:ext cx="8229600" cy="927100"/>
          </a:xfrm>
        </p:spPr>
        <p:txBody>
          <a:bodyPr/>
          <a:lstStyle/>
          <a:p>
            <a:pPr>
              <a:defRPr/>
            </a:pPr>
            <a:r>
              <a:rPr kumimoji="1" lang="en-US" altLang="zh-CN" sz="2800" kern="12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cs typeface="+mn-cs"/>
              </a:rPr>
              <a:t>4. </a:t>
            </a:r>
            <a:r>
              <a:rPr kumimoji="1" lang="zh-CN" altLang="en-US" sz="2800" kern="12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cs typeface="+mn-cs"/>
              </a:rPr>
              <a:t>文件物理结构的比较</a:t>
            </a:r>
            <a:endParaRPr kumimoji="1" lang="zh-CN" altLang="en-US" sz="2800" kern="12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cs typeface="+mn-cs"/>
            </a:endParaRPr>
          </a:p>
        </p:txBody>
      </p:sp>
      <p:sp>
        <p:nvSpPr>
          <p:cNvPr id="245763" name="Rectangle 3"/>
          <p:cNvSpPr>
            <a:spLocks noGrp="1" noChangeArrowheads="1"/>
          </p:cNvSpPr>
          <p:nvPr>
            <p:ph type="body" idx="1"/>
          </p:nvPr>
        </p:nvSpPr>
        <p:spPr>
          <a:xfrm>
            <a:off x="357158" y="1285860"/>
            <a:ext cx="8229600" cy="4525963"/>
          </a:xfrm>
          <a:noFill/>
        </p:spPr>
        <p:txBody>
          <a:bodyPr/>
          <a:lstStyle/>
          <a:p>
            <a:pPr algn="just">
              <a:buFont typeface="Wingdings" panose="05000000000000000000" pitchFamily="2" charset="2"/>
              <a:buChar char="l"/>
            </a:pPr>
            <a:r>
              <a:rPr lang="zh-CN" altLang="en-US" sz="2400" b="1" dirty="0" smtClean="0">
                <a:solidFill>
                  <a:srgbClr val="FF0066"/>
                </a:solidFill>
              </a:rPr>
              <a:t>连续文件</a:t>
            </a:r>
            <a:r>
              <a:rPr lang="zh-CN" altLang="en-US" sz="2400" dirty="0" smtClean="0"/>
              <a:t>的优点是不需要额外的空间开销，只要在文件目录中指出文件的大小和首块的块号即可，对顺序的访问效率很高。</a:t>
            </a:r>
            <a:r>
              <a:rPr lang="zh-CN" altLang="en-US" sz="2400" dirty="0" smtClean="0">
                <a:solidFill>
                  <a:srgbClr val="0000FF"/>
                </a:solidFill>
              </a:rPr>
              <a:t>适应于顺序存取且文件不经常修改的情况。</a:t>
            </a:r>
            <a:r>
              <a:rPr lang="zh-CN" altLang="en-US" sz="2400" dirty="0" smtClean="0"/>
              <a:t>缺点是文件动态地增长和缩小时系统开销很大；文件创建时要求用户提供文件的大小；存储空间浪费较大。</a:t>
            </a:r>
            <a:endParaRPr lang="zh-CN" altLang="en-US" sz="2400" dirty="0" smtClean="0"/>
          </a:p>
          <a:p>
            <a:pPr algn="just">
              <a:buFont typeface="Wingdings" panose="05000000000000000000" pitchFamily="2" charset="2"/>
              <a:buChar char="l"/>
            </a:pPr>
            <a:r>
              <a:rPr lang="zh-CN" altLang="en-US" sz="2400" b="1" dirty="0" smtClean="0">
                <a:solidFill>
                  <a:srgbClr val="FF0066"/>
                </a:solidFill>
              </a:rPr>
              <a:t>链接文件</a:t>
            </a:r>
            <a:r>
              <a:rPr lang="zh-CN" altLang="en-US" sz="2400" dirty="0" smtClean="0"/>
              <a:t>克服了连续文件的不足之处，但文件的随机访问系统开销较大。</a:t>
            </a:r>
            <a:r>
              <a:rPr lang="zh-CN" altLang="en-US" sz="2400" dirty="0" smtClean="0">
                <a:solidFill>
                  <a:srgbClr val="0000FF"/>
                </a:solidFill>
              </a:rPr>
              <a:t>适应于顺序访问、经常修改的文件</a:t>
            </a:r>
            <a:r>
              <a:rPr lang="zh-CN" altLang="en-US" sz="2400" dirty="0" smtClean="0">
                <a:solidFill>
                  <a:srgbClr val="FF0066"/>
                </a:solidFill>
              </a:rPr>
              <a:t>。</a:t>
            </a:r>
            <a:endParaRPr lang="zh-CN" altLang="en-US" sz="2400" dirty="0" smtClean="0">
              <a:solidFill>
                <a:srgbClr val="FF0066"/>
              </a:solidFill>
            </a:endParaRPr>
          </a:p>
          <a:p>
            <a:pPr algn="just">
              <a:buFont typeface="Wingdings" panose="05000000000000000000" pitchFamily="2" charset="2"/>
              <a:buChar char="l"/>
            </a:pPr>
            <a:r>
              <a:rPr lang="zh-CN" altLang="en-US" sz="2400" b="1" dirty="0" smtClean="0">
                <a:solidFill>
                  <a:srgbClr val="FF0066"/>
                </a:solidFill>
              </a:rPr>
              <a:t>索引文件</a:t>
            </a:r>
            <a:r>
              <a:rPr lang="zh-CN" altLang="en-US" sz="2400" dirty="0" smtClean="0">
                <a:solidFill>
                  <a:srgbClr val="0000FF"/>
                </a:solidFill>
              </a:rPr>
              <a:t>既适应</a:t>
            </a:r>
            <a:r>
              <a:rPr lang="zh-CN" altLang="en-US" sz="2400" smtClean="0">
                <a:solidFill>
                  <a:srgbClr val="0000FF"/>
                </a:solidFill>
              </a:rPr>
              <a:t>于顺序访问</a:t>
            </a:r>
            <a:r>
              <a:rPr lang="zh-CN" altLang="en-US" sz="2400" dirty="0" smtClean="0">
                <a:solidFill>
                  <a:srgbClr val="0000FF"/>
                </a:solidFill>
              </a:rPr>
              <a:t>，也适应于随机访问</a:t>
            </a:r>
            <a:r>
              <a:rPr lang="zh-CN" altLang="en-US" sz="2400" dirty="0" smtClean="0"/>
              <a:t>，是一种比较好的文件物理结构，但要有用于索引表的空间开销和文件索引的时间开销。</a:t>
            </a:r>
            <a:r>
              <a:rPr lang="en-US" altLang="zh-CN" sz="2400" dirty="0" smtClean="0"/>
              <a:t>UNIX</a:t>
            </a:r>
            <a:r>
              <a:rPr lang="zh-CN" altLang="en-US" sz="2400" dirty="0" smtClean="0"/>
              <a:t>系统是使用索引结构成功的例子。</a:t>
            </a:r>
            <a:endParaRPr lang="zh-CN" altLang="en-US" sz="2400" dirty="0"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animEffect transition="in" filter="box(in)">
                                      <p:cBhvr>
                                        <p:cTn id="7" dur="500"/>
                                        <p:tgtEl>
                                          <p:spTgt spid="2457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45763">
                                            <p:txEl>
                                              <p:pRg st="1" end="1"/>
                                            </p:txEl>
                                          </p:spTgt>
                                        </p:tgtEl>
                                        <p:attrNameLst>
                                          <p:attrName>style.visibility</p:attrName>
                                        </p:attrNameLst>
                                      </p:cBhvr>
                                      <p:to>
                                        <p:strVal val="visible"/>
                                      </p:to>
                                    </p:set>
                                    <p:animEffect transition="in" filter="box(in)">
                                      <p:cBhvr>
                                        <p:cTn id="12" dur="500"/>
                                        <p:tgtEl>
                                          <p:spTgt spid="2457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45763">
                                            <p:txEl>
                                              <p:pRg st="2" end="2"/>
                                            </p:txEl>
                                          </p:spTgt>
                                        </p:tgtEl>
                                        <p:attrNameLst>
                                          <p:attrName>style.visibility</p:attrName>
                                        </p:attrNameLst>
                                      </p:cBhvr>
                                      <p:to>
                                        <p:strVal val="visible"/>
                                      </p:to>
                                    </p:set>
                                    <p:animEffect transition="in" filter="box(in)">
                                      <p:cBhvr>
                                        <p:cTn id="17" dur="500"/>
                                        <p:tgtEl>
                                          <p:spTgt spid="2457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323850" y="404813"/>
            <a:ext cx="8362950" cy="6192837"/>
          </a:xfrm>
        </p:spPr>
        <p:txBody>
          <a:bodyPr/>
          <a:lstStyle/>
          <a:p>
            <a:pPr>
              <a:lnSpc>
                <a:spcPct val="90000"/>
              </a:lnSpc>
              <a:buFontTx/>
              <a:buNone/>
              <a:defRPr/>
            </a:pPr>
            <a:r>
              <a:rPr lang="zh-CN" altLang="en-US" sz="2400" b="1" dirty="0" smtClean="0">
                <a:solidFill>
                  <a:srgbClr val="FF0000"/>
                </a:solidFill>
                <a:latin typeface="+mn-ea"/>
              </a:rPr>
              <a:t>例</a:t>
            </a:r>
            <a:r>
              <a:rPr lang="en-US" altLang="zh-CN" sz="2400" b="1" dirty="0" smtClean="0">
                <a:solidFill>
                  <a:srgbClr val="FF0000"/>
                </a:solidFill>
                <a:latin typeface="+mn-ea"/>
              </a:rPr>
              <a:t>1</a:t>
            </a:r>
            <a:r>
              <a:rPr lang="zh-CN" altLang="en-US" sz="2400" b="1" dirty="0" smtClean="0">
                <a:solidFill>
                  <a:srgbClr val="FF0000"/>
                </a:solidFill>
                <a:latin typeface="+mn-ea"/>
              </a:rPr>
              <a:t>：</a:t>
            </a:r>
            <a:r>
              <a:rPr lang="zh-CN" altLang="en-US" sz="2400" b="1" dirty="0" smtClean="0">
                <a:latin typeface="+mn-ea"/>
              </a:rPr>
              <a:t>在经常有随机存取需求和文件长度动态增长的情况下，宜选择（   ）方式。</a:t>
            </a:r>
            <a:endParaRPr lang="en-US" altLang="zh-CN" sz="2400" b="1" dirty="0" smtClean="0">
              <a:latin typeface="+mn-ea"/>
            </a:endParaRPr>
          </a:p>
          <a:p>
            <a:pPr>
              <a:lnSpc>
                <a:spcPct val="90000"/>
              </a:lnSpc>
              <a:buFontTx/>
              <a:buNone/>
              <a:defRPr/>
            </a:pPr>
            <a:r>
              <a:rPr lang="en-US" altLang="zh-CN" sz="2400" b="1" dirty="0" smtClean="0">
                <a:latin typeface="+mn-ea"/>
              </a:rPr>
              <a:t>    A. </a:t>
            </a:r>
            <a:r>
              <a:rPr lang="zh-CN" altLang="en-US" sz="2400" b="1" dirty="0" smtClean="0">
                <a:latin typeface="+mn-ea"/>
              </a:rPr>
              <a:t>索引分配                 </a:t>
            </a:r>
            <a:r>
              <a:rPr lang="en-US" altLang="zh-CN" sz="2400" b="1" dirty="0" smtClean="0">
                <a:latin typeface="+mn-ea"/>
              </a:rPr>
              <a:t>B. </a:t>
            </a:r>
            <a:r>
              <a:rPr lang="zh-CN" altLang="en-US" sz="2400" b="1" dirty="0" smtClean="0">
                <a:latin typeface="+mn-ea"/>
              </a:rPr>
              <a:t>连续分配</a:t>
            </a:r>
            <a:endParaRPr lang="en-US" altLang="zh-CN" sz="2400" b="1" dirty="0" smtClean="0">
              <a:latin typeface="+mn-ea"/>
            </a:endParaRPr>
          </a:p>
          <a:p>
            <a:pPr>
              <a:lnSpc>
                <a:spcPct val="90000"/>
              </a:lnSpc>
              <a:buFontTx/>
              <a:buNone/>
              <a:defRPr/>
            </a:pPr>
            <a:r>
              <a:rPr lang="en-US" altLang="zh-CN" sz="2400" b="1" dirty="0" smtClean="0">
                <a:latin typeface="+mn-ea"/>
              </a:rPr>
              <a:t>    C. </a:t>
            </a:r>
            <a:r>
              <a:rPr lang="zh-CN" altLang="en-US" sz="2400" b="1" dirty="0" smtClean="0">
                <a:latin typeface="+mn-ea"/>
              </a:rPr>
              <a:t>链接分配                 </a:t>
            </a:r>
            <a:r>
              <a:rPr lang="en-US" altLang="zh-CN" sz="2400" b="1" dirty="0" smtClean="0">
                <a:latin typeface="+mn-ea"/>
              </a:rPr>
              <a:t>D. </a:t>
            </a:r>
            <a:r>
              <a:rPr lang="zh-CN" altLang="en-US" sz="2400" b="1" dirty="0" smtClean="0">
                <a:latin typeface="+mn-ea"/>
              </a:rPr>
              <a:t>都不对</a:t>
            </a:r>
            <a:endParaRPr lang="en-US" altLang="zh-CN" sz="2400" b="1" dirty="0" smtClean="0">
              <a:latin typeface="+mn-ea"/>
            </a:endParaRPr>
          </a:p>
          <a:p>
            <a:pPr>
              <a:lnSpc>
                <a:spcPct val="90000"/>
              </a:lnSpc>
              <a:buFontTx/>
              <a:buNone/>
              <a:defRPr/>
            </a:pPr>
            <a:r>
              <a:rPr lang="zh-CN" altLang="en-US" sz="2400" b="1" dirty="0" smtClean="0">
                <a:solidFill>
                  <a:srgbClr val="FF0000"/>
                </a:solidFill>
                <a:latin typeface="+mn-ea"/>
              </a:rPr>
              <a:t>例</a:t>
            </a:r>
            <a:r>
              <a:rPr lang="en-US" altLang="zh-CN" sz="2400" b="1" dirty="0" smtClean="0">
                <a:solidFill>
                  <a:srgbClr val="FF0000"/>
                </a:solidFill>
                <a:latin typeface="+mn-ea"/>
              </a:rPr>
              <a:t>2</a:t>
            </a:r>
            <a:r>
              <a:rPr lang="zh-CN" altLang="en-US" sz="2400" b="1" dirty="0" smtClean="0">
                <a:solidFill>
                  <a:srgbClr val="FF0000"/>
                </a:solidFill>
                <a:latin typeface="+mn-ea"/>
              </a:rPr>
              <a:t>：</a:t>
            </a:r>
            <a:r>
              <a:rPr lang="zh-CN" altLang="en-US" sz="2400" b="1" dirty="0" smtClean="0">
                <a:latin typeface="+mn-ea"/>
              </a:rPr>
              <a:t>设有一个包含</a:t>
            </a:r>
            <a:r>
              <a:rPr lang="en-US" altLang="zh-CN" sz="2400" b="1" dirty="0" smtClean="0">
                <a:latin typeface="+mn-ea"/>
              </a:rPr>
              <a:t>1000</a:t>
            </a:r>
            <a:r>
              <a:rPr lang="zh-CN" altLang="en-US" sz="2400" b="1" dirty="0" smtClean="0">
                <a:latin typeface="+mn-ea"/>
              </a:rPr>
              <a:t>个逻辑记录的索引文件，每个记录刚好占用一个物理块。一个物理块可以存放</a:t>
            </a:r>
            <a:r>
              <a:rPr lang="en-US" altLang="zh-CN" sz="2400" b="1" dirty="0" smtClean="0">
                <a:latin typeface="+mn-ea"/>
              </a:rPr>
              <a:t>10</a:t>
            </a:r>
            <a:r>
              <a:rPr lang="zh-CN" altLang="en-US" sz="2400" b="1" dirty="0" smtClean="0">
                <a:latin typeface="+mn-ea"/>
              </a:rPr>
              <a:t>个索引表目。建立索引时，一个物理块应有一个索引表目，试问该文件系统至少应该建立（  ）级索引？（假设最高级索引只占用一个物理块）。</a:t>
            </a:r>
            <a:endParaRPr lang="en-US" altLang="zh-CN" sz="2400" b="1" dirty="0" smtClean="0">
              <a:latin typeface="+mn-ea"/>
            </a:endParaRPr>
          </a:p>
          <a:p>
            <a:pPr>
              <a:lnSpc>
                <a:spcPct val="90000"/>
              </a:lnSpc>
              <a:buFontTx/>
              <a:buNone/>
              <a:defRPr/>
            </a:pPr>
            <a:r>
              <a:rPr lang="en-US" altLang="zh-CN" sz="2400" b="1" dirty="0" smtClean="0">
                <a:latin typeface="+mn-ea"/>
              </a:rPr>
              <a:t>      A.1      B.2       C.3      D.4</a:t>
            </a:r>
            <a:endParaRPr lang="en-US" altLang="zh-CN" sz="2400" b="1" dirty="0" smtClean="0">
              <a:latin typeface="+mn-ea"/>
            </a:endParaRPr>
          </a:p>
          <a:p>
            <a:pPr>
              <a:lnSpc>
                <a:spcPct val="90000"/>
              </a:lnSpc>
              <a:buFontTx/>
              <a:buNone/>
              <a:defRPr/>
            </a:pPr>
            <a:r>
              <a:rPr lang="en-US" altLang="zh-CN" sz="2400" b="1" dirty="0" smtClean="0">
                <a:solidFill>
                  <a:srgbClr val="FF0000"/>
                </a:solidFill>
                <a:latin typeface="+mn-ea"/>
              </a:rPr>
              <a:t> </a:t>
            </a:r>
            <a:r>
              <a:rPr lang="zh-CN" altLang="en-US" sz="2400" b="1" dirty="0" smtClean="0">
                <a:solidFill>
                  <a:srgbClr val="FF0000"/>
                </a:solidFill>
                <a:latin typeface="+mn-ea"/>
              </a:rPr>
              <a:t>答案：</a:t>
            </a:r>
            <a:r>
              <a:rPr lang="en-US" altLang="zh-CN" sz="2400" b="1" dirty="0" smtClean="0">
                <a:solidFill>
                  <a:srgbClr val="FF0000"/>
                </a:solidFill>
                <a:latin typeface="+mn-ea"/>
              </a:rPr>
              <a:t>C</a:t>
            </a:r>
            <a:endParaRPr lang="en-US" altLang="zh-CN" sz="2400" b="1" dirty="0" smtClean="0">
              <a:solidFill>
                <a:srgbClr val="FF0000"/>
              </a:solidFill>
              <a:latin typeface="+mn-ea"/>
            </a:endParaRPr>
          </a:p>
          <a:p>
            <a:pPr>
              <a:lnSpc>
                <a:spcPct val="90000"/>
              </a:lnSpc>
              <a:buFontTx/>
              <a:buNone/>
              <a:defRPr/>
            </a:pPr>
            <a:r>
              <a:rPr lang="zh-CN" altLang="en-US" sz="2400" b="1" dirty="0" smtClean="0">
                <a:solidFill>
                  <a:srgbClr val="FF0000"/>
                </a:solidFill>
                <a:latin typeface="+mn-ea"/>
              </a:rPr>
              <a:t>例</a:t>
            </a:r>
            <a:r>
              <a:rPr lang="en-US" altLang="zh-CN" sz="2400" b="1" dirty="0" smtClean="0">
                <a:solidFill>
                  <a:srgbClr val="FF0000"/>
                </a:solidFill>
                <a:latin typeface="+mn-ea"/>
              </a:rPr>
              <a:t>3</a:t>
            </a:r>
            <a:r>
              <a:rPr lang="zh-CN" altLang="en-US" sz="2400" b="1" dirty="0" smtClean="0">
                <a:solidFill>
                  <a:srgbClr val="FF0000"/>
                </a:solidFill>
                <a:latin typeface="+mn-ea"/>
              </a:rPr>
              <a:t>：</a:t>
            </a:r>
            <a:r>
              <a:rPr lang="zh-CN" altLang="en-US" sz="2400" b="1" dirty="0" smtClean="0">
                <a:latin typeface="+mn-ea"/>
              </a:rPr>
              <a:t>一个采用二级索引的文件系统，若它所在目录文件已在内存，则存取一个文件的某个盘块信息通常要访问</a:t>
            </a:r>
            <a:r>
              <a:rPr lang="en-US" altLang="zh-CN" sz="2400" b="1" dirty="0" smtClean="0">
                <a:latin typeface="+mn-ea"/>
              </a:rPr>
              <a:t>_______</a:t>
            </a:r>
            <a:r>
              <a:rPr lang="zh-CN" altLang="en-US" sz="2400" b="1" dirty="0" smtClean="0">
                <a:latin typeface="+mn-ea"/>
              </a:rPr>
              <a:t>次磁盘。</a:t>
            </a:r>
            <a:endParaRPr lang="en-US" altLang="zh-CN" sz="2400" b="1" dirty="0" smtClean="0">
              <a:latin typeface="+mn-ea"/>
            </a:endParaRPr>
          </a:p>
          <a:p>
            <a:pPr>
              <a:lnSpc>
                <a:spcPct val="90000"/>
              </a:lnSpc>
              <a:buFontTx/>
              <a:buNone/>
              <a:defRPr/>
            </a:pPr>
            <a:r>
              <a:rPr lang="zh-CN" altLang="en-US" sz="2400" b="1" dirty="0" smtClean="0">
                <a:solidFill>
                  <a:srgbClr val="FF0000"/>
                </a:solidFill>
                <a:latin typeface="+mn-ea"/>
              </a:rPr>
              <a:t>   答案：</a:t>
            </a:r>
            <a:r>
              <a:rPr lang="en-US" altLang="zh-CN" sz="2400" b="1" dirty="0" smtClean="0">
                <a:solidFill>
                  <a:srgbClr val="FF0000"/>
                </a:solidFill>
                <a:latin typeface="+mn-ea"/>
              </a:rPr>
              <a:t>3</a:t>
            </a:r>
            <a:r>
              <a:rPr lang="zh-CN" altLang="en-US" sz="2400" b="1" dirty="0" smtClean="0">
                <a:solidFill>
                  <a:srgbClr val="FF0000"/>
                </a:solidFill>
                <a:latin typeface="+mn-ea"/>
              </a:rPr>
              <a:t>次</a:t>
            </a:r>
            <a:endParaRPr lang="zh-CN" altLang="en-US" sz="2400" b="1" dirty="0" smtClean="0">
              <a:solidFill>
                <a:srgbClr val="FF0000"/>
              </a:solidFill>
              <a:latin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4035">
                                            <p:txEl>
                                              <p:pRg st="5" end="5"/>
                                            </p:txEl>
                                          </p:spTgt>
                                        </p:tgtEl>
                                        <p:attrNameLst>
                                          <p:attrName>style.visibility</p:attrName>
                                        </p:attrNameLst>
                                      </p:cBhvr>
                                      <p:to>
                                        <p:strVal val="visible"/>
                                      </p:to>
                                    </p:set>
                                    <p:animEffect transition="in" filter="box(in)">
                                      <p:cBhvr>
                                        <p:cTn id="7" dur="500"/>
                                        <p:tgtEl>
                                          <p:spTgt spid="4403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4035">
                                            <p:txEl>
                                              <p:pRg st="7" end="7"/>
                                            </p:txEl>
                                          </p:spTgt>
                                        </p:tgtEl>
                                        <p:attrNameLst>
                                          <p:attrName>style.visibility</p:attrName>
                                        </p:attrNameLst>
                                      </p:cBhvr>
                                      <p:to>
                                        <p:strVal val="visible"/>
                                      </p:to>
                                    </p:set>
                                    <p:animEffect transition="in" filter="box(in)">
                                      <p:cBhvr>
                                        <p:cTn id="12" dur="500"/>
                                        <p:tgtEl>
                                          <p:spTgt spid="440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395536" y="836712"/>
            <a:ext cx="7605488" cy="1200329"/>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6.1.1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1. </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文件的概念</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2285984" y="285728"/>
            <a:ext cx="458799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6.1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文件和文件系统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6" name="Rectangle 5"/>
          <p:cNvSpPr>
            <a:spLocks noChangeArrowheads="1"/>
          </p:cNvSpPr>
          <p:nvPr/>
        </p:nvSpPr>
        <p:spPr bwMode="auto">
          <a:xfrm>
            <a:off x="285721" y="2071678"/>
            <a:ext cx="8286808" cy="1500198"/>
          </a:xfrm>
          <a:prstGeom prst="rect">
            <a:avLst/>
          </a:prstGeom>
          <a:noFill/>
          <a:ln w="9525">
            <a:noFill/>
            <a:miter lim="800000"/>
          </a:ln>
        </p:spPr>
        <p:txBody>
          <a:bodyPr/>
          <a:lstStyle/>
          <a:p>
            <a:pPr marL="71755" indent="-342900"/>
            <a:r>
              <a:rPr lang="en-US" altLang="zh-CN" sz="2400" dirty="0" smtClean="0">
                <a:ea typeface="仿宋" panose="02010609060101010101" charset="-122"/>
              </a:rPr>
              <a:t> </a:t>
            </a:r>
            <a:r>
              <a:rPr lang="zh-CN" altLang="zh-CN" sz="2400" dirty="0" smtClean="0">
                <a:ea typeface="仿宋" panose="02010609060101010101" charset="-122"/>
              </a:rPr>
              <a:t>文件是具有</a:t>
            </a:r>
            <a:r>
              <a:rPr lang="zh-CN" altLang="en-US" sz="2400" dirty="0" smtClean="0">
                <a:ea typeface="仿宋" panose="02010609060101010101" charset="-122"/>
              </a:rPr>
              <a:t>文件</a:t>
            </a:r>
            <a:r>
              <a:rPr lang="zh-CN" altLang="zh-CN" sz="2400" dirty="0" smtClean="0">
                <a:ea typeface="仿宋" panose="02010609060101010101" charset="-122"/>
              </a:rPr>
              <a:t>名的、在逻辑上有完整意义的一组相关信息项的有序集合。它通常存放在外存上，能作为一个独立单位被保存和实施相应的操作</a:t>
            </a:r>
            <a:r>
              <a:rPr lang="zh-CN" altLang="en-US" sz="2400" dirty="0" smtClean="0">
                <a:ea typeface="仿宋" panose="02010609060101010101" charset="-122"/>
              </a:rPr>
              <a:t>。</a:t>
            </a:r>
            <a:r>
              <a:rPr lang="zh-CN" altLang="zh-CN" sz="2400" dirty="0" smtClean="0"/>
              <a:t>构成文件的基本单位可以是单个字符或字节，也可以是记录。</a:t>
            </a:r>
            <a:endParaRPr lang="zh-CN" altLang="en-US" sz="2400" dirty="0">
              <a:ea typeface="仿宋" panose="02010609060101010101" charset="-122"/>
            </a:endParaRPr>
          </a:p>
        </p:txBody>
      </p:sp>
      <p:grpSp>
        <p:nvGrpSpPr>
          <p:cNvPr id="38" name="组合 37"/>
          <p:cNvGrpSpPr/>
          <p:nvPr/>
        </p:nvGrpSpPr>
        <p:grpSpPr>
          <a:xfrm>
            <a:off x="1357290" y="3929066"/>
            <a:ext cx="6264275" cy="1970088"/>
            <a:chOff x="1357290" y="3530614"/>
            <a:chExt cx="6264275" cy="1970088"/>
          </a:xfrm>
        </p:grpSpPr>
        <p:sp>
          <p:nvSpPr>
            <p:cNvPr id="35" name="Text Box 12"/>
            <p:cNvSpPr txBox="1">
              <a:spLocks noChangeArrowheads="1"/>
            </p:cNvSpPr>
            <p:nvPr/>
          </p:nvSpPr>
          <p:spPr bwMode="auto">
            <a:xfrm>
              <a:off x="4310040" y="5043502"/>
              <a:ext cx="3311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dirty="0">
                  <a:latin typeface="Arial" panose="020B0604020202020204" pitchFamily="34" charset="0"/>
                  <a:ea typeface="宋体" panose="02010600030101010101" pitchFamily="2" charset="-122"/>
                </a:rPr>
                <a:t>后缀名有无特殊意义</a:t>
              </a:r>
              <a:endParaRPr lang="zh-CN" altLang="en-US" dirty="0">
                <a:latin typeface="Arial" panose="020B0604020202020204" pitchFamily="34" charset="0"/>
                <a:ea typeface="宋体" panose="02010600030101010101" pitchFamily="2" charset="-122"/>
              </a:endParaRPr>
            </a:p>
          </p:txBody>
        </p:sp>
        <p:sp>
          <p:nvSpPr>
            <p:cNvPr id="11270" name="Freeform 24"/>
            <p:cNvSpPr/>
            <p:nvPr/>
          </p:nvSpPr>
          <p:spPr bwMode="auto">
            <a:xfrm>
              <a:off x="5123633" y="3818036"/>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29" name="Text Box 6"/>
            <p:cNvSpPr txBox="1">
              <a:spLocks noChangeArrowheads="1"/>
            </p:cNvSpPr>
            <p:nvPr/>
          </p:nvSpPr>
          <p:spPr bwMode="auto">
            <a:xfrm>
              <a:off x="1357290" y="3998927"/>
              <a:ext cx="14398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dirty="0">
                  <a:solidFill>
                    <a:srgbClr val="990099"/>
                  </a:solidFill>
                  <a:latin typeface="Arial" panose="020B0604020202020204" pitchFamily="34" charset="0"/>
                  <a:ea typeface="宋体" panose="02010600030101010101" pitchFamily="2" charset="-122"/>
                </a:rPr>
                <a:t>文件名</a:t>
              </a:r>
              <a:endParaRPr lang="zh-CN" altLang="en-US" dirty="0">
                <a:solidFill>
                  <a:srgbClr val="990099"/>
                </a:solidFill>
                <a:latin typeface="Arial" panose="020B0604020202020204" pitchFamily="34" charset="0"/>
                <a:ea typeface="宋体" panose="02010600030101010101" pitchFamily="2" charset="-122"/>
              </a:endParaRPr>
            </a:p>
          </p:txBody>
        </p:sp>
        <p:sp>
          <p:nvSpPr>
            <p:cNvPr id="30" name="Text Box 7"/>
            <p:cNvSpPr txBox="1">
              <a:spLocks noChangeArrowheads="1"/>
            </p:cNvSpPr>
            <p:nvPr/>
          </p:nvSpPr>
          <p:spPr bwMode="auto">
            <a:xfrm>
              <a:off x="2581253" y="3530614"/>
              <a:ext cx="1871662"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dirty="0">
                  <a:latin typeface="Arial" panose="020B0604020202020204" pitchFamily="34" charset="0"/>
                  <a:ea typeface="宋体" panose="02010600030101010101" pitchFamily="2" charset="-122"/>
                </a:rPr>
                <a:t>文件名长度</a:t>
              </a:r>
              <a:endParaRPr lang="zh-CN" altLang="en-US" dirty="0">
                <a:latin typeface="Arial" panose="020B0604020202020204" pitchFamily="34" charset="0"/>
                <a:ea typeface="宋体" panose="02010600030101010101" pitchFamily="2" charset="-122"/>
              </a:endParaRPr>
            </a:p>
          </p:txBody>
        </p:sp>
        <p:sp>
          <p:nvSpPr>
            <p:cNvPr id="31" name="Text Box 8"/>
            <p:cNvSpPr txBox="1">
              <a:spLocks noChangeArrowheads="1"/>
            </p:cNvSpPr>
            <p:nvPr/>
          </p:nvSpPr>
          <p:spPr bwMode="auto">
            <a:xfrm>
              <a:off x="2725715" y="4432314"/>
              <a:ext cx="15113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dirty="0">
                  <a:latin typeface="Arial" panose="020B0604020202020204" pitchFamily="34" charset="0"/>
                  <a:ea typeface="宋体" panose="02010600030101010101" pitchFamily="2" charset="-122"/>
                </a:rPr>
                <a:t>组成字符</a:t>
              </a:r>
              <a:endParaRPr lang="zh-CN" altLang="en-US" dirty="0">
                <a:latin typeface="Arial" panose="020B0604020202020204" pitchFamily="34" charset="0"/>
                <a:ea typeface="宋体" panose="02010600030101010101" pitchFamily="2" charset="-122"/>
              </a:endParaRPr>
            </a:p>
          </p:txBody>
        </p:sp>
        <p:sp>
          <p:nvSpPr>
            <p:cNvPr id="32" name="AutoShape 9"/>
            <p:cNvSpPr/>
            <p:nvPr/>
          </p:nvSpPr>
          <p:spPr bwMode="auto">
            <a:xfrm>
              <a:off x="2509815" y="3711589"/>
              <a:ext cx="144463" cy="936625"/>
            </a:xfrm>
            <a:prstGeom prst="leftBrace">
              <a:avLst>
                <a:gd name="adj1" fmla="val 54029"/>
                <a:gd name="adj2" fmla="val 50000"/>
              </a:avLst>
            </a:prstGeom>
            <a:noFill/>
            <a:ln w="1270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3" name="Text Box 10"/>
            <p:cNvSpPr txBox="1">
              <a:spLocks noChangeArrowheads="1"/>
            </p:cNvSpPr>
            <p:nvPr/>
          </p:nvSpPr>
          <p:spPr bwMode="auto">
            <a:xfrm>
              <a:off x="4310040" y="3890977"/>
              <a:ext cx="20875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dirty="0">
                  <a:latin typeface="Arial" panose="020B0604020202020204" pitchFamily="34" charset="0"/>
                  <a:ea typeface="宋体" panose="02010600030101010101" pitchFamily="2" charset="-122"/>
                </a:rPr>
                <a:t>区分大小写</a:t>
              </a:r>
              <a:endParaRPr lang="zh-CN" altLang="en-US" dirty="0">
                <a:latin typeface="Arial" panose="020B0604020202020204" pitchFamily="34" charset="0"/>
                <a:ea typeface="宋体" panose="02010600030101010101" pitchFamily="2" charset="-122"/>
              </a:endParaRPr>
            </a:p>
          </p:txBody>
        </p:sp>
        <p:sp>
          <p:nvSpPr>
            <p:cNvPr id="34" name="Text Box 11"/>
            <p:cNvSpPr txBox="1">
              <a:spLocks noChangeArrowheads="1"/>
            </p:cNvSpPr>
            <p:nvPr/>
          </p:nvSpPr>
          <p:spPr bwMode="auto">
            <a:xfrm>
              <a:off x="4310040" y="4467239"/>
              <a:ext cx="15843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dirty="0">
                  <a:latin typeface="Arial" panose="020B0604020202020204" pitchFamily="34" charset="0"/>
                  <a:ea typeface="宋体" panose="02010600030101010101" pitchFamily="2" charset="-122"/>
                </a:rPr>
                <a:t>字符集</a:t>
              </a:r>
              <a:endParaRPr lang="zh-CN" altLang="en-US" dirty="0">
                <a:latin typeface="Arial" panose="020B0604020202020204" pitchFamily="34" charset="0"/>
                <a:ea typeface="宋体" panose="02010600030101010101" pitchFamily="2" charset="-122"/>
              </a:endParaRPr>
            </a:p>
          </p:txBody>
        </p:sp>
        <p:sp>
          <p:nvSpPr>
            <p:cNvPr id="36" name="AutoShape 13"/>
            <p:cNvSpPr/>
            <p:nvPr/>
          </p:nvSpPr>
          <p:spPr bwMode="auto">
            <a:xfrm>
              <a:off x="4165578" y="4106877"/>
              <a:ext cx="215900" cy="1152525"/>
            </a:xfrm>
            <a:prstGeom prst="leftBrace">
              <a:avLst>
                <a:gd name="adj1" fmla="val 44485"/>
                <a:gd name="adj2" fmla="val 50000"/>
              </a:avLst>
            </a:prstGeom>
            <a:noFill/>
            <a:ln w="1270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grpSp>
      <p:sp>
        <p:nvSpPr>
          <p:cNvPr id="16" name="动作按钮: 后退或前一项 15">
            <a:hlinkClick r:id="rId1" action="ppaction://hlinksldjump" highlightClick="1"/>
          </p:cNvPr>
          <p:cNvSpPr/>
          <p:nvPr/>
        </p:nvSpPr>
        <p:spPr bwMode="auto">
          <a:xfrm>
            <a:off x="8172400" y="260648"/>
            <a:ext cx="576064" cy="288032"/>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95536" y="397447"/>
            <a:ext cx="8496944" cy="2671513"/>
          </a:xfrm>
        </p:spPr>
        <p:txBody>
          <a:bodyPr/>
          <a:lstStyle/>
          <a:p>
            <a:pPr>
              <a:defRPr/>
            </a:pPr>
            <a:r>
              <a:rPr lang="zh-CN" altLang="en-US" sz="2400" dirty="0" smtClean="0">
                <a:latin typeface="+mn-ea"/>
                <a:ea typeface="+mn-ea"/>
              </a:rPr>
              <a:t>例</a:t>
            </a:r>
            <a:r>
              <a:rPr lang="en-US" altLang="zh-CN" sz="2400" dirty="0" smtClean="0">
                <a:latin typeface="+mn-ea"/>
                <a:ea typeface="+mn-ea"/>
              </a:rPr>
              <a:t>4</a:t>
            </a:r>
            <a:r>
              <a:rPr lang="zh-CN" altLang="en-US" sz="2400" dirty="0" smtClean="0">
                <a:latin typeface="+mn-ea"/>
                <a:ea typeface="+mn-ea"/>
              </a:rPr>
              <a:t>：</a:t>
            </a:r>
            <a:r>
              <a:rPr lang="zh-CN" altLang="en-US" sz="2400" dirty="0" smtClean="0">
                <a:solidFill>
                  <a:schemeClr val="tx1"/>
                </a:solidFill>
                <a:latin typeface="+mn-ea"/>
                <a:ea typeface="+mn-ea"/>
              </a:rPr>
              <a:t>	如果一个文件存放在</a:t>
            </a:r>
            <a:r>
              <a:rPr lang="en-US" altLang="zh-CN" sz="2400" dirty="0" smtClean="0">
                <a:solidFill>
                  <a:schemeClr val="tx1"/>
                </a:solidFill>
                <a:latin typeface="+mn-ea"/>
                <a:ea typeface="+mn-ea"/>
              </a:rPr>
              <a:t>100</a:t>
            </a:r>
            <a:r>
              <a:rPr lang="zh-CN" altLang="en-US" sz="2400" dirty="0" smtClean="0">
                <a:solidFill>
                  <a:schemeClr val="tx1"/>
                </a:solidFill>
                <a:latin typeface="+mn-ea"/>
                <a:ea typeface="+mn-ea"/>
              </a:rPr>
              <a:t>个数据块中，文件索引信息都在内存中，那么如果（），不需要做任何磁盘</a:t>
            </a:r>
            <a:r>
              <a:rPr lang="en-US" altLang="zh-CN" sz="2400" dirty="0" smtClean="0">
                <a:solidFill>
                  <a:schemeClr val="tx1"/>
                </a:solidFill>
                <a:latin typeface="+mn-ea"/>
                <a:ea typeface="+mn-ea"/>
              </a:rPr>
              <a:t>I/O</a:t>
            </a:r>
            <a:r>
              <a:rPr lang="zh-CN" altLang="en-US" sz="2400" dirty="0" smtClean="0">
                <a:solidFill>
                  <a:schemeClr val="tx1"/>
                </a:solidFill>
                <a:latin typeface="+mn-ea"/>
                <a:ea typeface="+mn-ea"/>
              </a:rPr>
              <a:t>操作。</a:t>
            </a:r>
            <a:br>
              <a:rPr lang="en-US" altLang="zh-CN" sz="2400" dirty="0" smtClean="0">
                <a:solidFill>
                  <a:schemeClr val="tx1"/>
                </a:solidFill>
                <a:latin typeface="+mn-ea"/>
                <a:ea typeface="+mn-ea"/>
              </a:rPr>
            </a:br>
            <a:r>
              <a:rPr lang="en-US" altLang="zh-CN" sz="2400" dirty="0" smtClean="0">
                <a:solidFill>
                  <a:schemeClr val="tx1"/>
                </a:solidFill>
                <a:latin typeface="+mn-ea"/>
                <a:ea typeface="+mn-ea"/>
              </a:rPr>
              <a:t>A.</a:t>
            </a:r>
            <a:r>
              <a:rPr lang="zh-CN" altLang="en-US" sz="2400" dirty="0" smtClean="0">
                <a:solidFill>
                  <a:schemeClr val="tx1"/>
                </a:solidFill>
                <a:latin typeface="+mn-ea"/>
                <a:ea typeface="+mn-ea"/>
              </a:rPr>
              <a:t>采用连续分配策略，将最后一个数据块搬到文件头部</a:t>
            </a:r>
            <a:br>
              <a:rPr lang="en-US" altLang="zh-CN" sz="2400" dirty="0" smtClean="0">
                <a:solidFill>
                  <a:schemeClr val="tx1"/>
                </a:solidFill>
                <a:latin typeface="+mn-ea"/>
                <a:ea typeface="+mn-ea"/>
              </a:rPr>
            </a:br>
            <a:r>
              <a:rPr lang="en-US" altLang="zh-CN" sz="2400" dirty="0" smtClean="0">
                <a:solidFill>
                  <a:schemeClr val="tx1"/>
                </a:solidFill>
                <a:latin typeface="+mn-ea"/>
                <a:ea typeface="+mn-ea"/>
              </a:rPr>
              <a:t>B.</a:t>
            </a:r>
            <a:r>
              <a:rPr lang="zh-CN" altLang="en-US" sz="2400" dirty="0" smtClean="0">
                <a:solidFill>
                  <a:schemeClr val="tx1"/>
                </a:solidFill>
                <a:latin typeface="+mn-ea"/>
                <a:ea typeface="+mn-ea"/>
              </a:rPr>
              <a:t>采用单级索引分配策略，将最后一个数据块搬到文件头部</a:t>
            </a:r>
            <a:br>
              <a:rPr lang="en-US" altLang="zh-CN" sz="2400" dirty="0" smtClean="0">
                <a:solidFill>
                  <a:schemeClr val="tx1"/>
                </a:solidFill>
                <a:latin typeface="+mn-ea"/>
                <a:ea typeface="+mn-ea"/>
              </a:rPr>
            </a:br>
            <a:r>
              <a:rPr lang="en-US" altLang="zh-CN" sz="2400" dirty="0" smtClean="0">
                <a:solidFill>
                  <a:schemeClr val="tx1"/>
                </a:solidFill>
                <a:latin typeface="+mn-ea"/>
                <a:ea typeface="+mn-ea"/>
              </a:rPr>
              <a:t>C.</a:t>
            </a:r>
            <a:r>
              <a:rPr lang="zh-CN" altLang="en-US" sz="2400" dirty="0" smtClean="0">
                <a:solidFill>
                  <a:schemeClr val="tx1"/>
                </a:solidFill>
                <a:latin typeface="+mn-ea"/>
                <a:ea typeface="+mn-ea"/>
              </a:rPr>
              <a:t>采用隐式链接分配策略，将最后一个数据块搬到文件头部</a:t>
            </a:r>
            <a:br>
              <a:rPr lang="en-US" altLang="zh-CN" sz="2400" dirty="0" smtClean="0">
                <a:solidFill>
                  <a:schemeClr val="tx1"/>
                </a:solidFill>
                <a:latin typeface="+mn-ea"/>
                <a:ea typeface="+mn-ea"/>
              </a:rPr>
            </a:br>
            <a:r>
              <a:rPr lang="en-US" altLang="zh-CN" sz="2400" dirty="0" smtClean="0">
                <a:solidFill>
                  <a:schemeClr val="tx1"/>
                </a:solidFill>
                <a:latin typeface="+mn-ea"/>
                <a:ea typeface="+mn-ea"/>
              </a:rPr>
              <a:t>D.</a:t>
            </a:r>
            <a:r>
              <a:rPr lang="zh-CN" altLang="en-US" sz="2400" dirty="0" smtClean="0">
                <a:solidFill>
                  <a:schemeClr val="tx1"/>
                </a:solidFill>
                <a:latin typeface="+mn-ea"/>
                <a:ea typeface="+mn-ea"/>
              </a:rPr>
              <a:t>采用隐式链接分配策略，将第一个数据块插入文件尾部</a:t>
            </a:r>
            <a:endParaRPr lang="zh-CN" altLang="en-US" sz="2400" dirty="0" smtClean="0">
              <a:solidFill>
                <a:schemeClr val="tx1"/>
              </a:solidFill>
              <a:latin typeface="+mn-ea"/>
              <a:ea typeface="+mn-ea"/>
            </a:endParaRPr>
          </a:p>
        </p:txBody>
      </p:sp>
      <p:sp>
        <p:nvSpPr>
          <p:cNvPr id="5" name="矩形 4"/>
          <p:cNvSpPr/>
          <p:nvPr/>
        </p:nvSpPr>
        <p:spPr>
          <a:xfrm>
            <a:off x="539552" y="2996952"/>
            <a:ext cx="1088760" cy="400110"/>
          </a:xfrm>
          <a:prstGeom prst="rect">
            <a:avLst/>
          </a:prstGeom>
        </p:spPr>
        <p:txBody>
          <a:bodyPr wrap="none">
            <a:spAutoFit/>
          </a:bodyPr>
          <a:lstStyle/>
          <a:p>
            <a:r>
              <a:rPr lang="zh-CN" altLang="en-US" dirty="0" smtClean="0">
                <a:solidFill>
                  <a:srgbClr val="FF0000"/>
                </a:solidFill>
                <a:latin typeface="+mn-ea"/>
              </a:rPr>
              <a:t>答案：</a:t>
            </a:r>
            <a:r>
              <a:rPr lang="en-US" altLang="zh-CN" dirty="0" smtClean="0">
                <a:solidFill>
                  <a:srgbClr val="FF0000"/>
                </a:solidFill>
                <a:latin typeface="+mn-ea"/>
              </a:rPr>
              <a:t>B</a:t>
            </a:r>
            <a:endParaRPr lang="zh-CN" altLang="en-US" dirty="0"/>
          </a:p>
        </p:txBody>
      </p:sp>
      <p:sp>
        <p:nvSpPr>
          <p:cNvPr id="6" name="矩形 5"/>
          <p:cNvSpPr/>
          <p:nvPr/>
        </p:nvSpPr>
        <p:spPr>
          <a:xfrm>
            <a:off x="1043608" y="5445224"/>
            <a:ext cx="1218603" cy="400110"/>
          </a:xfrm>
          <a:prstGeom prst="rect">
            <a:avLst/>
          </a:prstGeom>
        </p:spPr>
        <p:txBody>
          <a:bodyPr wrap="none">
            <a:spAutoFit/>
          </a:bodyPr>
          <a:lstStyle/>
          <a:p>
            <a:r>
              <a:rPr lang="zh-CN" altLang="en-US" dirty="0" smtClean="0">
                <a:solidFill>
                  <a:srgbClr val="FF0000"/>
                </a:solidFill>
                <a:latin typeface="+mn-ea"/>
              </a:rPr>
              <a:t>答案：</a:t>
            </a:r>
            <a:r>
              <a:rPr lang="en-US" altLang="zh-CN" dirty="0" smtClean="0">
                <a:solidFill>
                  <a:srgbClr val="FF0000"/>
                </a:solidFill>
                <a:latin typeface="+mn-ea"/>
              </a:rPr>
              <a:t>A</a:t>
            </a:r>
            <a:r>
              <a:rPr lang="zh-CN" altLang="en-US" dirty="0" smtClean="0">
                <a:solidFill>
                  <a:srgbClr val="FF0000"/>
                </a:solidFill>
                <a:latin typeface="+mn-ea"/>
              </a:rPr>
              <a:t> </a:t>
            </a:r>
            <a:endParaRPr lang="zh-CN" altLang="en-US" dirty="0"/>
          </a:p>
        </p:txBody>
      </p:sp>
      <p:sp>
        <p:nvSpPr>
          <p:cNvPr id="7" name="矩形 6"/>
          <p:cNvSpPr/>
          <p:nvPr/>
        </p:nvSpPr>
        <p:spPr>
          <a:xfrm>
            <a:off x="395536" y="3717032"/>
            <a:ext cx="8352928" cy="1569660"/>
          </a:xfrm>
          <a:prstGeom prst="rect">
            <a:avLst/>
          </a:prstGeom>
        </p:spPr>
        <p:txBody>
          <a:bodyPr wrap="square">
            <a:spAutoFit/>
          </a:bodyPr>
          <a:lstStyle/>
          <a:p>
            <a:r>
              <a:rPr lang="zh-CN" altLang="en-US" sz="2400" dirty="0" smtClean="0">
                <a:solidFill>
                  <a:srgbClr val="FF0000"/>
                </a:solidFill>
                <a:latin typeface="+mn-ea"/>
              </a:rPr>
              <a:t>例</a:t>
            </a:r>
            <a:r>
              <a:rPr lang="en-US" altLang="zh-CN" sz="2400" dirty="0" smtClean="0">
                <a:solidFill>
                  <a:srgbClr val="FF0000"/>
                </a:solidFill>
                <a:latin typeface="+mn-ea"/>
              </a:rPr>
              <a:t>5</a:t>
            </a:r>
            <a:r>
              <a:rPr lang="zh-CN" altLang="en-US" sz="2400" dirty="0" smtClean="0">
                <a:solidFill>
                  <a:srgbClr val="FF0000"/>
                </a:solidFill>
                <a:latin typeface="+mn-ea"/>
              </a:rPr>
              <a:t>：</a:t>
            </a:r>
            <a:r>
              <a:rPr lang="zh-CN" altLang="en-US" sz="2400" dirty="0" smtClean="0">
                <a:latin typeface="+mn-ea"/>
              </a:rPr>
              <a:t>为支持</a:t>
            </a:r>
            <a:r>
              <a:rPr lang="en-US" altLang="zh-CN" sz="2400" dirty="0" smtClean="0">
                <a:latin typeface="+mn-ea"/>
              </a:rPr>
              <a:t>CD-ROM</a:t>
            </a:r>
            <a:r>
              <a:rPr lang="zh-CN" altLang="en-US" sz="2400" dirty="0" smtClean="0">
                <a:latin typeface="+mn-ea"/>
              </a:rPr>
              <a:t>中视频文件的快速随机播放，播放性能最好的文件数据块组织方式是（ ）。</a:t>
            </a:r>
            <a:br>
              <a:rPr lang="en-US" altLang="zh-CN" sz="2400" dirty="0" smtClean="0">
                <a:latin typeface="+mn-ea"/>
              </a:rPr>
            </a:br>
            <a:r>
              <a:rPr lang="en-US" altLang="zh-CN" sz="2400" dirty="0" smtClean="0">
                <a:latin typeface="+mn-ea"/>
              </a:rPr>
              <a:t>A.</a:t>
            </a:r>
            <a:r>
              <a:rPr lang="zh-CN" altLang="en-US" sz="2400" dirty="0" smtClean="0">
                <a:latin typeface="+mn-ea"/>
              </a:rPr>
              <a:t>连续结构            </a:t>
            </a:r>
            <a:r>
              <a:rPr lang="en-US" altLang="zh-CN" sz="2400" dirty="0" smtClean="0">
                <a:latin typeface="+mn-ea"/>
              </a:rPr>
              <a:t>B.</a:t>
            </a:r>
            <a:r>
              <a:rPr lang="zh-CN" altLang="en-US" sz="2400" dirty="0" smtClean="0">
                <a:latin typeface="+mn-ea"/>
              </a:rPr>
              <a:t>链式结构</a:t>
            </a:r>
            <a:br>
              <a:rPr lang="en-US" altLang="zh-CN" sz="2400" dirty="0" smtClean="0">
                <a:latin typeface="+mn-ea"/>
              </a:rPr>
            </a:br>
            <a:r>
              <a:rPr lang="en-US" altLang="zh-CN" sz="2400" dirty="0" smtClean="0">
                <a:latin typeface="+mn-ea"/>
              </a:rPr>
              <a:t>C.</a:t>
            </a:r>
            <a:r>
              <a:rPr lang="zh-CN" altLang="en-US" sz="2400" dirty="0" smtClean="0">
                <a:latin typeface="+mn-ea"/>
              </a:rPr>
              <a:t>单级索引结构        </a:t>
            </a:r>
            <a:r>
              <a:rPr lang="en-US" altLang="zh-CN" sz="2400" dirty="0" smtClean="0">
                <a:latin typeface="+mn-ea"/>
              </a:rPr>
              <a:t>D.</a:t>
            </a:r>
            <a:r>
              <a:rPr lang="zh-CN" altLang="en-US" sz="2400" dirty="0" smtClean="0">
                <a:latin typeface="+mn-ea"/>
              </a:rPr>
              <a:t>多级索引结构 </a:t>
            </a:r>
            <a:endParaRPr lang="zh-CN" altLang="en-US" sz="2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95536" y="1045519"/>
            <a:ext cx="8352928" cy="3391593"/>
          </a:xfrm>
        </p:spPr>
        <p:txBody>
          <a:bodyPr/>
          <a:lstStyle/>
          <a:p>
            <a:pPr lvl="0">
              <a:lnSpc>
                <a:spcPct val="150000"/>
              </a:lnSpc>
            </a:pPr>
            <a:r>
              <a:rPr lang="zh-CN" altLang="en-US" sz="2800" dirty="0" smtClean="0">
                <a:latin typeface="+mn-ea"/>
                <a:ea typeface="+mn-ea"/>
              </a:rPr>
              <a:t>例</a:t>
            </a:r>
            <a:r>
              <a:rPr lang="en-US" altLang="zh-CN" sz="2800" dirty="0" smtClean="0">
                <a:latin typeface="+mn-ea"/>
                <a:ea typeface="+mn-ea"/>
              </a:rPr>
              <a:t>6</a:t>
            </a:r>
            <a:r>
              <a:rPr lang="zh-CN" altLang="en-US" sz="2800" dirty="0" smtClean="0">
                <a:latin typeface="+mn-ea"/>
                <a:ea typeface="+mn-ea"/>
              </a:rPr>
              <a:t>：</a:t>
            </a:r>
            <a:r>
              <a:rPr lang="zh-CN" altLang="zh-CN" sz="2800" dirty="0" smtClean="0">
                <a:solidFill>
                  <a:schemeClr val="tx1"/>
                </a:solidFill>
              </a:rPr>
              <a:t>当数据为以下使用要求时，应选择何种物理文件组织方式：</a:t>
            </a:r>
            <a:br>
              <a:rPr lang="zh-CN" altLang="zh-CN" sz="2800" dirty="0" smtClean="0">
                <a:solidFill>
                  <a:schemeClr val="tx1"/>
                </a:solidFill>
              </a:rPr>
            </a:br>
            <a:r>
              <a:rPr lang="zh-CN" altLang="zh-CN" sz="2800" dirty="0" smtClean="0">
                <a:solidFill>
                  <a:schemeClr val="tx1"/>
                </a:solidFill>
              </a:rPr>
              <a:t>（</a:t>
            </a:r>
            <a:r>
              <a:rPr lang="en-US" altLang="zh-CN" sz="2800" dirty="0" smtClean="0">
                <a:solidFill>
                  <a:schemeClr val="tx1"/>
                </a:solidFill>
              </a:rPr>
              <a:t>1</a:t>
            </a:r>
            <a:r>
              <a:rPr lang="zh-CN" altLang="zh-CN" sz="2800" dirty="0" smtClean="0">
                <a:solidFill>
                  <a:schemeClr val="tx1"/>
                </a:solidFill>
              </a:rPr>
              <a:t>）快速访问，不经常更新，经常随机访问</a:t>
            </a:r>
            <a:br>
              <a:rPr lang="zh-CN" altLang="zh-CN" sz="2800" dirty="0" smtClean="0">
                <a:solidFill>
                  <a:schemeClr val="tx1"/>
                </a:solidFill>
              </a:rPr>
            </a:br>
            <a:r>
              <a:rPr lang="zh-CN" altLang="zh-CN" sz="2800" dirty="0" smtClean="0">
                <a:solidFill>
                  <a:schemeClr val="tx1"/>
                </a:solidFill>
              </a:rPr>
              <a:t>（</a:t>
            </a:r>
            <a:r>
              <a:rPr lang="en-US" altLang="zh-CN" sz="2800" dirty="0" smtClean="0">
                <a:solidFill>
                  <a:schemeClr val="tx1"/>
                </a:solidFill>
              </a:rPr>
              <a:t>2</a:t>
            </a:r>
            <a:r>
              <a:rPr lang="zh-CN" altLang="zh-CN" sz="2800" dirty="0" smtClean="0">
                <a:solidFill>
                  <a:schemeClr val="tx1"/>
                </a:solidFill>
              </a:rPr>
              <a:t>）快速访问，经常更新，经常按一定顺序访问；</a:t>
            </a:r>
            <a:br>
              <a:rPr lang="zh-CN" altLang="zh-CN" sz="2800" dirty="0" smtClean="0">
                <a:solidFill>
                  <a:schemeClr val="tx1"/>
                </a:solidFill>
              </a:rPr>
            </a:br>
            <a:r>
              <a:rPr lang="zh-CN" altLang="zh-CN" sz="2800" dirty="0" smtClean="0">
                <a:solidFill>
                  <a:schemeClr val="tx1"/>
                </a:solidFill>
              </a:rPr>
              <a:t>（</a:t>
            </a:r>
            <a:r>
              <a:rPr lang="en-US" altLang="zh-CN" sz="2800" dirty="0" smtClean="0">
                <a:solidFill>
                  <a:schemeClr val="tx1"/>
                </a:solidFill>
              </a:rPr>
              <a:t>3</a:t>
            </a:r>
            <a:r>
              <a:rPr lang="zh-CN" altLang="zh-CN" sz="2800" dirty="0" smtClean="0">
                <a:solidFill>
                  <a:schemeClr val="tx1"/>
                </a:solidFill>
              </a:rPr>
              <a:t>）快速访问，经常更新，经常随机访问。</a:t>
            </a:r>
            <a:br>
              <a:rPr lang="zh-CN" altLang="zh-CN" sz="2400" dirty="0" smtClean="0"/>
            </a:br>
            <a:endParaRPr lang="zh-CN" altLang="en-US" sz="2400" dirty="0" smtClean="0">
              <a:solidFill>
                <a:schemeClr val="tx1"/>
              </a:solidFill>
              <a:latin typeface="+mn-ea"/>
              <a:ea typeface="+mn-ea"/>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defRPr/>
            </a:pPr>
            <a:r>
              <a:rPr lang="zh-CN" altLang="en-US" sz="3600" dirty="0" smtClean="0"/>
              <a:t>例</a:t>
            </a:r>
            <a:r>
              <a:rPr lang="en-US" altLang="zh-CN" sz="3600" dirty="0" smtClean="0"/>
              <a:t>7</a:t>
            </a:r>
            <a:r>
              <a:rPr lang="zh-CN" altLang="en-US" sz="3600" dirty="0" smtClean="0"/>
              <a:t>：</a:t>
            </a:r>
            <a:r>
              <a:rPr lang="zh-CN" altLang="en-US" dirty="0" smtClean="0"/>
              <a:t>	</a:t>
            </a:r>
            <a:endParaRPr lang="zh-CN" altLang="en-US" dirty="0" smtClean="0"/>
          </a:p>
        </p:txBody>
      </p:sp>
      <p:sp>
        <p:nvSpPr>
          <p:cNvPr id="47107" name="Rectangle 3"/>
          <p:cNvSpPr>
            <a:spLocks noGrp="1" noChangeArrowheads="1"/>
          </p:cNvSpPr>
          <p:nvPr>
            <p:ph type="body" idx="1"/>
          </p:nvPr>
        </p:nvSpPr>
        <p:spPr/>
        <p:txBody>
          <a:bodyPr/>
          <a:lstStyle/>
          <a:p>
            <a:pPr>
              <a:lnSpc>
                <a:spcPct val="90000"/>
              </a:lnSpc>
            </a:pPr>
            <a:r>
              <a:rPr lang="zh-CN" altLang="en-US" sz="2800" b="1" dirty="0" smtClean="0"/>
              <a:t>某文件系统采用单级索引文件结构，假定文件索引表的每个表项占</a:t>
            </a:r>
            <a:r>
              <a:rPr lang="en-US" altLang="zh-CN" sz="2800" b="1" dirty="0" smtClean="0"/>
              <a:t>3</a:t>
            </a:r>
            <a:r>
              <a:rPr lang="zh-CN" altLang="en-US" sz="2800" b="1" dirty="0" smtClean="0"/>
              <a:t>个字节，存放一个磁盘块的块号（磁盘块的大小为</a:t>
            </a:r>
            <a:r>
              <a:rPr lang="en-US" altLang="zh-CN" sz="2800" b="1" dirty="0" smtClean="0"/>
              <a:t>512B</a:t>
            </a:r>
            <a:r>
              <a:rPr lang="zh-CN" altLang="en-US" sz="2800" b="1" dirty="0" smtClean="0"/>
              <a:t>）。试问：</a:t>
            </a:r>
            <a:endParaRPr lang="zh-CN" altLang="en-US" sz="2800" b="1" dirty="0" smtClean="0"/>
          </a:p>
          <a:p>
            <a:pPr>
              <a:lnSpc>
                <a:spcPct val="90000"/>
              </a:lnSpc>
            </a:pPr>
            <a:endParaRPr lang="zh-CN" altLang="en-US" sz="2800" b="1" dirty="0" smtClean="0"/>
          </a:p>
          <a:p>
            <a:pPr>
              <a:lnSpc>
                <a:spcPct val="90000"/>
              </a:lnSpc>
            </a:pPr>
            <a:r>
              <a:rPr lang="en-US" altLang="zh-CN" sz="2800" b="1" dirty="0" smtClean="0"/>
              <a:t>1</a:t>
            </a:r>
            <a:r>
              <a:rPr lang="zh-CN" altLang="en-US" sz="2800" b="1" dirty="0" smtClean="0"/>
              <a:t>）该文件系统能支持的最大文件大小是多少字节？能管理的最大磁盘空间是多大？</a:t>
            </a:r>
            <a:endParaRPr lang="zh-CN" altLang="en-US" sz="2800" b="1" dirty="0" smtClean="0"/>
          </a:p>
          <a:p>
            <a:pPr>
              <a:lnSpc>
                <a:spcPct val="90000"/>
              </a:lnSpc>
            </a:pPr>
            <a:endParaRPr lang="zh-CN" altLang="en-US" sz="2800" b="1" dirty="0" smtClean="0"/>
          </a:p>
          <a:p>
            <a:pPr>
              <a:lnSpc>
                <a:spcPct val="90000"/>
              </a:lnSpc>
            </a:pPr>
            <a:r>
              <a:rPr lang="en-US" altLang="zh-CN" sz="2800" b="1" dirty="0" smtClean="0"/>
              <a:t>2</a:t>
            </a:r>
            <a:r>
              <a:rPr lang="zh-CN" altLang="en-US" sz="2800" b="1" dirty="0" smtClean="0"/>
              <a:t>）若采用</a:t>
            </a:r>
            <a:r>
              <a:rPr lang="en-US" altLang="zh-CN" sz="2800" b="1" dirty="0" smtClean="0"/>
              <a:t>2</a:t>
            </a:r>
            <a:r>
              <a:rPr lang="zh-CN" altLang="en-US" sz="2800" b="1" dirty="0" smtClean="0"/>
              <a:t>级或</a:t>
            </a:r>
            <a:r>
              <a:rPr lang="en-US" altLang="zh-CN" sz="2800" b="1" dirty="0" smtClean="0"/>
              <a:t>3</a:t>
            </a:r>
            <a:r>
              <a:rPr lang="zh-CN" altLang="en-US" sz="2800" b="1" dirty="0" smtClean="0"/>
              <a:t>级索引，该文件系统能支持的最大文件大小是多少字节？能管理的最大磁盘空间是多大？</a:t>
            </a:r>
            <a:endParaRPr lang="zh-CN" altLang="en-US" sz="2800" b="1" dirty="0" smtClean="0"/>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defRPr/>
            </a:pPr>
            <a:r>
              <a:rPr lang="zh-CN" altLang="en-US" smtClean="0"/>
              <a:t>分析</a:t>
            </a:r>
            <a:endParaRPr lang="zh-CN" altLang="en-US" smtClean="0"/>
          </a:p>
        </p:txBody>
      </p:sp>
      <p:sp>
        <p:nvSpPr>
          <p:cNvPr id="48131" name="Rectangle 3"/>
          <p:cNvSpPr>
            <a:spLocks noGrp="1" noChangeArrowheads="1"/>
          </p:cNvSpPr>
          <p:nvPr>
            <p:ph type="body" idx="1"/>
          </p:nvPr>
        </p:nvSpPr>
        <p:spPr>
          <a:xfrm>
            <a:off x="457200" y="1052513"/>
            <a:ext cx="8229600" cy="5073650"/>
          </a:xfrm>
        </p:spPr>
        <p:txBody>
          <a:bodyPr/>
          <a:lstStyle/>
          <a:p>
            <a:pPr>
              <a:lnSpc>
                <a:spcPct val="90000"/>
              </a:lnSpc>
            </a:pPr>
            <a:r>
              <a:rPr lang="en-US" altLang="zh-CN" sz="2800" b="1" smtClean="0"/>
              <a:t>1</a:t>
            </a:r>
            <a:r>
              <a:rPr lang="zh-CN" altLang="en-US" sz="2800" b="1" smtClean="0"/>
              <a:t>）由于索引表占用一个大小为</a:t>
            </a:r>
            <a:r>
              <a:rPr lang="en-US" altLang="zh-CN" sz="2800" b="1" smtClean="0"/>
              <a:t>512B</a:t>
            </a:r>
            <a:r>
              <a:rPr lang="zh-CN" altLang="en-US" sz="2800" b="1" smtClean="0"/>
              <a:t>的磁盘，所以该文件系统的索引表可以管理</a:t>
            </a:r>
            <a:r>
              <a:rPr lang="en-US" altLang="zh-CN" sz="2800" b="1" smtClean="0"/>
              <a:t>512/3=170</a:t>
            </a:r>
            <a:r>
              <a:rPr lang="zh-CN" altLang="en-US" sz="2800" b="1" smtClean="0"/>
              <a:t>个表项，而每一个表项对应一个物理块，因此该文件系统可以支持的最大文件为：  </a:t>
            </a:r>
            <a:r>
              <a:rPr lang="en-US" altLang="zh-CN" sz="2800" b="1" smtClean="0"/>
              <a:t>170*512B=87040B=85K</a:t>
            </a:r>
            <a:endParaRPr lang="en-US" altLang="zh-CN" sz="2800" b="1" smtClean="0"/>
          </a:p>
          <a:p>
            <a:pPr>
              <a:lnSpc>
                <a:spcPct val="90000"/>
              </a:lnSpc>
              <a:buFontTx/>
              <a:buNone/>
            </a:pPr>
            <a:r>
              <a:rPr lang="en-US" altLang="zh-CN" sz="2800" b="1" smtClean="0"/>
              <a:t>   </a:t>
            </a:r>
            <a:r>
              <a:rPr lang="zh-CN" altLang="en-US" sz="2800" b="1" smtClean="0"/>
              <a:t>能管理的最大磁盘空间：</a:t>
            </a:r>
            <a:r>
              <a:rPr lang="en-US" altLang="zh-CN" sz="2800" b="1" smtClean="0"/>
              <a:t>2</a:t>
            </a:r>
            <a:r>
              <a:rPr lang="en-US" altLang="zh-CN" sz="2800" b="1" baseline="30000" smtClean="0"/>
              <a:t>24</a:t>
            </a:r>
            <a:r>
              <a:rPr lang="en-US" altLang="zh-CN" sz="2800" b="1" smtClean="0"/>
              <a:t>*512B</a:t>
            </a:r>
            <a:endParaRPr lang="en-US" altLang="zh-CN" sz="2800" b="1" smtClean="0"/>
          </a:p>
          <a:p>
            <a:pPr>
              <a:lnSpc>
                <a:spcPct val="90000"/>
              </a:lnSpc>
            </a:pPr>
            <a:r>
              <a:rPr lang="en-US" altLang="zh-CN" sz="2800" b="1" smtClean="0"/>
              <a:t>2</a:t>
            </a:r>
            <a:r>
              <a:rPr lang="zh-CN" altLang="en-US" sz="2800" b="1" smtClean="0"/>
              <a:t>）若采用二级索引，则是：</a:t>
            </a:r>
            <a:r>
              <a:rPr lang="en-US" altLang="zh-CN" sz="2800" b="1" smtClean="0"/>
              <a:t>170*170*512B=7225KB</a:t>
            </a:r>
            <a:endParaRPr lang="en-US" altLang="zh-CN" sz="2800" b="1" smtClean="0"/>
          </a:p>
          <a:p>
            <a:pPr>
              <a:lnSpc>
                <a:spcPct val="90000"/>
              </a:lnSpc>
            </a:pPr>
            <a:endParaRPr lang="en-US" altLang="zh-CN" sz="2800" b="1" smtClean="0"/>
          </a:p>
          <a:p>
            <a:pPr>
              <a:lnSpc>
                <a:spcPct val="90000"/>
              </a:lnSpc>
            </a:pPr>
            <a:r>
              <a:rPr lang="en-US" altLang="zh-CN" sz="2800" b="1" smtClean="0"/>
              <a:t>3</a:t>
            </a:r>
            <a:r>
              <a:rPr lang="zh-CN" altLang="en-US" sz="2800" b="1" smtClean="0"/>
              <a:t>）若采用三级索引，则是：</a:t>
            </a:r>
            <a:r>
              <a:rPr lang="en-US" altLang="zh-CN" sz="2800" b="1" smtClean="0"/>
              <a:t>170*170*170*512B=2456500KB=2398.93M</a:t>
            </a:r>
            <a:endParaRPr lang="en-US" altLang="zh-CN" sz="2800" b="1" smtClean="0"/>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defRPr/>
            </a:pPr>
            <a:r>
              <a:rPr lang="zh-CN" altLang="en-US" sz="3600" dirty="0" smtClean="0"/>
              <a:t>例</a:t>
            </a:r>
            <a:r>
              <a:rPr lang="en-US" altLang="zh-CN" sz="3600" dirty="0" smtClean="0"/>
              <a:t>8</a:t>
            </a:r>
            <a:r>
              <a:rPr lang="zh-CN" altLang="en-US" sz="3600" dirty="0" smtClean="0"/>
              <a:t>：</a:t>
            </a:r>
            <a:r>
              <a:rPr lang="zh-CN" altLang="en-US" dirty="0" smtClean="0"/>
              <a:t>	</a:t>
            </a:r>
            <a:endParaRPr lang="zh-CN" altLang="en-US" dirty="0" smtClean="0"/>
          </a:p>
        </p:txBody>
      </p:sp>
      <p:sp>
        <p:nvSpPr>
          <p:cNvPr id="47107" name="Rectangle 3"/>
          <p:cNvSpPr>
            <a:spLocks noGrp="1" noChangeArrowheads="1"/>
          </p:cNvSpPr>
          <p:nvPr>
            <p:ph type="body" idx="1"/>
          </p:nvPr>
        </p:nvSpPr>
        <p:spPr>
          <a:xfrm>
            <a:off x="467544" y="1484784"/>
            <a:ext cx="8229600" cy="4525963"/>
          </a:xfrm>
        </p:spPr>
        <p:txBody>
          <a:bodyPr/>
          <a:lstStyle/>
          <a:p>
            <a:pPr marL="0" indent="0">
              <a:lnSpc>
                <a:spcPct val="90000"/>
              </a:lnSpc>
              <a:buNone/>
            </a:pPr>
            <a:r>
              <a:rPr lang="zh-CN" altLang="en-US" sz="2800" b="1" dirty="0" smtClean="0"/>
              <a:t>在磁盘上有一个文件系统，磁盘每块</a:t>
            </a:r>
            <a:r>
              <a:rPr lang="en-US" altLang="zh-CN" sz="2800" b="1" dirty="0" smtClean="0"/>
              <a:t>512</a:t>
            </a:r>
            <a:r>
              <a:rPr lang="zh-CN" altLang="en-US" sz="2800" b="1" dirty="0" smtClean="0"/>
              <a:t>个字。在文件的目录项中给出了文件名、第一个索引块地址、文件长度（块数）。在索引块中（包含第一个索引块）前面</a:t>
            </a:r>
            <a:r>
              <a:rPr lang="en-US" altLang="zh-CN" sz="2800" b="1" dirty="0" smtClean="0"/>
              <a:t>511</a:t>
            </a:r>
            <a:r>
              <a:rPr lang="zh-CN" altLang="en-US" sz="2800" b="1" dirty="0" smtClean="0"/>
              <a:t>个字指向文件块，及第</a:t>
            </a:r>
            <a:r>
              <a:rPr lang="en-US" altLang="zh-CN" sz="2800" b="1" dirty="0" err="1" smtClean="0"/>
              <a:t>i</a:t>
            </a:r>
            <a:r>
              <a:rPr lang="zh-CN" altLang="en-US" sz="2800" b="1" dirty="0" smtClean="0"/>
              <a:t>个索引项（</a:t>
            </a:r>
            <a:r>
              <a:rPr lang="en-US" altLang="zh-CN" sz="2800" b="1" dirty="0" err="1" smtClean="0"/>
              <a:t>i</a:t>
            </a:r>
            <a:r>
              <a:rPr lang="en-US" altLang="zh-CN" sz="2800" b="1" dirty="0" smtClean="0"/>
              <a:t>=0,1</a:t>
            </a:r>
            <a:r>
              <a:rPr lang="zh-CN" altLang="en-US" sz="2800" b="1" dirty="0" smtClean="0"/>
              <a:t>， </a:t>
            </a:r>
            <a:r>
              <a:rPr lang="en-US" altLang="zh-CN" sz="2800" b="1" dirty="0" smtClean="0"/>
              <a:t>… </a:t>
            </a:r>
            <a:r>
              <a:rPr lang="zh-CN" altLang="en-US" sz="2800" b="1" dirty="0" smtClean="0"/>
              <a:t>，</a:t>
            </a:r>
            <a:r>
              <a:rPr lang="en-US" altLang="zh-CN" sz="2800" b="1" dirty="0" smtClean="0"/>
              <a:t>510</a:t>
            </a:r>
            <a:r>
              <a:rPr lang="zh-CN" altLang="en-US" sz="2800" b="1" dirty="0" smtClean="0"/>
              <a:t>）指向文件的</a:t>
            </a:r>
            <a:r>
              <a:rPr lang="en-US" altLang="zh-CN" sz="2800" b="1" dirty="0" err="1" smtClean="0"/>
              <a:t>i</a:t>
            </a:r>
            <a:r>
              <a:rPr lang="zh-CN" altLang="en-US" sz="2800" b="1" dirty="0" smtClean="0"/>
              <a:t>块，索引块中最后一个字指向下一个索引块，最后一个索引块中最后一个字为</a:t>
            </a:r>
            <a:r>
              <a:rPr lang="en-US" altLang="zh-CN" sz="2800" b="1" dirty="0" smtClean="0"/>
              <a:t>nil</a:t>
            </a:r>
            <a:r>
              <a:rPr lang="zh-CN" altLang="en-US" sz="2800" b="1" dirty="0" smtClean="0"/>
              <a:t>。假定目录在内存中，每个文件的逻辑块均从</a:t>
            </a:r>
            <a:r>
              <a:rPr lang="en-US" altLang="zh-CN" sz="2800" b="1" dirty="0" smtClean="0"/>
              <a:t>0</a:t>
            </a:r>
            <a:r>
              <a:rPr lang="zh-CN" altLang="en-US" sz="2800" b="1" dirty="0" smtClean="0"/>
              <a:t>开始编号，逻辑块长和物理块长相同，对这样的索引物理结构，系统应如何将逻辑块号转换成物理块号？</a:t>
            </a:r>
            <a:endParaRPr lang="zh-CN" altLang="en-US" sz="2800" b="1" dirty="0" smtClean="0"/>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203848" y="72008"/>
            <a:ext cx="2458616" cy="692696"/>
          </a:xfrm>
        </p:spPr>
        <p:txBody>
          <a:bodyPr/>
          <a:lstStyle/>
          <a:p>
            <a:pPr>
              <a:defRPr/>
            </a:pPr>
            <a:r>
              <a:rPr lang="zh-CN" altLang="en-US" sz="3600" dirty="0" smtClean="0"/>
              <a:t>例</a:t>
            </a:r>
            <a:r>
              <a:rPr lang="en-US" altLang="zh-CN" sz="3600" dirty="0" smtClean="0"/>
              <a:t>8</a:t>
            </a:r>
            <a:r>
              <a:rPr lang="zh-CN" altLang="en-US" sz="3600" dirty="0" smtClean="0"/>
              <a:t>解答：</a:t>
            </a:r>
            <a:endParaRPr lang="zh-CN" altLang="en-US" dirty="0" smtClean="0"/>
          </a:p>
        </p:txBody>
      </p:sp>
      <p:pic>
        <p:nvPicPr>
          <p:cNvPr id="500739" name="Picture 3"/>
          <p:cNvPicPr>
            <a:picLocks noChangeAspect="1" noChangeArrowheads="1"/>
          </p:cNvPicPr>
          <p:nvPr/>
        </p:nvPicPr>
        <p:blipFill>
          <a:blip r:embed="rId1" cstate="print"/>
          <a:srcRect/>
          <a:stretch>
            <a:fillRect/>
          </a:stretch>
        </p:blipFill>
        <p:spPr bwMode="auto">
          <a:xfrm>
            <a:off x="251520" y="1124744"/>
            <a:ext cx="8694626" cy="396044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203848" y="72008"/>
            <a:ext cx="2458616" cy="692696"/>
          </a:xfrm>
        </p:spPr>
        <p:txBody>
          <a:bodyPr/>
          <a:lstStyle/>
          <a:p>
            <a:pPr>
              <a:defRPr/>
            </a:pPr>
            <a:r>
              <a:rPr lang="zh-CN" altLang="en-US" sz="3600" dirty="0" smtClean="0"/>
              <a:t>例</a:t>
            </a:r>
            <a:r>
              <a:rPr lang="en-US" altLang="zh-CN" sz="3600" dirty="0" smtClean="0"/>
              <a:t>8</a:t>
            </a:r>
            <a:r>
              <a:rPr lang="zh-CN" altLang="en-US" sz="3600" dirty="0" smtClean="0"/>
              <a:t>解答：</a:t>
            </a:r>
            <a:endParaRPr lang="zh-CN" altLang="en-US" dirty="0" smtClean="0"/>
          </a:p>
        </p:txBody>
      </p:sp>
      <p:pic>
        <p:nvPicPr>
          <p:cNvPr id="500738" name="Picture 2"/>
          <p:cNvPicPr>
            <a:picLocks noChangeAspect="1" noChangeArrowheads="1"/>
          </p:cNvPicPr>
          <p:nvPr/>
        </p:nvPicPr>
        <p:blipFill>
          <a:blip r:embed="rId1" cstate="print"/>
          <a:srcRect/>
          <a:stretch>
            <a:fillRect/>
          </a:stretch>
        </p:blipFill>
        <p:spPr bwMode="auto">
          <a:xfrm>
            <a:off x="827584" y="908720"/>
            <a:ext cx="7632848" cy="570815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defRPr/>
            </a:pPr>
            <a:r>
              <a:rPr lang="zh-CN" altLang="en-US" sz="3600" dirty="0" smtClean="0"/>
              <a:t>例</a:t>
            </a:r>
            <a:r>
              <a:rPr lang="en-US" altLang="zh-CN" sz="3600" dirty="0" smtClean="0"/>
              <a:t>9</a:t>
            </a:r>
            <a:r>
              <a:rPr lang="zh-CN" altLang="en-US" sz="3600" dirty="0" smtClean="0"/>
              <a:t>：</a:t>
            </a:r>
            <a:r>
              <a:rPr lang="zh-CN" altLang="en-US" dirty="0" smtClean="0"/>
              <a:t>	</a:t>
            </a:r>
            <a:endParaRPr lang="zh-CN" altLang="en-US" dirty="0" smtClean="0"/>
          </a:p>
        </p:txBody>
      </p:sp>
      <p:sp>
        <p:nvSpPr>
          <p:cNvPr id="47107" name="Rectangle 3"/>
          <p:cNvSpPr>
            <a:spLocks noGrp="1" noChangeArrowheads="1"/>
          </p:cNvSpPr>
          <p:nvPr>
            <p:ph type="body" idx="1"/>
          </p:nvPr>
        </p:nvSpPr>
        <p:spPr>
          <a:xfrm>
            <a:off x="467544" y="1484784"/>
            <a:ext cx="8229600" cy="4525963"/>
          </a:xfrm>
        </p:spPr>
        <p:txBody>
          <a:bodyPr/>
          <a:lstStyle/>
          <a:p>
            <a:pPr marL="0" indent="0">
              <a:lnSpc>
                <a:spcPct val="150000"/>
              </a:lnSpc>
              <a:buNone/>
            </a:pPr>
            <a:r>
              <a:rPr lang="zh-CN" altLang="en-US" sz="2800" b="1" dirty="0" smtClean="0"/>
              <a:t>请分别说明在连续分配方式、隐式链接分配方式、显示链接分配方式、单级索引分配方式、二级索引分配方式中，如何将文件的字节偏移量</a:t>
            </a:r>
            <a:r>
              <a:rPr lang="en-US" altLang="zh-CN" sz="2800" b="1" dirty="0" smtClean="0"/>
              <a:t>6300</a:t>
            </a:r>
            <a:r>
              <a:rPr lang="zh-CN" altLang="en-US" sz="2800" b="1" dirty="0" smtClean="0"/>
              <a:t>转换为物理块号和块内位移量。假设盘块大小为</a:t>
            </a:r>
            <a:r>
              <a:rPr lang="en-US" altLang="zh-CN" sz="2800" b="1" dirty="0" smtClean="0"/>
              <a:t>1KB</a:t>
            </a:r>
            <a:r>
              <a:rPr lang="zh-CN" altLang="en-US" sz="2800" b="1" dirty="0" smtClean="0"/>
              <a:t>，盘块号占</a:t>
            </a:r>
            <a:r>
              <a:rPr lang="en-US" altLang="zh-CN" sz="2800" b="1" dirty="0" smtClean="0"/>
              <a:t>4B</a:t>
            </a:r>
            <a:r>
              <a:rPr lang="zh-CN" altLang="en-US" sz="2800" b="1" dirty="0" smtClean="0"/>
              <a:t>。</a:t>
            </a:r>
            <a:endParaRPr lang="zh-CN" altLang="en-US" sz="2800" b="1" dirty="0" smtClean="0"/>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203848" y="181423"/>
            <a:ext cx="3754760" cy="583281"/>
          </a:xfrm>
        </p:spPr>
        <p:txBody>
          <a:bodyPr/>
          <a:lstStyle/>
          <a:p>
            <a:pPr>
              <a:defRPr/>
            </a:pPr>
            <a:r>
              <a:rPr lang="zh-CN" altLang="en-US" sz="3200" dirty="0" smtClean="0"/>
              <a:t>小组课堂讨论：</a:t>
            </a:r>
            <a:endParaRPr lang="zh-CN" altLang="en-US" sz="3200" dirty="0" smtClean="0"/>
          </a:p>
        </p:txBody>
      </p:sp>
      <p:sp>
        <p:nvSpPr>
          <p:cNvPr id="49155" name="Rectangle 3"/>
          <p:cNvSpPr>
            <a:spLocks noGrp="1" noChangeArrowheads="1"/>
          </p:cNvSpPr>
          <p:nvPr>
            <p:ph type="body" idx="1"/>
          </p:nvPr>
        </p:nvSpPr>
        <p:spPr>
          <a:xfrm>
            <a:off x="251520" y="980728"/>
            <a:ext cx="8362950" cy="4968552"/>
          </a:xfrm>
        </p:spPr>
        <p:txBody>
          <a:bodyPr/>
          <a:lstStyle/>
          <a:p>
            <a:pPr marL="457200" indent="-457200">
              <a:lnSpc>
                <a:spcPct val="120000"/>
              </a:lnSpc>
              <a:buFontTx/>
              <a:buAutoNum type="arabicPeriod"/>
            </a:pPr>
            <a:r>
              <a:rPr lang="zh-CN" altLang="zh-CN" sz="2400" b="1" dirty="0" smtClean="0"/>
              <a:t>某系统中磁盘的每个盘块大小为</a:t>
            </a:r>
            <a:r>
              <a:rPr lang="en-US" altLang="zh-CN" sz="2400" b="1" dirty="0" smtClean="0"/>
              <a:t>1KB</a:t>
            </a:r>
            <a:r>
              <a:rPr lang="zh-CN" altLang="zh-CN" sz="2400" b="1" dirty="0" smtClean="0"/>
              <a:t>，外存分配方法采用混合索引结构，其中索引节点中直接地址</a:t>
            </a:r>
            <a:r>
              <a:rPr lang="en-US" altLang="zh-CN" sz="2400" b="1" dirty="0" smtClean="0"/>
              <a:t>6</a:t>
            </a:r>
            <a:r>
              <a:rPr lang="zh-CN" altLang="zh-CN" sz="2400" b="1" dirty="0" smtClean="0"/>
              <a:t>项，一级索引地址</a:t>
            </a:r>
            <a:r>
              <a:rPr lang="en-US" altLang="zh-CN" sz="2400" b="1" dirty="0" smtClean="0"/>
              <a:t>2</a:t>
            </a:r>
            <a:r>
              <a:rPr lang="zh-CN" altLang="zh-CN" sz="2400" b="1" dirty="0" smtClean="0"/>
              <a:t>项，二级索引地址</a:t>
            </a:r>
            <a:r>
              <a:rPr lang="en-US" altLang="zh-CN" sz="2400" b="1" dirty="0" smtClean="0"/>
              <a:t>1</a:t>
            </a:r>
            <a:r>
              <a:rPr lang="zh-CN" altLang="zh-CN" sz="2400" b="1" dirty="0" smtClean="0"/>
              <a:t>项，每个盘块号占用</a:t>
            </a:r>
            <a:r>
              <a:rPr lang="en-US" altLang="zh-CN" sz="2400" b="1" dirty="0" smtClean="0"/>
              <a:t>4</a:t>
            </a:r>
            <a:r>
              <a:rPr lang="zh-CN" altLang="zh-CN" sz="2400" b="1" dirty="0" smtClean="0"/>
              <a:t>个字节</a:t>
            </a:r>
            <a:r>
              <a:rPr lang="zh-CN" altLang="en-US" sz="2400" b="1" dirty="0" smtClean="0"/>
              <a:t>。（</a:t>
            </a:r>
            <a:r>
              <a:rPr lang="en-US" altLang="zh-CN" sz="2400" b="1" dirty="0" smtClean="0"/>
              <a:t>1</a:t>
            </a:r>
            <a:r>
              <a:rPr lang="zh-CN" altLang="en-US" sz="2400" b="1" dirty="0" smtClean="0"/>
              <a:t>）</a:t>
            </a:r>
            <a:r>
              <a:rPr lang="zh-CN" altLang="zh-CN" sz="2400" b="1" dirty="0" smtClean="0"/>
              <a:t>请问该系统中允许的文件最大长度是多少？</a:t>
            </a:r>
            <a:endParaRPr lang="en-US" altLang="zh-CN" sz="2400" b="1" dirty="0" smtClean="0"/>
          </a:p>
          <a:p>
            <a:pPr marL="457200" indent="-457200">
              <a:lnSpc>
                <a:spcPct val="120000"/>
              </a:lnSpc>
              <a:buFontTx/>
              <a:buNone/>
            </a:pPr>
            <a:r>
              <a:rPr lang="zh-CN" altLang="en-US" sz="2400" b="1" dirty="0" smtClean="0"/>
              <a:t>      （</a:t>
            </a:r>
            <a:r>
              <a:rPr lang="en-US" altLang="zh-CN" sz="2400" b="1" dirty="0" smtClean="0"/>
              <a:t>2</a:t>
            </a:r>
            <a:r>
              <a:rPr lang="zh-CN" altLang="en-US" sz="2400" b="1" dirty="0" smtClean="0"/>
              <a:t>）能支持的最大磁盘空间是多大？</a:t>
            </a:r>
            <a:endParaRPr lang="en-US" altLang="zh-CN" sz="2400" b="1" dirty="0" smtClean="0"/>
          </a:p>
          <a:p>
            <a:pPr marL="457200" indent="-457200">
              <a:lnSpc>
                <a:spcPct val="120000"/>
              </a:lnSpc>
              <a:buFontTx/>
              <a:buNone/>
            </a:pPr>
            <a:r>
              <a:rPr lang="en-US" altLang="zh-CN" sz="2400" b="1" dirty="0" smtClean="0"/>
              <a:t>      </a:t>
            </a:r>
            <a:r>
              <a:rPr lang="zh-CN" altLang="en-US" sz="2400" b="1" dirty="0" smtClean="0"/>
              <a:t>（</a:t>
            </a:r>
            <a:r>
              <a:rPr lang="en-US" altLang="zh-CN" sz="2400" b="1" dirty="0" smtClean="0"/>
              <a:t>3</a:t>
            </a:r>
            <a:r>
              <a:rPr lang="zh-CN" altLang="en-US" sz="2400" b="1" dirty="0" smtClean="0"/>
              <a:t>）一个文件系统</a:t>
            </a:r>
            <a:r>
              <a:rPr lang="zh-CN" altLang="zh-CN" sz="2400" b="1" dirty="0" smtClean="0"/>
              <a:t>中允许的文件最大长度</a:t>
            </a:r>
            <a:r>
              <a:rPr lang="zh-CN" altLang="en-US" sz="2400" b="1" dirty="0" smtClean="0"/>
              <a:t>和能支持的最大磁盘空间容量分别与哪些因素有关？</a:t>
            </a:r>
            <a:endParaRPr lang="en-US" altLang="zh-CN" sz="2400" b="1" dirty="0" smtClean="0"/>
          </a:p>
          <a:p>
            <a:pPr marL="457200" indent="-457200">
              <a:lnSpc>
                <a:spcPct val="120000"/>
              </a:lnSpc>
              <a:buFontTx/>
              <a:buNone/>
            </a:pPr>
            <a:r>
              <a:rPr lang="en-US" altLang="zh-CN" sz="2400" b="1" dirty="0" smtClean="0"/>
              <a:t>      </a:t>
            </a:r>
            <a:r>
              <a:rPr lang="zh-CN" altLang="en-US" sz="2400" b="1" dirty="0" smtClean="0"/>
              <a:t>（</a:t>
            </a:r>
            <a:r>
              <a:rPr lang="en-US" altLang="zh-CN" sz="2400" b="1" dirty="0" smtClean="0"/>
              <a:t>4</a:t>
            </a:r>
            <a:r>
              <a:rPr lang="zh-CN" altLang="en-US" sz="2400" b="1" dirty="0" smtClean="0"/>
              <a:t>）如果文件的索引节点在内存中，要访问文件的第</a:t>
            </a:r>
            <a:r>
              <a:rPr lang="en-US" altLang="zh-CN" sz="2400" b="1" dirty="0" smtClean="0"/>
              <a:t>500000</a:t>
            </a:r>
            <a:r>
              <a:rPr lang="zh-CN" altLang="en-US" sz="2400" b="1" dirty="0" smtClean="0"/>
              <a:t>个字节，需要启动读磁盘操作多少次？</a:t>
            </a:r>
            <a:endParaRPr lang="en-US" altLang="zh-CN" sz="2400" b="1" dirty="0" smtClean="0"/>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203848" y="44624"/>
            <a:ext cx="3754760" cy="583281"/>
          </a:xfrm>
        </p:spPr>
        <p:txBody>
          <a:bodyPr/>
          <a:lstStyle/>
          <a:p>
            <a:pPr>
              <a:defRPr/>
            </a:pPr>
            <a:r>
              <a:rPr lang="zh-CN" altLang="en-US" sz="2800" dirty="0" smtClean="0"/>
              <a:t>课堂讨论：</a:t>
            </a:r>
            <a:endParaRPr lang="zh-CN" altLang="en-US" sz="2800" dirty="0" smtClean="0"/>
          </a:p>
        </p:txBody>
      </p:sp>
      <p:sp>
        <p:nvSpPr>
          <p:cNvPr id="4" name="Rectangle 3"/>
          <p:cNvSpPr txBox="1">
            <a:spLocks noChangeArrowheads="1"/>
          </p:cNvSpPr>
          <p:nvPr/>
        </p:nvSpPr>
        <p:spPr bwMode="auto">
          <a:xfrm>
            <a:off x="323528" y="908720"/>
            <a:ext cx="8642350" cy="54006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400" b="1" i="0" u="none" strike="noStrike" kern="0" cap="none" spc="0" normalizeH="0" baseline="0" noProof="0" dirty="0" smtClean="0">
                <a:ln>
                  <a:noFill/>
                </a:ln>
                <a:solidFill>
                  <a:srgbClr val="FF0000"/>
                </a:solidFill>
                <a:effectLst/>
                <a:uLnTx/>
                <a:uFillTx/>
                <a:latin typeface="+mn-lt"/>
                <a:ea typeface="+mn-ea"/>
                <a:cs typeface="+mn-cs"/>
              </a:rPr>
              <a:t>解答：</a:t>
            </a: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一个盘块可记录的盘块号的数量为：</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1KB/4=256</a:t>
            </a:r>
            <a:endParaRPr kumimoji="0" lang="zh-CN" altLang="zh-CN" sz="24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直接地址：记录</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6</a:t>
            </a: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个文件所占物理块的块号</a:t>
            </a:r>
            <a:endParaRPr kumimoji="0" lang="zh-CN" altLang="zh-CN" sz="24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一级索引：记录</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256*2=512</a:t>
            </a: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个文件所占物理块的块号</a:t>
            </a:r>
            <a:endParaRPr kumimoji="0" lang="zh-CN" altLang="zh-CN" sz="24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二级索引：记录</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256*256</a:t>
            </a: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个文件所占物理块的块号</a:t>
            </a:r>
            <a:endParaRPr kumimoji="0" lang="zh-CN" altLang="zh-CN" sz="24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该系统中允许的文件最大长度（</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256*256+256*2+6</a:t>
            </a: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*1KB= </a:t>
            </a: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 </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最大磁盘空间：</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2</a:t>
            </a:r>
            <a:r>
              <a:rPr kumimoji="0" lang="en-US" altLang="zh-CN" sz="2400" b="1" i="0" u="none" strike="noStrike" kern="0" cap="none" spc="0" normalizeH="0" baseline="30000" noProof="0" dirty="0" smtClean="0">
                <a:ln>
                  <a:noFill/>
                </a:ln>
                <a:solidFill>
                  <a:schemeClr val="tx1"/>
                </a:solidFill>
                <a:effectLst/>
                <a:uLnTx/>
                <a:uFillTx/>
                <a:latin typeface="+mn-lt"/>
                <a:ea typeface="+mn-ea"/>
                <a:cs typeface="+mn-cs"/>
              </a:rPr>
              <a:t>32</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1KB</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4</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500000/1024=488…288</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lang="en-US" altLang="zh-CN" sz="2400" kern="0" dirty="0" smtClean="0">
                <a:latin typeface="+mn-lt"/>
                <a:ea typeface="+mn-ea"/>
              </a:rPr>
              <a:t>          (489-6)/256=1…227</a:t>
            </a:r>
            <a:r>
              <a:rPr lang="zh-CN" altLang="en-US" sz="2400" kern="0" dirty="0" smtClean="0">
                <a:latin typeface="+mn-lt"/>
                <a:ea typeface="+mn-ea"/>
              </a:rPr>
              <a:t>，所以在第二个一级索引块中，从</a:t>
            </a:r>
            <a:r>
              <a:rPr lang="en-US" altLang="zh-CN" sz="2400" kern="0" dirty="0" err="1" smtClean="0">
                <a:latin typeface="+mn-lt"/>
                <a:ea typeface="+mn-ea"/>
              </a:rPr>
              <a:t>i</a:t>
            </a:r>
            <a:r>
              <a:rPr lang="zh-CN" altLang="en-US" sz="2400" kern="0" dirty="0" smtClean="0">
                <a:latin typeface="+mn-lt"/>
                <a:ea typeface="+mn-ea"/>
              </a:rPr>
              <a:t>节点中找到其块号，读入内存，其中的第</a:t>
            </a:r>
            <a:r>
              <a:rPr lang="en-US" altLang="zh-CN" sz="2400" kern="0" dirty="0" smtClean="0">
                <a:latin typeface="+mn-lt"/>
                <a:ea typeface="+mn-ea"/>
              </a:rPr>
              <a:t>228</a:t>
            </a:r>
            <a:r>
              <a:rPr lang="zh-CN" altLang="en-US" sz="2400" kern="0" dirty="0" smtClean="0">
                <a:latin typeface="+mn-lt"/>
                <a:ea typeface="+mn-ea"/>
              </a:rPr>
              <a:t>个块号就是数据块块号，读出即可。</a:t>
            </a:r>
            <a:endParaRPr lang="en-US" altLang="zh-CN" sz="2400" kern="0" dirty="0" smtClean="0">
              <a:latin typeface="+mn-lt"/>
              <a:ea typeface="+mn-ea"/>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400" b="1" i="0" u="none" strike="noStrike" kern="0" cap="none" spc="0" normalizeH="0" noProof="0" dirty="0" smtClean="0">
                <a:ln>
                  <a:noFill/>
                </a:ln>
                <a:solidFill>
                  <a:schemeClr val="tx1"/>
                </a:solidFill>
                <a:effectLst/>
                <a:uLnTx/>
                <a:uFillTx/>
                <a:latin typeface="+mn-lt"/>
                <a:ea typeface="+mn-ea"/>
                <a:cs typeface="+mn-cs"/>
              </a:rPr>
              <a:t>     </a:t>
            </a:r>
            <a:r>
              <a:rPr kumimoji="0" lang="zh-CN" altLang="en-US" sz="2400" b="1" i="0" u="none" strike="noStrike" kern="0" cap="none" spc="0" normalizeH="0" noProof="0" dirty="0" smtClean="0">
                <a:ln>
                  <a:noFill/>
                </a:ln>
                <a:solidFill>
                  <a:schemeClr val="tx1"/>
                </a:solidFill>
                <a:effectLst/>
                <a:uLnTx/>
                <a:uFillTx/>
                <a:latin typeface="+mn-lt"/>
                <a:ea typeface="+mn-ea"/>
                <a:cs typeface="+mn-cs"/>
              </a:rPr>
              <a:t>所以需要读</a:t>
            </a:r>
            <a:r>
              <a:rPr lang="zh-CN" altLang="en-US" sz="2400" kern="0" dirty="0" smtClean="0">
                <a:latin typeface="+mn-lt"/>
                <a:ea typeface="+mn-ea"/>
              </a:rPr>
              <a:t>两次磁盘</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395536" y="836712"/>
            <a:ext cx="5904656" cy="1200329"/>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6.1.1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1. </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文件的概念</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2285984" y="285728"/>
            <a:ext cx="458799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6.1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文件和文件系统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pic>
        <p:nvPicPr>
          <p:cNvPr id="2051" name="Picture 3" descr="C:\Users\liuzhen\AppData\Roaming\Tencent\Users\8495693\QQ\WinTemp\RichOle\{I$5~B}5~RN`1{CYWM{}(DT.png"/>
          <p:cNvPicPr>
            <a:picLocks noChangeAspect="1" noChangeArrowheads="1"/>
          </p:cNvPicPr>
          <p:nvPr/>
        </p:nvPicPr>
        <p:blipFill>
          <a:blip r:embed="rId1" cstate="print"/>
          <a:srcRect/>
          <a:stretch>
            <a:fillRect/>
          </a:stretch>
        </p:blipFill>
        <p:spPr bwMode="auto">
          <a:xfrm>
            <a:off x="214282" y="1928802"/>
            <a:ext cx="8456190" cy="3429024"/>
          </a:xfrm>
          <a:prstGeom prst="rect">
            <a:avLst/>
          </a:prstGeom>
          <a:noFill/>
        </p:spPr>
      </p:pic>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323528" y="1000108"/>
            <a:ext cx="8568952" cy="3268587"/>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6.2.3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文件存取</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zh-CN" altLang="zh-CN" dirty="0" smtClean="0"/>
              <a:t>文件的存取方法不仅与文件的物理结构有关，而且与用户如何使用文件有关。根据对文件记录的存取顺序，存取方法可分为顺序存取和随机存取两种。</a:t>
            </a:r>
            <a:endParaRPr lang="en-US" altLang="zh-CN" dirty="0" smtClean="0"/>
          </a:p>
          <a:p>
            <a:pPr lvl="1" eaLnBrk="1" hangingPunct="1">
              <a:lnSpc>
                <a:spcPct val="120000"/>
              </a:lnSpc>
              <a:spcBef>
                <a:spcPct val="0"/>
              </a:spcBef>
              <a:buFont typeface="Wingdings" panose="05000000000000000000" pitchFamily="2" charset="2"/>
              <a:buChar char="l"/>
              <a:defRPr/>
            </a:pPr>
            <a:r>
              <a:rPr lang="en-US" altLang="zh-CN" dirty="0" smtClean="0">
                <a:solidFill>
                  <a:srgbClr val="FF0066"/>
                </a:solidFill>
                <a:latin typeface="+mn-lt"/>
                <a:ea typeface="+mn-ea"/>
              </a:rPr>
              <a:t> </a:t>
            </a:r>
            <a:r>
              <a:rPr lang="zh-CN" altLang="zh-CN" dirty="0" smtClean="0">
                <a:solidFill>
                  <a:srgbClr val="FF0066"/>
                </a:solidFill>
                <a:latin typeface="+mn-lt"/>
                <a:ea typeface="+mn-ea"/>
              </a:rPr>
              <a:t>顺序存取</a:t>
            </a:r>
            <a:r>
              <a:rPr lang="zh-CN" altLang="zh-CN" dirty="0" smtClean="0"/>
              <a:t>是指按文件中的记录顺序依次进行读</a:t>
            </a:r>
            <a:r>
              <a:rPr lang="en-US" altLang="zh-CN" dirty="0" smtClean="0"/>
              <a:t>/</a:t>
            </a:r>
            <a:r>
              <a:rPr lang="zh-CN" altLang="zh-CN" dirty="0" smtClean="0"/>
              <a:t>写操作的存取方法</a:t>
            </a:r>
            <a:r>
              <a:rPr lang="zh-CN" altLang="en-US" dirty="0" smtClean="0"/>
              <a:t>。</a:t>
            </a:r>
            <a:endParaRPr lang="en-US" altLang="zh-CN" dirty="0" smtClean="0"/>
          </a:p>
          <a:p>
            <a:pPr lvl="1" eaLnBrk="1" hangingPunct="1">
              <a:lnSpc>
                <a:spcPct val="120000"/>
              </a:lnSpc>
              <a:spcBef>
                <a:spcPct val="0"/>
              </a:spcBef>
              <a:buFont typeface="Wingdings" panose="05000000000000000000" pitchFamily="2" charset="2"/>
              <a:buChar char="l"/>
              <a:defRPr/>
            </a:pPr>
            <a:r>
              <a:rPr lang="en-US" altLang="zh-CN" dirty="0" smtClean="0">
                <a:solidFill>
                  <a:srgbClr val="FF0066"/>
                </a:solidFill>
                <a:latin typeface="+mn-lt"/>
                <a:ea typeface="+mn-ea"/>
              </a:rPr>
              <a:t> </a:t>
            </a:r>
            <a:r>
              <a:rPr lang="zh-CN" altLang="zh-CN" dirty="0" smtClean="0">
                <a:solidFill>
                  <a:srgbClr val="FF0066"/>
                </a:solidFill>
                <a:latin typeface="+mn-lt"/>
                <a:ea typeface="+mn-ea"/>
              </a:rPr>
              <a:t>随机存取</a:t>
            </a:r>
            <a:r>
              <a:rPr lang="zh-CN" altLang="zh-CN" dirty="0" smtClean="0"/>
              <a:t>是指按任意的次序随机读</a:t>
            </a:r>
            <a:r>
              <a:rPr lang="en-US" altLang="zh-CN" dirty="0" smtClean="0"/>
              <a:t>/</a:t>
            </a:r>
            <a:r>
              <a:rPr lang="zh-CN" altLang="zh-CN" dirty="0" smtClean="0"/>
              <a:t>写文件中的记录。</a:t>
            </a:r>
            <a:endParaRPr lang="en-US" altLang="zh-CN" dirty="0" smtClean="0"/>
          </a:p>
          <a:p>
            <a:pPr lvl="1" eaLnBrk="1" hangingPunct="1">
              <a:lnSpc>
                <a:spcPct val="120000"/>
              </a:lnSpc>
              <a:spcBef>
                <a:spcPct val="0"/>
              </a:spcBef>
              <a:buFont typeface="Wingdings" panose="05000000000000000000" pitchFamily="2" charset="2"/>
              <a:buChar char="l"/>
              <a:defRPr/>
            </a:pPr>
            <a:endParaRPr lang="en-US" altLang="zh-CN" dirty="0" smtClean="0">
              <a:solidFill>
                <a:srgbClr val="0070C0"/>
              </a:solidFill>
            </a:endParaRPr>
          </a:p>
          <a:p>
            <a:pPr lvl="1" eaLnBrk="1" hangingPunct="1">
              <a:lnSpc>
                <a:spcPct val="120000"/>
              </a:lnSpc>
              <a:spcBef>
                <a:spcPct val="0"/>
              </a:spcBef>
              <a:defRPr/>
            </a:pPr>
            <a:endParaRPr lang="en-US" altLang="zh-CN" dirty="0" smtClean="0">
              <a:solidFill>
                <a:srgbClr val="0070C0"/>
              </a:solidFill>
            </a:endParaRPr>
          </a:p>
        </p:txBody>
      </p:sp>
      <p:sp>
        <p:nvSpPr>
          <p:cNvPr id="36901" name="Rectangle 37"/>
          <p:cNvSpPr>
            <a:spLocks noChangeArrowheads="1"/>
          </p:cNvSpPr>
          <p:nvPr/>
        </p:nvSpPr>
        <p:spPr bwMode="auto">
          <a:xfrm>
            <a:off x="1857356" y="214290"/>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6.2</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文件的结构和存取</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9011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88"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90"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3192" name="Rectangle 8"/>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100354" name="Picture 2" descr="C:\Users\liuzhen\AppData\Roaming\Tencent\Users\8495693\QQ\WinTemp\RichOle\X]GZK}[9VRDE_3~DB45T3QV.png"/>
          <p:cNvPicPr>
            <a:picLocks noChangeAspect="1" noChangeArrowheads="1"/>
          </p:cNvPicPr>
          <p:nvPr/>
        </p:nvPicPr>
        <p:blipFill>
          <a:blip r:embed="rId1" cstate="print"/>
          <a:srcRect/>
          <a:stretch>
            <a:fillRect/>
          </a:stretch>
        </p:blipFill>
        <p:spPr bwMode="auto">
          <a:xfrm>
            <a:off x="428596" y="3805000"/>
            <a:ext cx="8121877" cy="2000264"/>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box(in)">
                                      <p:cBhvr>
                                        <p:cTn id="7" dur="500"/>
                                        <p:tgtEl>
                                          <p:spTgt spid="100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785786" y="1785926"/>
            <a:ext cx="4968552" cy="1754326"/>
          </a:xfrm>
          <a:prstGeom prst="rect">
            <a:avLst/>
          </a:prstGeom>
          <a:noFill/>
          <a:ln>
            <a:noFill/>
          </a:ln>
          <a:effectLst/>
        </p:spPr>
        <p:txBody>
          <a:bodyPr wrap="square">
            <a:spAutoFit/>
          </a:bodyPr>
          <a:lstStyle/>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文件目录概念</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文件目录结构</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目录检索技术</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71670"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107504" y="701407"/>
            <a:ext cx="8784976" cy="6075509"/>
          </a:xfrm>
          <a:prstGeom prst="rect">
            <a:avLst/>
          </a:prstGeom>
          <a:noFill/>
          <a:ln>
            <a:noFill/>
          </a:ln>
          <a:effectLst/>
        </p:spPr>
        <p:txBody>
          <a:bodyPr wrap="square">
            <a:spAutoFit/>
          </a:bodyPr>
          <a:lstStyle/>
          <a:p>
            <a:r>
              <a:rPr kumimoji="1" lang="en-US" altLang="zh-CN" sz="2400" dirty="0" smtClean="0">
                <a:effectLst>
                  <a:outerShdw blurRad="38100" dist="38100" dir="2700000" algn="tl">
                    <a:srgbClr val="C0C0C0"/>
                  </a:outerShdw>
                </a:effectLst>
                <a:latin typeface="+mn-ea"/>
                <a:ea typeface="+mn-ea"/>
              </a:rPr>
              <a:t>1</a:t>
            </a:r>
            <a:r>
              <a:rPr kumimoji="1" lang="zh-CN" altLang="en-US" sz="2400" dirty="0" smtClean="0">
                <a:effectLst>
                  <a:outerShdw blurRad="38100" dist="38100" dir="2700000" algn="tl">
                    <a:srgbClr val="C0C0C0"/>
                  </a:outerShdw>
                </a:effectLst>
                <a:latin typeface="+mn-ea"/>
                <a:ea typeface="+mn-ea"/>
              </a:rPr>
              <a:t>、</a:t>
            </a:r>
            <a:r>
              <a:rPr lang="zh-CN" altLang="zh-CN" sz="2400" dirty="0" smtClean="0">
                <a:latin typeface="+mn-ea"/>
                <a:ea typeface="+mn-ea"/>
              </a:rPr>
              <a:t>目录</a:t>
            </a:r>
            <a:r>
              <a:rPr lang="zh-CN" altLang="zh-CN" sz="2400" dirty="0">
                <a:latin typeface="+mn-ea"/>
                <a:ea typeface="+mn-ea"/>
              </a:rPr>
              <a:t>文件所存放的信息是</a:t>
            </a:r>
            <a:r>
              <a:rPr lang="zh-CN" altLang="zh-CN" sz="2400" dirty="0" smtClean="0">
                <a:latin typeface="+mn-ea"/>
                <a:ea typeface="+mn-ea"/>
              </a:rPr>
              <a:t>（</a:t>
            </a:r>
            <a:r>
              <a:rPr lang="en-US" altLang="zh-CN" sz="2400" dirty="0" smtClean="0">
                <a:latin typeface="+mn-ea"/>
                <a:ea typeface="+mn-ea"/>
              </a:rPr>
              <a:t>  </a:t>
            </a:r>
            <a:r>
              <a:rPr lang="zh-CN" altLang="zh-CN" sz="2400" dirty="0">
                <a:latin typeface="+mn-ea"/>
                <a:ea typeface="+mn-ea"/>
              </a:rPr>
              <a:t>）。</a:t>
            </a:r>
            <a:endParaRPr lang="zh-CN" altLang="zh-CN" sz="2400" dirty="0">
              <a:latin typeface="+mn-ea"/>
              <a:ea typeface="+mn-ea"/>
            </a:endParaRPr>
          </a:p>
          <a:p>
            <a:pPr marL="457200" indent="-457200">
              <a:buAutoNum type="alphaUcPeriod"/>
            </a:pPr>
            <a:r>
              <a:rPr lang="zh-CN" altLang="zh-CN" sz="2400" dirty="0" smtClean="0">
                <a:latin typeface="+mn-ea"/>
                <a:ea typeface="+mn-ea"/>
              </a:rPr>
              <a:t>某</a:t>
            </a:r>
            <a:r>
              <a:rPr lang="zh-CN" altLang="zh-CN" sz="2400" dirty="0">
                <a:latin typeface="+mn-ea"/>
                <a:ea typeface="+mn-ea"/>
              </a:rPr>
              <a:t>一文件存放的数据信息</a:t>
            </a:r>
            <a:r>
              <a:rPr lang="en-US" altLang="zh-CN" sz="2400" dirty="0">
                <a:latin typeface="+mn-ea"/>
                <a:ea typeface="+mn-ea"/>
              </a:rPr>
              <a:t> </a:t>
            </a:r>
            <a:endParaRPr lang="en-US" altLang="zh-CN" sz="2400" dirty="0" smtClean="0">
              <a:latin typeface="+mn-ea"/>
              <a:ea typeface="+mn-ea"/>
            </a:endParaRPr>
          </a:p>
          <a:p>
            <a:pPr marL="457200" indent="-457200">
              <a:buAutoNum type="alphaUcPeriod"/>
            </a:pPr>
            <a:r>
              <a:rPr lang="zh-CN" altLang="zh-CN" sz="2400" dirty="0" smtClean="0">
                <a:latin typeface="+mn-ea"/>
                <a:ea typeface="+mn-ea"/>
              </a:rPr>
              <a:t>某</a:t>
            </a:r>
            <a:r>
              <a:rPr lang="zh-CN" altLang="zh-CN" sz="2400" dirty="0">
                <a:latin typeface="+mn-ea"/>
                <a:ea typeface="+mn-ea"/>
              </a:rPr>
              <a:t>一文件的文件目录</a:t>
            </a:r>
            <a:endParaRPr lang="zh-CN" altLang="zh-CN" sz="2400" dirty="0">
              <a:latin typeface="+mn-ea"/>
              <a:ea typeface="+mn-ea"/>
            </a:endParaRPr>
          </a:p>
          <a:p>
            <a:r>
              <a:rPr lang="en-US" altLang="zh-CN" sz="2400" dirty="0">
                <a:latin typeface="+mn-ea"/>
                <a:ea typeface="+mn-ea"/>
              </a:rPr>
              <a:t>C. </a:t>
            </a:r>
            <a:r>
              <a:rPr lang="zh-CN" altLang="zh-CN" sz="2400" dirty="0">
                <a:latin typeface="+mn-ea"/>
                <a:ea typeface="+mn-ea"/>
              </a:rPr>
              <a:t>该目录中所有数据文件目录</a:t>
            </a:r>
            <a:r>
              <a:rPr lang="en-US" altLang="zh-CN" sz="2400" dirty="0">
                <a:latin typeface="+mn-ea"/>
                <a:ea typeface="+mn-ea"/>
              </a:rPr>
              <a:t> </a:t>
            </a:r>
            <a:endParaRPr lang="en-US" altLang="zh-CN" sz="2400" dirty="0" smtClean="0">
              <a:latin typeface="+mn-ea"/>
              <a:ea typeface="+mn-ea"/>
            </a:endParaRPr>
          </a:p>
          <a:p>
            <a:r>
              <a:rPr lang="en-US" altLang="zh-CN" sz="2400" dirty="0" smtClean="0">
                <a:latin typeface="+mn-ea"/>
                <a:ea typeface="+mn-ea"/>
              </a:rPr>
              <a:t>D</a:t>
            </a:r>
            <a:r>
              <a:rPr lang="en-US" altLang="zh-CN" sz="2400" dirty="0">
                <a:latin typeface="+mn-ea"/>
                <a:ea typeface="+mn-ea"/>
              </a:rPr>
              <a:t>. </a:t>
            </a:r>
            <a:r>
              <a:rPr lang="zh-CN" altLang="zh-CN" sz="2400" dirty="0">
                <a:latin typeface="+mn-ea"/>
                <a:ea typeface="+mn-ea"/>
              </a:rPr>
              <a:t>该目录中所有子目录文件和数据文件的目录</a:t>
            </a:r>
            <a:endParaRPr lang="zh-CN" altLang="zh-CN" sz="2400" dirty="0">
              <a:latin typeface="+mn-ea"/>
              <a:ea typeface="+mn-ea"/>
            </a:endParaRPr>
          </a:p>
          <a:p>
            <a:r>
              <a:rPr lang="en-US" altLang="zh-CN" sz="2400" dirty="0">
                <a:latin typeface="+mn-ea"/>
                <a:ea typeface="+mn-ea"/>
              </a:rPr>
              <a:t>2</a:t>
            </a:r>
            <a:r>
              <a:rPr lang="zh-CN" altLang="zh-CN" sz="2400" dirty="0">
                <a:latin typeface="+mn-ea"/>
                <a:ea typeface="+mn-ea"/>
              </a:rPr>
              <a:t>、使用绝对路径名访问文件是从</a:t>
            </a:r>
            <a:r>
              <a:rPr lang="zh-CN" altLang="zh-CN" sz="2400" dirty="0" smtClean="0">
                <a:latin typeface="+mn-ea"/>
                <a:ea typeface="+mn-ea"/>
              </a:rPr>
              <a:t>（</a:t>
            </a:r>
            <a:r>
              <a:rPr lang="en-US" altLang="zh-CN" sz="2400" dirty="0" smtClean="0">
                <a:latin typeface="+mn-ea"/>
                <a:ea typeface="+mn-ea"/>
              </a:rPr>
              <a:t>  </a:t>
            </a:r>
            <a:r>
              <a:rPr lang="zh-CN" altLang="zh-CN" sz="2400" dirty="0">
                <a:latin typeface="+mn-ea"/>
                <a:ea typeface="+mn-ea"/>
              </a:rPr>
              <a:t>）开始按目录结构访问某个</a:t>
            </a:r>
            <a:r>
              <a:rPr lang="zh-CN" altLang="zh-CN" sz="2400" dirty="0" smtClean="0">
                <a:latin typeface="+mn-ea"/>
                <a:ea typeface="+mn-ea"/>
              </a:rPr>
              <a:t>文件</a:t>
            </a:r>
            <a:r>
              <a:rPr lang="zh-CN" altLang="en-US" sz="2400" dirty="0" smtClean="0">
                <a:latin typeface="+mn-ea"/>
                <a:ea typeface="+mn-ea"/>
              </a:rPr>
              <a:t>，而相对路径是从（ ）开始。</a:t>
            </a:r>
            <a:endParaRPr lang="zh-CN" altLang="zh-CN" sz="2400" dirty="0">
              <a:latin typeface="+mn-ea"/>
              <a:ea typeface="+mn-ea"/>
            </a:endParaRPr>
          </a:p>
          <a:p>
            <a:r>
              <a:rPr lang="en-US" altLang="zh-CN" sz="2400" dirty="0" smtClean="0">
                <a:latin typeface="+mn-ea"/>
                <a:ea typeface="+mn-ea"/>
              </a:rPr>
              <a:t>   A</a:t>
            </a:r>
            <a:r>
              <a:rPr lang="en-US" altLang="zh-CN" sz="2400" dirty="0">
                <a:latin typeface="+mn-ea"/>
                <a:ea typeface="+mn-ea"/>
              </a:rPr>
              <a:t>.</a:t>
            </a:r>
            <a:r>
              <a:rPr lang="zh-CN" altLang="zh-CN" sz="2400" dirty="0">
                <a:latin typeface="+mn-ea"/>
                <a:ea typeface="+mn-ea"/>
              </a:rPr>
              <a:t>当前</a:t>
            </a:r>
            <a:r>
              <a:rPr lang="zh-CN" altLang="zh-CN" sz="2400" dirty="0" smtClean="0">
                <a:latin typeface="+mn-ea"/>
                <a:ea typeface="+mn-ea"/>
              </a:rPr>
              <a:t>目录</a:t>
            </a:r>
            <a:r>
              <a:rPr lang="en-US" altLang="zh-CN" sz="2400" dirty="0" smtClean="0">
                <a:latin typeface="+mn-ea"/>
                <a:ea typeface="+mn-ea"/>
              </a:rPr>
              <a:t>   </a:t>
            </a:r>
            <a:r>
              <a:rPr lang="en-US" altLang="zh-CN" sz="2400" dirty="0">
                <a:latin typeface="+mn-ea"/>
                <a:ea typeface="+mn-ea"/>
              </a:rPr>
              <a:t>B.</a:t>
            </a:r>
            <a:r>
              <a:rPr lang="zh-CN" altLang="zh-CN" sz="2400" dirty="0">
                <a:latin typeface="+mn-ea"/>
                <a:ea typeface="+mn-ea"/>
              </a:rPr>
              <a:t>用户主目录</a:t>
            </a:r>
            <a:r>
              <a:rPr lang="en-US" altLang="zh-CN" sz="2400" dirty="0">
                <a:latin typeface="+mn-ea"/>
                <a:ea typeface="+mn-ea"/>
              </a:rPr>
              <a:t> </a:t>
            </a:r>
            <a:r>
              <a:rPr lang="en-US" altLang="zh-CN" sz="2400" dirty="0" smtClean="0">
                <a:latin typeface="+mn-ea"/>
                <a:ea typeface="+mn-ea"/>
              </a:rPr>
              <a:t>   C</a:t>
            </a:r>
            <a:r>
              <a:rPr lang="en-US" altLang="zh-CN" sz="2400" dirty="0">
                <a:latin typeface="+mn-ea"/>
                <a:ea typeface="+mn-ea"/>
              </a:rPr>
              <a:t>.</a:t>
            </a:r>
            <a:r>
              <a:rPr lang="zh-CN" altLang="zh-CN" sz="2400" dirty="0" smtClean="0">
                <a:latin typeface="+mn-ea"/>
                <a:ea typeface="+mn-ea"/>
              </a:rPr>
              <a:t>根目录</a:t>
            </a:r>
            <a:r>
              <a:rPr lang="en-US" altLang="zh-CN" sz="2400" dirty="0" smtClean="0">
                <a:latin typeface="+mn-ea"/>
                <a:ea typeface="+mn-ea"/>
              </a:rPr>
              <a:t>   </a:t>
            </a:r>
            <a:r>
              <a:rPr lang="en-US" altLang="zh-CN" sz="2400" dirty="0">
                <a:latin typeface="+mn-ea"/>
                <a:ea typeface="+mn-ea"/>
              </a:rPr>
              <a:t>D.</a:t>
            </a:r>
            <a:r>
              <a:rPr lang="zh-CN" altLang="zh-CN" sz="2400" dirty="0" smtClean="0">
                <a:latin typeface="+mn-ea"/>
                <a:ea typeface="+mn-ea"/>
              </a:rPr>
              <a:t>父目录</a:t>
            </a:r>
            <a:endParaRPr lang="en-US" altLang="zh-CN" sz="2400" dirty="0" smtClean="0">
              <a:latin typeface="+mn-ea"/>
              <a:ea typeface="+mn-ea"/>
            </a:endParaRPr>
          </a:p>
          <a:p>
            <a:r>
              <a:rPr lang="en-US" altLang="zh-CN" sz="2400" dirty="0" smtClean="0">
                <a:latin typeface="+mn-ea"/>
                <a:ea typeface="+mn-ea"/>
              </a:rPr>
              <a:t>3</a:t>
            </a:r>
            <a:r>
              <a:rPr lang="zh-CN" altLang="en-US" sz="2400" dirty="0" smtClean="0">
                <a:latin typeface="+mn-ea"/>
                <a:ea typeface="+mn-ea"/>
              </a:rPr>
              <a:t>、</a:t>
            </a:r>
            <a:r>
              <a:rPr lang="zh-CN" altLang="zh-CN" sz="2400" dirty="0" smtClean="0">
                <a:latin typeface="+mn-ea"/>
                <a:ea typeface="+mn-ea"/>
              </a:rPr>
              <a:t>文件目录的</a:t>
            </a:r>
            <a:r>
              <a:rPr lang="zh-CN" altLang="en-US" sz="2400" dirty="0" smtClean="0">
                <a:latin typeface="+mn-ea"/>
                <a:ea typeface="+mn-ea"/>
              </a:rPr>
              <a:t>最</a:t>
            </a:r>
            <a:r>
              <a:rPr lang="zh-CN" altLang="zh-CN" sz="2400" dirty="0" smtClean="0">
                <a:latin typeface="+mn-ea"/>
                <a:ea typeface="+mn-ea"/>
              </a:rPr>
              <a:t>主要</a:t>
            </a:r>
            <a:r>
              <a:rPr lang="zh-CN" altLang="zh-CN" sz="2400" dirty="0">
                <a:latin typeface="+mn-ea"/>
                <a:ea typeface="+mn-ea"/>
              </a:rPr>
              <a:t>作用是</a:t>
            </a:r>
            <a:r>
              <a:rPr lang="en-US" altLang="zh-CN" sz="2400" dirty="0">
                <a:latin typeface="+mn-ea"/>
                <a:ea typeface="+mn-ea"/>
              </a:rPr>
              <a:t>(    </a:t>
            </a:r>
            <a:r>
              <a:rPr lang="en-US" altLang="zh-CN" sz="2400" dirty="0" smtClean="0">
                <a:latin typeface="+mn-ea"/>
                <a:ea typeface="+mn-ea"/>
              </a:rPr>
              <a:t>   </a:t>
            </a:r>
            <a:r>
              <a:rPr lang="en-US" altLang="zh-CN" sz="2400" dirty="0">
                <a:latin typeface="+mn-ea"/>
                <a:ea typeface="+mn-ea"/>
              </a:rPr>
              <a:t>)</a:t>
            </a:r>
            <a:r>
              <a:rPr lang="zh-CN" altLang="zh-CN" sz="2400" dirty="0">
                <a:latin typeface="+mn-ea"/>
                <a:ea typeface="+mn-ea"/>
              </a:rPr>
              <a:t>。</a:t>
            </a:r>
            <a:r>
              <a:rPr lang="en-US" altLang="zh-CN" sz="2400" dirty="0">
                <a:latin typeface="+mn-ea"/>
                <a:ea typeface="+mn-ea"/>
              </a:rPr>
              <a:t> </a:t>
            </a:r>
            <a:endParaRPr lang="zh-CN" altLang="zh-CN" sz="2400" dirty="0">
              <a:latin typeface="+mn-ea"/>
              <a:ea typeface="+mn-ea"/>
            </a:endParaRPr>
          </a:p>
          <a:p>
            <a:r>
              <a:rPr lang="en-US" altLang="zh-CN" sz="2400" dirty="0">
                <a:latin typeface="+mn-ea"/>
                <a:ea typeface="+mn-ea"/>
              </a:rPr>
              <a:t>    A</a:t>
            </a:r>
            <a:r>
              <a:rPr lang="zh-CN" altLang="zh-CN" sz="2400" dirty="0">
                <a:latin typeface="+mn-ea"/>
                <a:ea typeface="+mn-ea"/>
              </a:rPr>
              <a:t>．按名存取 </a:t>
            </a:r>
            <a:r>
              <a:rPr lang="en-US" altLang="zh-CN" sz="2400" dirty="0">
                <a:latin typeface="+mn-ea"/>
                <a:ea typeface="+mn-ea"/>
              </a:rPr>
              <a:t> </a:t>
            </a:r>
            <a:r>
              <a:rPr lang="en-US" altLang="zh-CN" sz="2400" dirty="0" smtClean="0">
                <a:latin typeface="+mn-ea"/>
                <a:ea typeface="+mn-ea"/>
              </a:rPr>
              <a:t>        </a:t>
            </a:r>
            <a:r>
              <a:rPr lang="en-US" altLang="zh-CN" sz="2400" dirty="0">
                <a:latin typeface="+mn-ea"/>
                <a:ea typeface="+mn-ea"/>
              </a:rPr>
              <a:t>B</a:t>
            </a:r>
            <a:r>
              <a:rPr lang="zh-CN" altLang="zh-CN" sz="2400" dirty="0">
                <a:latin typeface="+mn-ea"/>
                <a:ea typeface="+mn-ea"/>
              </a:rPr>
              <a:t>．提高</a:t>
            </a:r>
            <a:r>
              <a:rPr lang="zh-CN" altLang="zh-CN" sz="2400" dirty="0" smtClean="0">
                <a:latin typeface="+mn-ea"/>
                <a:ea typeface="+mn-ea"/>
              </a:rPr>
              <a:t>速度</a:t>
            </a:r>
            <a:endParaRPr lang="en-US" altLang="zh-CN" sz="2400" dirty="0" smtClean="0">
              <a:latin typeface="+mn-ea"/>
              <a:ea typeface="+mn-ea"/>
            </a:endParaRPr>
          </a:p>
          <a:p>
            <a:r>
              <a:rPr lang="en-US" altLang="zh-CN" sz="2400" dirty="0">
                <a:latin typeface="+mn-ea"/>
                <a:ea typeface="+mn-ea"/>
              </a:rPr>
              <a:t> </a:t>
            </a:r>
            <a:r>
              <a:rPr lang="en-US" altLang="zh-CN" sz="2400" dirty="0" smtClean="0">
                <a:latin typeface="+mn-ea"/>
                <a:ea typeface="+mn-ea"/>
              </a:rPr>
              <a:t>  </a:t>
            </a:r>
            <a:r>
              <a:rPr lang="zh-CN" altLang="zh-CN" sz="2400" dirty="0" smtClean="0">
                <a:latin typeface="+mn-ea"/>
                <a:ea typeface="+mn-ea"/>
              </a:rPr>
              <a:t> </a:t>
            </a:r>
            <a:r>
              <a:rPr lang="en-US" altLang="zh-CN" sz="2400" dirty="0">
                <a:latin typeface="+mn-ea"/>
                <a:ea typeface="+mn-ea"/>
              </a:rPr>
              <a:t>C</a:t>
            </a:r>
            <a:r>
              <a:rPr lang="zh-CN" altLang="zh-CN" sz="2400" dirty="0">
                <a:latin typeface="+mn-ea"/>
                <a:ea typeface="+mn-ea"/>
              </a:rPr>
              <a:t>．节省空间</a:t>
            </a:r>
            <a:r>
              <a:rPr lang="en-US" altLang="zh-CN" sz="2400" dirty="0">
                <a:latin typeface="+mn-ea"/>
                <a:ea typeface="+mn-ea"/>
              </a:rPr>
              <a:t>  </a:t>
            </a:r>
            <a:r>
              <a:rPr lang="en-US" altLang="zh-CN" sz="2400" dirty="0" smtClean="0">
                <a:latin typeface="+mn-ea"/>
                <a:ea typeface="+mn-ea"/>
              </a:rPr>
              <a:t>        </a:t>
            </a:r>
            <a:r>
              <a:rPr lang="en-US" altLang="zh-CN" sz="2400" dirty="0">
                <a:latin typeface="+mn-ea"/>
                <a:ea typeface="+mn-ea"/>
              </a:rPr>
              <a:t>D</a:t>
            </a:r>
            <a:r>
              <a:rPr lang="zh-CN" altLang="zh-CN" sz="2400" dirty="0">
                <a:latin typeface="+mn-ea"/>
                <a:ea typeface="+mn-ea"/>
              </a:rPr>
              <a:t>．提高外存</a:t>
            </a:r>
            <a:r>
              <a:rPr lang="zh-CN" altLang="zh-CN" sz="2400" dirty="0" smtClean="0">
                <a:latin typeface="+mn-ea"/>
                <a:ea typeface="+mn-ea"/>
              </a:rPr>
              <a:t>利用率</a:t>
            </a:r>
            <a:endParaRPr lang="zh-CN" altLang="zh-CN" sz="2400" dirty="0">
              <a:latin typeface="+mn-ea"/>
              <a:ea typeface="+mn-ea"/>
            </a:endParaRPr>
          </a:p>
          <a:p>
            <a:r>
              <a:rPr lang="en-US" altLang="zh-CN" sz="2400" dirty="0" smtClean="0">
                <a:latin typeface="+mn-ea"/>
                <a:ea typeface="+mn-ea"/>
              </a:rPr>
              <a:t>4</a:t>
            </a:r>
            <a:r>
              <a:rPr lang="en-US" altLang="zh-CN" sz="2400" dirty="0">
                <a:latin typeface="+mn-ea"/>
                <a:ea typeface="+mn-ea"/>
              </a:rPr>
              <a:t>. </a:t>
            </a:r>
            <a:r>
              <a:rPr lang="zh-CN" altLang="zh-CN" sz="2400" dirty="0">
                <a:latin typeface="+mn-ea"/>
                <a:ea typeface="+mn-ea"/>
              </a:rPr>
              <a:t>在</a:t>
            </a:r>
            <a:r>
              <a:rPr lang="en-US" altLang="zh-CN" sz="2400" dirty="0">
                <a:latin typeface="+mn-ea"/>
                <a:ea typeface="+mn-ea"/>
              </a:rPr>
              <a:t>UNIX</a:t>
            </a:r>
            <a:r>
              <a:rPr lang="zh-CN" altLang="zh-CN" sz="2400" dirty="0">
                <a:latin typeface="+mn-ea"/>
                <a:ea typeface="+mn-ea"/>
              </a:rPr>
              <a:t>系统中，目录结构采用</a:t>
            </a:r>
            <a:r>
              <a:rPr lang="zh-CN" altLang="zh-CN" sz="2400" dirty="0" smtClean="0">
                <a:latin typeface="+mn-ea"/>
                <a:ea typeface="+mn-ea"/>
              </a:rPr>
              <a:t>（</a:t>
            </a:r>
            <a:r>
              <a:rPr lang="en-US" altLang="zh-CN" sz="2400" dirty="0" smtClean="0">
                <a:latin typeface="+mn-ea"/>
                <a:ea typeface="+mn-ea"/>
              </a:rPr>
              <a:t>  </a:t>
            </a:r>
            <a:r>
              <a:rPr lang="zh-CN" altLang="zh-CN" sz="2400" dirty="0" smtClean="0">
                <a:latin typeface="+mn-ea"/>
                <a:ea typeface="+mn-ea"/>
              </a:rPr>
              <a:t>）</a:t>
            </a:r>
            <a:r>
              <a:rPr lang="en-US" altLang="zh-CN" sz="2400" dirty="0" smtClean="0">
                <a:latin typeface="+mn-ea"/>
                <a:ea typeface="+mn-ea"/>
              </a:rPr>
              <a:t> </a:t>
            </a:r>
            <a:br>
              <a:rPr lang="en-US" altLang="zh-CN" sz="2400" dirty="0">
                <a:latin typeface="+mn-ea"/>
                <a:ea typeface="+mn-ea"/>
              </a:rPr>
            </a:br>
            <a:r>
              <a:rPr lang="en-US" altLang="zh-CN" sz="2400" dirty="0" smtClean="0">
                <a:latin typeface="+mn-ea"/>
                <a:ea typeface="+mn-ea"/>
              </a:rPr>
              <a:t>    A</a:t>
            </a:r>
            <a:r>
              <a:rPr lang="zh-CN" altLang="zh-CN" sz="2400" dirty="0">
                <a:latin typeface="+mn-ea"/>
                <a:ea typeface="+mn-ea"/>
              </a:rPr>
              <a:t>、单级目录结构</a:t>
            </a:r>
            <a:r>
              <a:rPr lang="en-US" altLang="zh-CN" sz="2400" dirty="0">
                <a:latin typeface="+mn-ea"/>
                <a:ea typeface="+mn-ea"/>
              </a:rPr>
              <a:t> </a:t>
            </a:r>
            <a:r>
              <a:rPr lang="en-US" altLang="zh-CN" sz="2400" dirty="0" smtClean="0">
                <a:latin typeface="+mn-ea"/>
                <a:ea typeface="+mn-ea"/>
              </a:rPr>
              <a:t>    B</a:t>
            </a:r>
            <a:r>
              <a:rPr lang="zh-CN" altLang="zh-CN" sz="2400" dirty="0">
                <a:latin typeface="+mn-ea"/>
                <a:ea typeface="+mn-ea"/>
              </a:rPr>
              <a:t>、二级目录结构</a:t>
            </a:r>
            <a:r>
              <a:rPr lang="en-US" altLang="zh-CN" sz="2400" dirty="0">
                <a:latin typeface="+mn-ea"/>
                <a:ea typeface="+mn-ea"/>
              </a:rPr>
              <a:t> </a:t>
            </a:r>
            <a:endParaRPr lang="en-US" altLang="zh-CN" sz="2400" dirty="0" smtClean="0">
              <a:latin typeface="+mn-ea"/>
              <a:ea typeface="+mn-ea"/>
            </a:endParaRPr>
          </a:p>
          <a:p>
            <a:r>
              <a:rPr lang="en-US" altLang="zh-CN" sz="2400" dirty="0" smtClean="0">
                <a:latin typeface="+mn-ea"/>
                <a:ea typeface="+mn-ea"/>
              </a:rPr>
              <a:t>    C</a:t>
            </a:r>
            <a:r>
              <a:rPr lang="zh-CN" altLang="zh-CN" sz="2400" dirty="0" smtClean="0">
                <a:latin typeface="+mn-ea"/>
                <a:ea typeface="+mn-ea"/>
              </a:rPr>
              <a:t>、</a:t>
            </a:r>
            <a:r>
              <a:rPr lang="zh-CN" altLang="en-US" sz="2400" dirty="0" smtClean="0">
                <a:latin typeface="+mn-ea"/>
                <a:ea typeface="+mn-ea"/>
              </a:rPr>
              <a:t>三级</a:t>
            </a:r>
            <a:r>
              <a:rPr lang="zh-CN" altLang="zh-CN" sz="2400" dirty="0" smtClean="0">
                <a:latin typeface="+mn-ea"/>
                <a:ea typeface="+mn-ea"/>
              </a:rPr>
              <a:t>目录</a:t>
            </a:r>
            <a:r>
              <a:rPr lang="zh-CN" altLang="zh-CN" sz="2400" dirty="0">
                <a:latin typeface="+mn-ea"/>
                <a:ea typeface="+mn-ea"/>
              </a:rPr>
              <a:t>结构</a:t>
            </a:r>
            <a:r>
              <a:rPr lang="en-US" altLang="zh-CN" sz="2400" dirty="0">
                <a:latin typeface="+mn-ea"/>
                <a:ea typeface="+mn-ea"/>
              </a:rPr>
              <a:t> </a:t>
            </a:r>
            <a:r>
              <a:rPr lang="en-US" altLang="zh-CN" sz="2400" dirty="0" smtClean="0">
                <a:latin typeface="+mn-ea"/>
                <a:ea typeface="+mn-ea"/>
              </a:rPr>
              <a:t>    D</a:t>
            </a:r>
            <a:r>
              <a:rPr lang="zh-CN" altLang="zh-CN" sz="2400" dirty="0" smtClean="0">
                <a:latin typeface="+mn-ea"/>
                <a:ea typeface="+mn-ea"/>
              </a:rPr>
              <a:t>、树形</a:t>
            </a:r>
            <a:r>
              <a:rPr lang="zh-CN" altLang="zh-CN" sz="2400" dirty="0">
                <a:latin typeface="+mn-ea"/>
                <a:ea typeface="+mn-ea"/>
              </a:rPr>
              <a:t>目录</a:t>
            </a:r>
            <a:r>
              <a:rPr lang="zh-CN" altLang="zh-CN" sz="2400" dirty="0" smtClean="0">
                <a:latin typeface="+mn-ea"/>
                <a:ea typeface="+mn-ea"/>
              </a:rPr>
              <a:t>结构</a:t>
            </a:r>
            <a:endParaRPr lang="zh-CN" altLang="zh-CN" sz="2400" dirty="0"/>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71670" y="116632"/>
            <a:ext cx="6532778" cy="584775"/>
          </a:xfrm>
          <a:prstGeom prst="rect">
            <a:avLst/>
          </a:prstGeom>
          <a:noFill/>
          <a:ln>
            <a:noFill/>
          </a:ln>
          <a:effectLst/>
        </p:spPr>
        <p:txBody>
          <a:bodyPr wrap="square">
            <a:spAutoFit/>
          </a:bodyPr>
          <a:lstStyle/>
          <a:p>
            <a:pPr eaLnBrk="1" hangingPunct="1">
              <a:spcBef>
                <a:spcPct val="0"/>
              </a:spcBef>
              <a:defRPr/>
            </a:pPr>
            <a:r>
              <a:rPr kumimoji="1" lang="en-US" altLang="zh-CN" sz="32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32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文件目录管理（课前测试）</a:t>
            </a:r>
            <a:endParaRPr kumimoji="1" lang="zh-CN" altLang="en-US" sz="32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107504" y="701407"/>
            <a:ext cx="8784976" cy="5484578"/>
          </a:xfrm>
          <a:prstGeom prst="rect">
            <a:avLst/>
          </a:prstGeom>
          <a:noFill/>
          <a:ln>
            <a:noFill/>
          </a:ln>
          <a:effectLst/>
        </p:spPr>
        <p:txBody>
          <a:bodyPr wrap="square">
            <a:spAutoFit/>
          </a:bodyPr>
          <a:lstStyle/>
          <a:p>
            <a:r>
              <a:rPr kumimoji="1" lang="en-US" altLang="zh-CN" sz="2400" dirty="0" smtClean="0">
                <a:effectLst>
                  <a:outerShdw blurRad="38100" dist="38100" dir="2700000" algn="tl">
                    <a:srgbClr val="C0C0C0"/>
                  </a:outerShdw>
                </a:effectLst>
                <a:latin typeface="+mn-ea"/>
                <a:ea typeface="+mn-ea"/>
              </a:rPr>
              <a:t>5</a:t>
            </a:r>
            <a:r>
              <a:rPr kumimoji="1" lang="zh-CN" altLang="en-US" sz="2400" dirty="0" smtClean="0">
                <a:effectLst>
                  <a:outerShdw blurRad="38100" dist="38100" dir="2700000" algn="tl">
                    <a:srgbClr val="C0C0C0"/>
                  </a:outerShdw>
                </a:effectLst>
                <a:latin typeface="+mn-ea"/>
                <a:ea typeface="+mn-ea"/>
              </a:rPr>
              <a:t>、</a:t>
            </a:r>
            <a:r>
              <a:rPr lang="zh-CN" altLang="en-US" sz="2400" dirty="0" smtClean="0"/>
              <a:t>在</a:t>
            </a:r>
            <a:r>
              <a:rPr lang="en-US" altLang="zh-CN" sz="2400" dirty="0" smtClean="0"/>
              <a:t>Linux</a:t>
            </a:r>
            <a:r>
              <a:rPr lang="zh-CN" altLang="zh-CN" sz="2400" dirty="0" smtClean="0"/>
              <a:t>，</a:t>
            </a:r>
            <a:r>
              <a:rPr lang="zh-CN" altLang="zh-CN" sz="2400" dirty="0"/>
              <a:t>对于不同用户的文件，其文件名</a:t>
            </a:r>
            <a:r>
              <a:rPr lang="zh-CN" altLang="zh-CN" sz="2400" dirty="0" smtClean="0"/>
              <a:t>（</a:t>
            </a:r>
            <a:r>
              <a:rPr lang="en-US" altLang="zh-CN" sz="2400" dirty="0" smtClean="0"/>
              <a:t>   </a:t>
            </a:r>
            <a:r>
              <a:rPr lang="zh-CN" altLang="zh-CN" sz="2400" dirty="0"/>
              <a:t>）。</a:t>
            </a:r>
            <a:br>
              <a:rPr lang="en-US" altLang="zh-CN" sz="2400" dirty="0"/>
            </a:br>
            <a:r>
              <a:rPr lang="en-US" altLang="zh-CN" sz="2400" dirty="0" smtClean="0"/>
              <a:t>    A. </a:t>
            </a:r>
            <a:r>
              <a:rPr lang="zh-CN" altLang="zh-CN" sz="2400" dirty="0" smtClean="0"/>
              <a:t>应该</a:t>
            </a:r>
            <a:r>
              <a:rPr lang="zh-CN" altLang="zh-CN" sz="2400" dirty="0"/>
              <a:t>相同</a:t>
            </a:r>
            <a:r>
              <a:rPr lang="en-US" altLang="zh-CN" sz="2400" dirty="0"/>
              <a:t> </a:t>
            </a:r>
            <a:r>
              <a:rPr lang="en-US" altLang="zh-CN" sz="2400" dirty="0" smtClean="0"/>
              <a:t>                        B. </a:t>
            </a:r>
            <a:r>
              <a:rPr lang="zh-CN" altLang="zh-CN" sz="2400" dirty="0"/>
              <a:t>应该不同</a:t>
            </a:r>
            <a:r>
              <a:rPr lang="en-US" altLang="zh-CN" sz="2400" dirty="0"/>
              <a:t> </a:t>
            </a:r>
            <a:endParaRPr lang="en-US" altLang="zh-CN" sz="2400" dirty="0" smtClean="0"/>
          </a:p>
          <a:p>
            <a:r>
              <a:rPr lang="en-US" altLang="zh-CN" sz="2400" dirty="0"/>
              <a:t> </a:t>
            </a:r>
            <a:r>
              <a:rPr lang="en-US" altLang="zh-CN" sz="2400" dirty="0" smtClean="0"/>
              <a:t>   C. </a:t>
            </a:r>
            <a:r>
              <a:rPr lang="zh-CN" altLang="zh-CN" sz="2400" dirty="0"/>
              <a:t>可以相同，也可不</a:t>
            </a:r>
            <a:r>
              <a:rPr lang="zh-CN" altLang="zh-CN" sz="2400" dirty="0" smtClean="0"/>
              <a:t>同</a:t>
            </a:r>
            <a:r>
              <a:rPr lang="en-US" altLang="zh-CN" sz="2400" dirty="0" smtClean="0"/>
              <a:t>       D.</a:t>
            </a:r>
            <a:r>
              <a:rPr lang="zh-CN" altLang="zh-CN" sz="2400" dirty="0" smtClean="0"/>
              <a:t>由</a:t>
            </a:r>
            <a:r>
              <a:rPr lang="zh-CN" altLang="zh-CN" sz="2400" dirty="0"/>
              <a:t>操作系统类型决定</a:t>
            </a:r>
            <a:r>
              <a:rPr lang="zh-CN" altLang="zh-CN" sz="2400" dirty="0" smtClean="0"/>
              <a:t>。</a:t>
            </a:r>
            <a:endParaRPr lang="en-US" altLang="zh-CN" sz="2400" dirty="0" smtClean="0"/>
          </a:p>
          <a:p>
            <a:r>
              <a:rPr lang="en-US" altLang="zh-CN" sz="2400" dirty="0" smtClean="0"/>
              <a:t>6.</a:t>
            </a:r>
            <a:r>
              <a:rPr lang="zh-CN" altLang="zh-CN" sz="2400" dirty="0"/>
              <a:t>以下文件系统可以采用的目录结构中，能解决命名冲突问题的有</a:t>
            </a:r>
            <a:r>
              <a:rPr lang="zh-CN" altLang="zh-CN" sz="2400" dirty="0" smtClean="0"/>
              <a:t>（</a:t>
            </a:r>
            <a:r>
              <a:rPr lang="zh-CN" altLang="en-US" sz="2400" dirty="0" smtClean="0"/>
              <a:t>可多选</a:t>
            </a:r>
            <a:r>
              <a:rPr lang="en-US" altLang="zh-CN" sz="2400" dirty="0" smtClean="0"/>
              <a:t> </a:t>
            </a:r>
            <a:r>
              <a:rPr lang="zh-CN" altLang="zh-CN" sz="2400" dirty="0"/>
              <a:t>）。</a:t>
            </a:r>
            <a:endParaRPr lang="zh-CN" altLang="zh-CN" sz="2400" dirty="0"/>
          </a:p>
          <a:p>
            <a:r>
              <a:rPr lang="en-US" altLang="zh-CN" sz="2400" dirty="0" smtClean="0"/>
              <a:t>   A</a:t>
            </a:r>
            <a:r>
              <a:rPr lang="en-US" altLang="zh-CN" sz="2400" dirty="0"/>
              <a:t>.</a:t>
            </a:r>
            <a:r>
              <a:rPr lang="zh-CN" altLang="zh-CN" sz="2400" dirty="0" smtClean="0"/>
              <a:t>单</a:t>
            </a:r>
            <a:r>
              <a:rPr lang="zh-CN" altLang="zh-CN" sz="2400" dirty="0"/>
              <a:t>级</a:t>
            </a:r>
            <a:r>
              <a:rPr lang="zh-CN" altLang="zh-CN" sz="2400" dirty="0" smtClean="0"/>
              <a:t>目录</a:t>
            </a:r>
            <a:r>
              <a:rPr lang="en-US" altLang="zh-CN" sz="2400" dirty="0" smtClean="0"/>
              <a:t>      B. </a:t>
            </a:r>
            <a:r>
              <a:rPr lang="zh-CN" altLang="zh-CN" sz="2400" dirty="0" smtClean="0"/>
              <a:t>二</a:t>
            </a:r>
            <a:r>
              <a:rPr lang="zh-CN" altLang="zh-CN" sz="2400" dirty="0"/>
              <a:t>级</a:t>
            </a:r>
            <a:r>
              <a:rPr lang="zh-CN" altLang="zh-CN" sz="2400" dirty="0" smtClean="0"/>
              <a:t>目录</a:t>
            </a:r>
            <a:endParaRPr lang="en-US" altLang="zh-CN" sz="2400" dirty="0" smtClean="0"/>
          </a:p>
          <a:p>
            <a:r>
              <a:rPr lang="en-US" altLang="zh-CN" sz="2400" dirty="0"/>
              <a:t> </a:t>
            </a:r>
            <a:r>
              <a:rPr lang="en-US" altLang="zh-CN" sz="2400" dirty="0" smtClean="0"/>
              <a:t>  C.</a:t>
            </a:r>
            <a:r>
              <a:rPr lang="zh-CN" altLang="zh-CN" sz="2400" dirty="0" smtClean="0"/>
              <a:t>三</a:t>
            </a:r>
            <a:r>
              <a:rPr lang="zh-CN" altLang="zh-CN" sz="2400" dirty="0"/>
              <a:t>级</a:t>
            </a:r>
            <a:r>
              <a:rPr lang="zh-CN" altLang="zh-CN" sz="2400" dirty="0" smtClean="0"/>
              <a:t>目录</a:t>
            </a:r>
            <a:r>
              <a:rPr lang="en-US" altLang="zh-CN" sz="2400" dirty="0" smtClean="0"/>
              <a:t>      D.</a:t>
            </a:r>
            <a:r>
              <a:rPr lang="zh-CN" altLang="zh-CN" sz="2400" dirty="0" smtClean="0"/>
              <a:t>多级目录</a:t>
            </a:r>
            <a:r>
              <a:rPr lang="en-US" altLang="zh-CN" sz="2400" dirty="0" smtClean="0"/>
              <a:t>      E.</a:t>
            </a:r>
            <a:r>
              <a:rPr lang="zh-CN" altLang="zh-CN" sz="2400" dirty="0" smtClean="0"/>
              <a:t>根目录</a:t>
            </a:r>
            <a:endParaRPr lang="en-US" altLang="zh-CN" sz="2400" dirty="0" smtClean="0"/>
          </a:p>
          <a:p>
            <a:r>
              <a:rPr lang="en-US" altLang="zh-CN" sz="2400" dirty="0" smtClean="0"/>
              <a:t>7. </a:t>
            </a:r>
            <a:r>
              <a:rPr lang="zh-CN" altLang="zh-CN" sz="2400" dirty="0" smtClean="0"/>
              <a:t>在</a:t>
            </a:r>
            <a:r>
              <a:rPr lang="en-US" altLang="zh-CN" sz="2400" dirty="0"/>
              <a:t>UNIX</a:t>
            </a:r>
            <a:r>
              <a:rPr lang="zh-CN" altLang="zh-CN" sz="2400" dirty="0"/>
              <a:t>文件系统中，文件的路径名有两种表示形式，它们</a:t>
            </a:r>
            <a:r>
              <a:rPr lang="zh-CN" altLang="zh-CN" sz="2400" dirty="0" smtClean="0"/>
              <a:t>是</a:t>
            </a:r>
            <a:r>
              <a:rPr lang="en-US" altLang="zh-CN" sz="2400" dirty="0" smtClean="0"/>
              <a:t>   __________</a:t>
            </a:r>
            <a:r>
              <a:rPr lang="zh-CN" altLang="zh-CN" sz="2400" dirty="0" smtClean="0"/>
              <a:t>和</a:t>
            </a:r>
            <a:r>
              <a:rPr lang="en-US" altLang="zh-CN" sz="2400" dirty="0" smtClean="0"/>
              <a:t>__________</a:t>
            </a:r>
            <a:r>
              <a:rPr lang="zh-CN" altLang="zh-CN" sz="2400" dirty="0"/>
              <a:t>；其中，以</a:t>
            </a:r>
            <a:r>
              <a:rPr lang="en-US" altLang="zh-CN" sz="2400" dirty="0"/>
              <a:t>“/”</a:t>
            </a:r>
            <a:r>
              <a:rPr lang="zh-CN" altLang="zh-CN" sz="2400" dirty="0"/>
              <a:t>开始的路径名</a:t>
            </a:r>
            <a:r>
              <a:rPr lang="zh-CN" altLang="zh-CN" sz="2400" dirty="0" smtClean="0"/>
              <a:t>表示</a:t>
            </a:r>
            <a:r>
              <a:rPr lang="en-US" altLang="zh-CN" sz="2400" dirty="0" smtClean="0"/>
              <a:t>__________</a:t>
            </a:r>
            <a:r>
              <a:rPr lang="zh-CN" altLang="zh-CN" sz="2400" dirty="0" smtClean="0"/>
              <a:t>。</a:t>
            </a:r>
            <a:endParaRPr lang="en-US" altLang="zh-CN" sz="2400" dirty="0" smtClean="0"/>
          </a:p>
          <a:p>
            <a:r>
              <a:rPr lang="en-US" altLang="zh-CN" sz="2400" dirty="0" smtClean="0"/>
              <a:t>8. </a:t>
            </a:r>
            <a:r>
              <a:rPr lang="zh-CN" altLang="en-US" sz="2400" dirty="0" smtClean="0"/>
              <a:t>当前文件系统最常用的目录结构是</a:t>
            </a:r>
            <a:r>
              <a:rPr lang="en-US" altLang="zh-CN" sz="2400" dirty="0" smtClean="0"/>
              <a:t>_________</a:t>
            </a:r>
            <a:r>
              <a:rPr lang="zh-CN" altLang="en-US" sz="2400" dirty="0" smtClean="0"/>
              <a:t>。</a:t>
            </a:r>
            <a:endParaRPr lang="en-US" altLang="zh-CN" sz="2400" dirty="0" smtClean="0"/>
          </a:p>
          <a:p>
            <a:r>
              <a:rPr lang="en-US" altLang="zh-CN" sz="2400" dirty="0" smtClean="0"/>
              <a:t>9. </a:t>
            </a:r>
            <a:r>
              <a:rPr lang="zh-CN" altLang="en-US" sz="2400" dirty="0" smtClean="0"/>
              <a:t>在索引节点中通常不包括（ ）</a:t>
            </a:r>
            <a:endParaRPr lang="en-US" altLang="zh-CN" sz="2400" dirty="0" smtClean="0"/>
          </a:p>
          <a:p>
            <a:r>
              <a:rPr lang="en-US" altLang="zh-CN" sz="2400" dirty="0"/>
              <a:t>A</a:t>
            </a:r>
            <a:r>
              <a:rPr lang="en-US" altLang="zh-CN" sz="2400" dirty="0" smtClean="0"/>
              <a:t>. </a:t>
            </a:r>
            <a:r>
              <a:rPr lang="zh-CN" altLang="en-US" sz="2400" dirty="0" smtClean="0"/>
              <a:t>文件名     </a:t>
            </a:r>
            <a:r>
              <a:rPr lang="en-US" altLang="zh-CN" sz="2400" dirty="0" smtClean="0"/>
              <a:t>B.</a:t>
            </a:r>
            <a:r>
              <a:rPr lang="zh-CN" altLang="en-US" sz="2400" dirty="0" smtClean="0"/>
              <a:t>物理地址     </a:t>
            </a:r>
            <a:r>
              <a:rPr lang="en-US" altLang="zh-CN" sz="2400" dirty="0" smtClean="0"/>
              <a:t>C. </a:t>
            </a:r>
            <a:r>
              <a:rPr lang="zh-CN" altLang="en-US" sz="2400" dirty="0" smtClean="0"/>
              <a:t>文件长度     </a:t>
            </a:r>
            <a:r>
              <a:rPr lang="en-US" altLang="zh-CN" sz="2400" dirty="0" smtClean="0"/>
              <a:t>D.</a:t>
            </a:r>
            <a:r>
              <a:rPr lang="zh-CN" altLang="en-US" sz="2400" dirty="0" smtClean="0"/>
              <a:t>存取权限  </a:t>
            </a:r>
            <a:endParaRPr lang="zh-CN" altLang="zh-CN" sz="2400" dirty="0"/>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71670" y="116632"/>
            <a:ext cx="6532778" cy="584775"/>
          </a:xfrm>
          <a:prstGeom prst="rect">
            <a:avLst/>
          </a:prstGeom>
          <a:noFill/>
          <a:ln>
            <a:noFill/>
          </a:ln>
          <a:effectLst/>
        </p:spPr>
        <p:txBody>
          <a:bodyPr wrap="square">
            <a:spAutoFit/>
          </a:bodyPr>
          <a:lstStyle/>
          <a:p>
            <a:pPr eaLnBrk="1" hangingPunct="1">
              <a:spcBef>
                <a:spcPct val="0"/>
              </a:spcBef>
              <a:defRPr/>
            </a:pPr>
            <a:r>
              <a:rPr kumimoji="1" lang="en-US" altLang="zh-CN" sz="32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32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文件目录管理（课前测试）</a:t>
            </a:r>
            <a:endParaRPr kumimoji="1" lang="zh-CN" altLang="en-US" sz="32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107504" y="701407"/>
            <a:ext cx="8784976" cy="5324535"/>
          </a:xfrm>
          <a:prstGeom prst="rect">
            <a:avLst/>
          </a:prstGeom>
          <a:noFill/>
          <a:ln>
            <a:noFill/>
          </a:ln>
          <a:effectLst/>
        </p:spPr>
        <p:txBody>
          <a:bodyPr wrap="square">
            <a:spAutoFit/>
          </a:bodyPr>
          <a:lstStyle/>
          <a:p>
            <a:r>
              <a:rPr kumimoji="1" lang="en-US" altLang="zh-CN" dirty="0" smtClean="0">
                <a:effectLst>
                  <a:outerShdw blurRad="38100" dist="38100" dir="2700000" algn="tl">
                    <a:srgbClr val="C0C0C0"/>
                  </a:outerShdw>
                </a:effectLst>
                <a:latin typeface="+mn-ea"/>
                <a:ea typeface="+mn-ea"/>
              </a:rPr>
              <a:t>6</a:t>
            </a:r>
            <a:r>
              <a:rPr kumimoji="1" lang="zh-CN" altLang="en-US" dirty="0" smtClean="0">
                <a:effectLst>
                  <a:outerShdw blurRad="38100" dist="38100" dir="2700000" algn="tl">
                    <a:srgbClr val="C0C0C0"/>
                  </a:outerShdw>
                </a:effectLst>
                <a:latin typeface="+mn-ea"/>
                <a:ea typeface="+mn-ea"/>
              </a:rPr>
              <a:t>、</a:t>
            </a:r>
            <a:r>
              <a:rPr lang="zh-CN" altLang="en-US" dirty="0" smtClean="0"/>
              <a:t>在</a:t>
            </a:r>
            <a:r>
              <a:rPr lang="en-US" altLang="zh-CN" dirty="0" smtClean="0"/>
              <a:t>Linux</a:t>
            </a:r>
            <a:r>
              <a:rPr lang="zh-CN" altLang="en-US" dirty="0" smtClean="0"/>
              <a:t>中</a:t>
            </a:r>
            <a:r>
              <a:rPr lang="zh-CN" altLang="zh-CN" dirty="0" smtClean="0"/>
              <a:t>，</a:t>
            </a:r>
            <a:r>
              <a:rPr lang="zh-CN" altLang="en-US" dirty="0" smtClean="0"/>
              <a:t>文件的索引信息存放在</a:t>
            </a:r>
            <a:r>
              <a:rPr lang="zh-CN" altLang="zh-CN" dirty="0" smtClean="0"/>
              <a:t>（</a:t>
            </a:r>
            <a:r>
              <a:rPr lang="en-US" altLang="zh-CN" dirty="0" smtClean="0"/>
              <a:t>   </a:t>
            </a:r>
            <a:r>
              <a:rPr lang="zh-CN" altLang="zh-CN" dirty="0"/>
              <a:t>）。</a:t>
            </a:r>
            <a:br>
              <a:rPr lang="en-US" altLang="zh-CN" dirty="0"/>
            </a:br>
            <a:r>
              <a:rPr lang="en-US" altLang="zh-CN" dirty="0" smtClean="0"/>
              <a:t>    A. </a:t>
            </a:r>
            <a:r>
              <a:rPr lang="zh-CN" altLang="en-US" dirty="0" smtClean="0"/>
              <a:t>超级块 </a:t>
            </a:r>
            <a:r>
              <a:rPr lang="en-US" altLang="zh-CN" dirty="0" smtClean="0"/>
              <a:t>                    B. </a:t>
            </a:r>
            <a:r>
              <a:rPr lang="en-US" altLang="zh-CN" dirty="0" err="1" smtClean="0"/>
              <a:t>i</a:t>
            </a:r>
            <a:r>
              <a:rPr lang="zh-CN" altLang="en-US" dirty="0" smtClean="0"/>
              <a:t>节点</a:t>
            </a:r>
            <a:r>
              <a:rPr lang="en-US" altLang="zh-CN" dirty="0" smtClean="0"/>
              <a:t> </a:t>
            </a:r>
            <a:endParaRPr lang="en-US" altLang="zh-CN" dirty="0" smtClean="0"/>
          </a:p>
          <a:p>
            <a:r>
              <a:rPr lang="en-US" altLang="zh-CN" dirty="0"/>
              <a:t> </a:t>
            </a:r>
            <a:r>
              <a:rPr lang="en-US" altLang="zh-CN" dirty="0" smtClean="0"/>
              <a:t>   C. </a:t>
            </a:r>
            <a:r>
              <a:rPr lang="zh-CN" altLang="en-US" dirty="0" smtClean="0"/>
              <a:t>目录项       </a:t>
            </a:r>
            <a:r>
              <a:rPr lang="en-US" altLang="zh-CN" dirty="0" smtClean="0"/>
              <a:t>             D.</a:t>
            </a:r>
            <a:r>
              <a:rPr lang="zh-CN" altLang="en-US" dirty="0" smtClean="0"/>
              <a:t>文件内容的开头部分</a:t>
            </a:r>
            <a:endParaRPr lang="en-US" altLang="zh-CN" dirty="0" smtClean="0"/>
          </a:p>
          <a:p>
            <a:r>
              <a:rPr lang="en-US" altLang="zh-CN" dirty="0" smtClean="0"/>
              <a:t>6.</a:t>
            </a:r>
            <a:r>
              <a:rPr lang="zh-CN" altLang="en-US" dirty="0" smtClean="0"/>
              <a:t>在目录文件中的每个目录项通常就是（  ）；在</a:t>
            </a:r>
            <a:r>
              <a:rPr lang="en-US" altLang="zh-CN" dirty="0" smtClean="0"/>
              <a:t>Unix</a:t>
            </a:r>
            <a:r>
              <a:rPr lang="zh-CN" altLang="en-US" dirty="0" smtClean="0"/>
              <a:t>系统中的目录项则是</a:t>
            </a:r>
            <a:endParaRPr lang="en-US" altLang="zh-CN" dirty="0" smtClean="0"/>
          </a:p>
          <a:p>
            <a:r>
              <a:rPr lang="zh-CN" altLang="en-US" dirty="0" smtClean="0"/>
              <a:t>（   ）</a:t>
            </a:r>
            <a:endParaRPr lang="zh-CN" altLang="zh-CN" dirty="0"/>
          </a:p>
          <a:p>
            <a:r>
              <a:rPr lang="en-US" altLang="zh-CN" dirty="0" smtClean="0"/>
              <a:t>   A. FCB                                  B. </a:t>
            </a:r>
            <a:r>
              <a:rPr lang="zh-CN" altLang="en-US" dirty="0" smtClean="0"/>
              <a:t>索引节点</a:t>
            </a:r>
            <a:endParaRPr lang="en-US" altLang="zh-CN" dirty="0" smtClean="0"/>
          </a:p>
          <a:p>
            <a:r>
              <a:rPr lang="en-US" altLang="zh-CN" dirty="0"/>
              <a:t> </a:t>
            </a:r>
            <a:r>
              <a:rPr lang="en-US" altLang="zh-CN" dirty="0" smtClean="0"/>
              <a:t>  C. </a:t>
            </a:r>
            <a:r>
              <a:rPr lang="zh-CN" altLang="en-US" dirty="0" smtClean="0"/>
              <a:t>文件名和文件物理地址</a:t>
            </a:r>
            <a:r>
              <a:rPr lang="en-US" altLang="zh-CN" dirty="0" smtClean="0"/>
              <a:t>      D.</a:t>
            </a:r>
            <a:r>
              <a:rPr lang="zh-CN" altLang="en-US" dirty="0" smtClean="0"/>
              <a:t>文件名和索引节点指针</a:t>
            </a:r>
            <a:endParaRPr lang="en-US" altLang="zh-CN" dirty="0" smtClean="0"/>
          </a:p>
          <a:p>
            <a:r>
              <a:rPr lang="en-US" altLang="zh-CN" dirty="0" smtClean="0"/>
              <a:t>7. </a:t>
            </a:r>
            <a:r>
              <a:rPr lang="zh-CN" altLang="en-US" dirty="0" smtClean="0"/>
              <a:t>下面关于目录检索的论述中正确的是（   ）</a:t>
            </a:r>
            <a:endParaRPr lang="en-US" altLang="zh-CN" dirty="0" smtClean="0"/>
          </a:p>
          <a:p>
            <a:pPr marL="457200" indent="-457200">
              <a:buAutoNum type="alphaUcPeriod"/>
            </a:pPr>
            <a:r>
              <a:rPr lang="zh-CN" altLang="en-US" dirty="0" smtClean="0"/>
              <a:t>由于</a:t>
            </a:r>
            <a:r>
              <a:rPr lang="en-US" altLang="zh-CN" dirty="0" smtClean="0"/>
              <a:t>Hash</a:t>
            </a:r>
            <a:r>
              <a:rPr lang="zh-CN" altLang="en-US" dirty="0" smtClean="0"/>
              <a:t>法具有较快的检索速度，故在现代操作系统中已开始使用它取代传统的顺序检索法</a:t>
            </a:r>
            <a:endParaRPr lang="en-US" altLang="zh-CN" dirty="0" smtClean="0"/>
          </a:p>
          <a:p>
            <a:pPr marL="457200" indent="-457200">
              <a:buAutoNum type="alphaUcPeriod"/>
            </a:pPr>
            <a:r>
              <a:rPr lang="zh-CN" altLang="en-US" dirty="0" smtClean="0"/>
              <a:t>在利用顺序检索法时，对于树形目录应采用文件的路径，且应从根目录开始逐级检索</a:t>
            </a:r>
            <a:endParaRPr lang="en-US" altLang="zh-CN" dirty="0" smtClean="0"/>
          </a:p>
          <a:p>
            <a:pPr marL="457200" indent="-457200">
              <a:buAutoNum type="alphaUcPeriod"/>
            </a:pPr>
            <a:r>
              <a:rPr lang="zh-CN" altLang="en-US" dirty="0" smtClean="0"/>
              <a:t>在顺序检索法查找过程中，只要有一个文件分量名未能找到，便应停止查找</a:t>
            </a:r>
            <a:endParaRPr lang="en-US" altLang="zh-CN" dirty="0" smtClean="0"/>
          </a:p>
          <a:p>
            <a:pPr marL="457200" indent="-457200">
              <a:buAutoNum type="alphaUcPeriod"/>
            </a:pPr>
            <a:r>
              <a:rPr lang="zh-CN" altLang="en-US" dirty="0" smtClean="0"/>
              <a:t>在顺序检索法的查找完成时，即应得到文件的物理地址</a:t>
            </a:r>
            <a:endParaRPr lang="zh-CN" altLang="zh-CN" dirty="0"/>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71670" y="116632"/>
            <a:ext cx="6532778" cy="584775"/>
          </a:xfrm>
          <a:prstGeom prst="rect">
            <a:avLst/>
          </a:prstGeom>
          <a:noFill/>
          <a:ln>
            <a:noFill/>
          </a:ln>
          <a:effectLst/>
        </p:spPr>
        <p:txBody>
          <a:bodyPr wrap="square">
            <a:spAutoFit/>
          </a:bodyPr>
          <a:lstStyle/>
          <a:p>
            <a:pPr eaLnBrk="1" hangingPunct="1">
              <a:spcBef>
                <a:spcPct val="0"/>
              </a:spcBef>
              <a:defRPr/>
            </a:pPr>
            <a:r>
              <a:rPr kumimoji="1" lang="en-US" altLang="zh-CN" sz="32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32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文件目录管理（课前测试）</a:t>
            </a:r>
            <a:endParaRPr kumimoji="1" lang="zh-CN" altLang="en-US" sz="32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611560" y="620688"/>
            <a:ext cx="7992888" cy="5802294"/>
          </a:xfrm>
          <a:prstGeom prst="rect">
            <a:avLst/>
          </a:prstGeom>
          <a:noFill/>
          <a:ln>
            <a:noFill/>
          </a:ln>
          <a:effectLst/>
        </p:spPr>
        <p:txBody>
          <a:bodyPr wrap="square">
            <a:spAutoFit/>
          </a:bodyPr>
          <a:lstStyle/>
          <a:p>
            <a:pPr eaLnBrk="1" hangingPunct="1">
              <a:lnSpc>
                <a:spcPct val="13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文件目录管理的要求</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3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什么是文件目录</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3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FCB</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中的主要内容            ●</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FAT16</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目录项        </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3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引入索引节点有什么好处？</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3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符号目录项的内容</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3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文件目录结构</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360045" eaLnBrk="1" hangingPunct="1">
              <a:lnSpc>
                <a:spcPct val="130000"/>
              </a:lnSpc>
              <a:spcBef>
                <a:spcPct val="0"/>
              </a:spcBef>
              <a:buFont typeface="Wingdings" panose="05000000000000000000" pitchFamily="2" charset="2"/>
              <a:buChar char="Ø"/>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单级目录结构及性能分析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360045" eaLnBrk="1" hangingPunct="1">
              <a:lnSpc>
                <a:spcPct val="130000"/>
              </a:lnSpc>
              <a:spcBef>
                <a:spcPct val="0"/>
              </a:spcBef>
              <a:buFont typeface="Wingdings" panose="05000000000000000000" pitchFamily="2" charset="2"/>
              <a:buChar char="Ø"/>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两级目录结构及性能分析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360045" eaLnBrk="1" hangingPunct="1">
              <a:lnSpc>
                <a:spcPct val="130000"/>
              </a:lnSpc>
              <a:spcBef>
                <a:spcPct val="0"/>
              </a:spcBef>
              <a:buFont typeface="Wingdings" panose="05000000000000000000" pitchFamily="2" charset="2"/>
              <a:buChar char="Ø"/>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多级目录结构及性能分析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3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目录检索技术</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360045" eaLnBrk="1" hangingPunct="1">
              <a:lnSpc>
                <a:spcPct val="130000"/>
              </a:lnSpc>
              <a:spcBef>
                <a:spcPct val="0"/>
              </a:spcBef>
              <a:buFont typeface="Wingdings" panose="05000000000000000000" pitchFamily="2" charset="2"/>
              <a:buChar char="Ø"/>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线性检索法</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360045" eaLnBrk="1" hangingPunct="1">
              <a:lnSpc>
                <a:spcPct val="130000"/>
              </a:lnSpc>
              <a:spcBef>
                <a:spcPct val="0"/>
              </a:spcBef>
              <a:buFont typeface="Wingdings" panose="05000000000000000000" pitchFamily="2" charset="2"/>
              <a:buChar char="Ø"/>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Hash</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检索法</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50076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289406" y="44624"/>
            <a:ext cx="4730866" cy="646331"/>
          </a:xfrm>
          <a:prstGeom prst="rect">
            <a:avLst/>
          </a:prstGeom>
          <a:noFill/>
          <a:ln>
            <a:noFill/>
          </a:ln>
          <a:effectLst/>
        </p:spPr>
        <p:txBody>
          <a:bodyPr wrap="square">
            <a:spAutoFit/>
          </a:bodyPr>
          <a:lstStyle/>
          <a:p>
            <a:pPr eaLnBrk="1" hangingPunct="1">
              <a:spcBef>
                <a:spcPct val="0"/>
              </a:spcBef>
              <a:defRPr/>
            </a:pPr>
            <a:r>
              <a:rPr kumimoji="1" lang="en-US" altLang="zh-CN" sz="36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36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36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动作按钮: 前进或下一项 4">
            <a:hlinkClick r:id="rId1" action="ppaction://hlinksldjump" highlightClick="1"/>
          </p:cNvPr>
          <p:cNvSpPr/>
          <p:nvPr/>
        </p:nvSpPr>
        <p:spPr bwMode="auto">
          <a:xfrm>
            <a:off x="6732240" y="2204864"/>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动作按钮: 前进或下一项 5">
            <a:hlinkClick r:id="rId2" action="ppaction://hlinksldjump" highlightClick="1"/>
          </p:cNvPr>
          <p:cNvSpPr/>
          <p:nvPr/>
        </p:nvSpPr>
        <p:spPr bwMode="auto">
          <a:xfrm>
            <a:off x="3563888" y="5517232"/>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TextBox 6"/>
          <p:cNvSpPr txBox="1"/>
          <p:nvPr/>
        </p:nvSpPr>
        <p:spPr>
          <a:xfrm>
            <a:off x="6516216" y="5661248"/>
            <a:ext cx="1224136" cy="461665"/>
          </a:xfrm>
          <a:prstGeom prst="rect">
            <a:avLst/>
          </a:prstGeom>
          <a:noFill/>
        </p:spPr>
        <p:txBody>
          <a:bodyPr wrap="square" rtlCol="0">
            <a:spAutoFit/>
          </a:bodyPr>
          <a:lstStyle/>
          <a:p>
            <a:r>
              <a:rPr lang="zh-CN" altLang="en-US" sz="2400" dirty="0" smtClean="0"/>
              <a:t>例题</a:t>
            </a:r>
            <a:endParaRPr lang="zh-CN" altLang="en-US" sz="2400" dirty="0"/>
          </a:p>
        </p:txBody>
      </p:sp>
      <p:sp>
        <p:nvSpPr>
          <p:cNvPr id="8" name="动作按钮: 前进或下一项 7">
            <a:hlinkClick r:id="rId3" action="ppaction://hlinksldjump" highlightClick="1"/>
          </p:cNvPr>
          <p:cNvSpPr/>
          <p:nvPr/>
        </p:nvSpPr>
        <p:spPr bwMode="auto">
          <a:xfrm>
            <a:off x="7884368" y="5733256"/>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动作按钮: 前进或下一项 8">
            <a:hlinkClick r:id="rId4" action="ppaction://hlinksldjump" highlightClick="1"/>
          </p:cNvPr>
          <p:cNvSpPr/>
          <p:nvPr/>
        </p:nvSpPr>
        <p:spPr bwMode="auto">
          <a:xfrm>
            <a:off x="5652120" y="2204864"/>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TextBox 9"/>
          <p:cNvSpPr txBox="1"/>
          <p:nvPr/>
        </p:nvSpPr>
        <p:spPr>
          <a:xfrm>
            <a:off x="6444208" y="5085184"/>
            <a:ext cx="1224136" cy="461665"/>
          </a:xfrm>
          <a:prstGeom prst="rect">
            <a:avLst/>
          </a:prstGeom>
          <a:noFill/>
        </p:spPr>
        <p:txBody>
          <a:bodyPr wrap="square" rtlCol="0">
            <a:spAutoFit/>
          </a:bodyPr>
          <a:lstStyle/>
          <a:p>
            <a:r>
              <a:rPr lang="zh-CN" altLang="en-US" sz="2400" dirty="0" smtClean="0"/>
              <a:t>思考题</a:t>
            </a:r>
            <a:endParaRPr lang="zh-CN" altLang="en-US" sz="2400" dirty="0"/>
          </a:p>
        </p:txBody>
      </p:sp>
      <p:sp>
        <p:nvSpPr>
          <p:cNvPr id="11" name="动作按钮: 前进或下一项 10">
            <a:hlinkClick r:id="rId5" action="ppaction://hlinksldjump" highlightClick="1"/>
          </p:cNvPr>
          <p:cNvSpPr/>
          <p:nvPr/>
        </p:nvSpPr>
        <p:spPr bwMode="auto">
          <a:xfrm>
            <a:off x="7884368" y="5157192"/>
            <a:ext cx="504056" cy="288032"/>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动作按钮: 前进或下一项 12">
            <a:hlinkClick r:id="rId6" action="ppaction://hlinksldjump" highlightClick="1"/>
          </p:cNvPr>
          <p:cNvSpPr/>
          <p:nvPr/>
        </p:nvSpPr>
        <p:spPr bwMode="auto">
          <a:xfrm>
            <a:off x="6884640" y="1700808"/>
            <a:ext cx="504056" cy="296416"/>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785786" y="1714488"/>
            <a:ext cx="6286544" cy="2954655"/>
          </a:xfrm>
          <a:prstGeom prst="rect">
            <a:avLst/>
          </a:prstGeom>
          <a:noFill/>
          <a:ln>
            <a:noFill/>
          </a:ln>
          <a:effectLst/>
        </p:spPr>
        <p:txBody>
          <a:bodyPr wrap="square">
            <a:spAutoFit/>
          </a:bodyPr>
          <a:lstStyle/>
          <a:p>
            <a:pPr eaLnBrk="1" hangingPunct="1">
              <a:lnSpc>
                <a:spcPct val="150000"/>
              </a:lnSpc>
              <a:spcBef>
                <a:spcPct val="0"/>
              </a:spcBef>
              <a:defRPr/>
            </a:pPr>
            <a:r>
              <a:rPr kumimoji="1" lang="zh-CN" altLang="en-US" sz="2800" dirty="0" smtClean="0">
                <a:effectLst>
                  <a:outerShdw blurRad="38100" dist="38100" dir="2700000" algn="tl">
                    <a:srgbClr val="C0C0C0"/>
                  </a:outerShdw>
                </a:effectLst>
                <a:latin typeface="Times New Roman" panose="02020603050405020304" pitchFamily="18" charset="0"/>
                <a:ea typeface="仿宋" panose="02010609060101010101" charset="-122"/>
              </a:rPr>
              <a:t>文件目录管理的要求</a:t>
            </a:r>
            <a:r>
              <a:rPr kumimoji="1" lang="en-US" altLang="zh-CN" sz="2800" dirty="0" smtClean="0">
                <a:effectLst>
                  <a:outerShdw blurRad="38100" dist="38100" dir="2700000" algn="tl">
                    <a:srgbClr val="C0C0C0"/>
                  </a:outerShdw>
                </a:effectLst>
                <a:latin typeface="Times New Roman" panose="02020603050405020304" pitchFamily="18" charset="0"/>
                <a:ea typeface="仿宋" panose="02010609060101010101" charset="-122"/>
              </a:rPr>
              <a:t>  </a:t>
            </a:r>
            <a:endParaRPr kumimoji="1" lang="en-US" altLang="zh-CN" sz="28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实现“按名存取”</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提高目录的检索速度</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允许文件重名</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允许文件共享</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71670"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1000108"/>
            <a:ext cx="9072562" cy="6444841"/>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文件目录概念</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buAutoNum type="arabicPeriod"/>
              <a:defRPr/>
            </a:pPr>
            <a:r>
              <a:rPr kumimoji="1" lang="zh-CN"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目录</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a:t>
            </a:r>
            <a:r>
              <a:rPr lang="zh-CN" altLang="zh-CN" sz="2400" dirty="0" smtClean="0"/>
              <a:t>一组文件控制块</a:t>
            </a:r>
            <a:r>
              <a:rPr lang="zh-CN" altLang="en-US" sz="2400" dirty="0" smtClean="0"/>
              <a:t>（或文件目录项）</a:t>
            </a:r>
            <a:r>
              <a:rPr lang="zh-CN" altLang="zh-CN" sz="2400" dirty="0" smtClean="0"/>
              <a:t>的有序集合</a:t>
            </a:r>
            <a:r>
              <a:rPr lang="zh-CN" altLang="en-US" sz="2400" dirty="0" smtClean="0"/>
              <a:t>。每个文件控制块</a:t>
            </a:r>
            <a:r>
              <a:rPr lang="zh-CN" altLang="zh-CN" sz="2400" dirty="0" smtClean="0"/>
              <a:t>是用于描述和控制文件的数据结构，</a:t>
            </a:r>
            <a:r>
              <a:rPr lang="zh-CN" altLang="en-US" sz="2400" dirty="0" smtClean="0"/>
              <a:t>它</a:t>
            </a:r>
            <a:r>
              <a:rPr lang="zh-CN" altLang="zh-CN" sz="2400" dirty="0" smtClean="0"/>
              <a:t>保存系统管理文件所需要的全部属性信息。</a:t>
            </a:r>
            <a:endParaRPr lang="en-US" altLang="zh-CN" sz="2400" dirty="0" smtClean="0"/>
          </a:p>
          <a:p>
            <a:pPr eaLnBrk="1" hangingPunct="1">
              <a:lnSpc>
                <a:spcPct val="120000"/>
              </a:lnSpc>
              <a:spcBef>
                <a:spcPct val="0"/>
              </a:spcBef>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文件控制块的内容</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zh-CN" altLang="en-US" sz="2400" dirty="0" smtClean="0"/>
              <a:t>     文件与</a:t>
            </a:r>
            <a:r>
              <a:rPr kumimoji="1" lang="en-US" altLang="zh-CN" sz="2400" dirty="0" smtClean="0"/>
              <a:t>FCB</a:t>
            </a:r>
            <a:r>
              <a:rPr kumimoji="1" lang="zh-CN" altLang="en-US" sz="2400" dirty="0" smtClean="0"/>
              <a:t>一一对应，是文件存在的唯一标志。</a:t>
            </a:r>
            <a:endParaRPr kumimoji="1" lang="en-US" altLang="zh-CN" sz="2400" dirty="0" smtClean="0"/>
          </a:p>
          <a:p>
            <a:pPr eaLnBrk="1" hangingPunct="1">
              <a:lnSpc>
                <a:spcPct val="120000"/>
              </a:lnSpc>
              <a:spcBef>
                <a:spcPct val="0"/>
              </a:spcBef>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a:t>
            </a:r>
            <a:r>
              <a:rPr lang="zh-CN" altLang="en-US" sz="2400" dirty="0" smtClean="0">
                <a:solidFill>
                  <a:srgbClr val="0070C0"/>
                </a:solidFill>
              </a:rPr>
              <a:t>（</a:t>
            </a:r>
            <a:r>
              <a:rPr lang="en-US" altLang="zh-CN" sz="2400" dirty="0" smtClean="0">
                <a:solidFill>
                  <a:srgbClr val="0070C0"/>
                </a:solidFill>
              </a:rPr>
              <a:t>1</a:t>
            </a:r>
            <a:r>
              <a:rPr lang="zh-CN" altLang="en-US" sz="2400" dirty="0" smtClean="0">
                <a:solidFill>
                  <a:srgbClr val="0070C0"/>
                </a:solidFill>
              </a:rPr>
              <a:t>）基本信息</a:t>
            </a:r>
            <a:endParaRPr lang="en-US" altLang="zh-CN" sz="2400" dirty="0" smtClean="0">
              <a:solidFill>
                <a:srgbClr val="0070C0"/>
              </a:solidFill>
            </a:endParaRPr>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文件名</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用户名：文件主、同组用户、用户组等</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文件类型</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文件物理地址和文件长度</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en-US" sz="2400" dirty="0" smtClean="0"/>
              <a:t>文件逻辑结构和文件物理结构</a:t>
            </a:r>
            <a:endParaRPr lang="en-US" altLang="zh-CN" sz="2400" dirty="0" smtClean="0"/>
          </a:p>
          <a:p>
            <a:pPr marL="971550" lvl="1" indent="-514350" eaLnBrk="1" hangingPunct="1">
              <a:lnSpc>
                <a:spcPct val="120000"/>
              </a:lnSpc>
              <a:spcBef>
                <a:spcPct val="0"/>
              </a:spcBef>
              <a:defRPr/>
            </a:pP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Rectangle 37"/>
          <p:cNvSpPr>
            <a:spLocks noChangeArrowheads="1"/>
          </p:cNvSpPr>
          <p:nvPr/>
        </p:nvSpPr>
        <p:spPr bwMode="auto">
          <a:xfrm>
            <a:off x="1928794" y="357166"/>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6870">
                                            <p:txEl>
                                              <p:pRg st="3" end="3"/>
                                            </p:txEl>
                                          </p:spTgt>
                                        </p:tgtEl>
                                        <p:attrNameLst>
                                          <p:attrName>style.visibility</p:attrName>
                                        </p:attrNameLst>
                                      </p:cBhvr>
                                      <p:to>
                                        <p:strVal val="visible"/>
                                      </p:to>
                                    </p:set>
                                    <p:animEffect transition="in" filter="box(in)">
                                      <p:cBhvr>
                                        <p:cTn id="7" dur="500"/>
                                        <p:tgtEl>
                                          <p:spTgt spid="36870">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6870">
                                            <p:txEl>
                                              <p:pRg st="4" end="4"/>
                                            </p:txEl>
                                          </p:spTgt>
                                        </p:tgtEl>
                                        <p:attrNameLst>
                                          <p:attrName>style.visibility</p:attrName>
                                        </p:attrNameLst>
                                      </p:cBhvr>
                                      <p:to>
                                        <p:strVal val="visible"/>
                                      </p:to>
                                    </p:set>
                                    <p:animEffect transition="in" filter="box(in)">
                                      <p:cBhvr>
                                        <p:cTn id="10" dur="500"/>
                                        <p:tgtEl>
                                          <p:spTgt spid="36870">
                                            <p:txEl>
                                              <p:pRg st="4" end="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6870">
                                            <p:txEl>
                                              <p:pRg st="5" end="5"/>
                                            </p:txEl>
                                          </p:spTgt>
                                        </p:tgtEl>
                                        <p:attrNameLst>
                                          <p:attrName>style.visibility</p:attrName>
                                        </p:attrNameLst>
                                      </p:cBhvr>
                                      <p:to>
                                        <p:strVal val="visible"/>
                                      </p:to>
                                    </p:set>
                                    <p:animEffect transition="in" filter="box(in)">
                                      <p:cBhvr>
                                        <p:cTn id="13" dur="500"/>
                                        <p:tgtEl>
                                          <p:spTgt spid="36870">
                                            <p:txEl>
                                              <p:pRg st="5" end="5"/>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6870">
                                            <p:txEl>
                                              <p:pRg st="6" end="6"/>
                                            </p:txEl>
                                          </p:spTgt>
                                        </p:tgtEl>
                                        <p:attrNameLst>
                                          <p:attrName>style.visibility</p:attrName>
                                        </p:attrNameLst>
                                      </p:cBhvr>
                                      <p:to>
                                        <p:strVal val="visible"/>
                                      </p:to>
                                    </p:set>
                                    <p:animEffect transition="in" filter="box(in)">
                                      <p:cBhvr>
                                        <p:cTn id="16" dur="500"/>
                                        <p:tgtEl>
                                          <p:spTgt spid="36870">
                                            <p:txEl>
                                              <p:pRg st="6" end="6"/>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6870">
                                            <p:txEl>
                                              <p:pRg st="7" end="7"/>
                                            </p:txEl>
                                          </p:spTgt>
                                        </p:tgtEl>
                                        <p:attrNameLst>
                                          <p:attrName>style.visibility</p:attrName>
                                        </p:attrNameLst>
                                      </p:cBhvr>
                                      <p:to>
                                        <p:strVal val="visible"/>
                                      </p:to>
                                    </p:set>
                                    <p:animEffect transition="in" filter="box(in)">
                                      <p:cBhvr>
                                        <p:cTn id="19" dur="500"/>
                                        <p:tgtEl>
                                          <p:spTgt spid="36870">
                                            <p:txEl>
                                              <p:pRg st="7" end="7"/>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6870">
                                            <p:txEl>
                                              <p:pRg st="8" end="8"/>
                                            </p:txEl>
                                          </p:spTgt>
                                        </p:tgtEl>
                                        <p:attrNameLst>
                                          <p:attrName>style.visibility</p:attrName>
                                        </p:attrNameLst>
                                      </p:cBhvr>
                                      <p:to>
                                        <p:strVal val="visible"/>
                                      </p:to>
                                    </p:set>
                                    <p:animEffect transition="in" filter="box(in)">
                                      <p:cBhvr>
                                        <p:cTn id="22" dur="500"/>
                                        <p:tgtEl>
                                          <p:spTgt spid="36870">
                                            <p:txEl>
                                              <p:pRg st="8" end="8"/>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6870">
                                            <p:txEl>
                                              <p:pRg st="9" end="9"/>
                                            </p:txEl>
                                          </p:spTgt>
                                        </p:tgtEl>
                                        <p:attrNameLst>
                                          <p:attrName>style.visibility</p:attrName>
                                        </p:attrNameLst>
                                      </p:cBhvr>
                                      <p:to>
                                        <p:strVal val="visible"/>
                                      </p:to>
                                    </p:set>
                                    <p:animEffect transition="in" filter="box(in)">
                                      <p:cBhvr>
                                        <p:cTn id="25" dur="500"/>
                                        <p:tgtEl>
                                          <p:spTgt spid="36870">
                                            <p:txEl>
                                              <p:pRg st="9" end="9"/>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6870">
                                            <p:txEl>
                                              <p:pRg st="10" end="10"/>
                                            </p:txEl>
                                          </p:spTgt>
                                        </p:tgtEl>
                                        <p:attrNameLst>
                                          <p:attrName>style.visibility</p:attrName>
                                        </p:attrNameLst>
                                      </p:cBhvr>
                                      <p:to>
                                        <p:strVal val="visible"/>
                                      </p:to>
                                    </p:set>
                                    <p:animEffect transition="in" filter="box(in)">
                                      <p:cBhvr>
                                        <p:cTn id="28" dur="500"/>
                                        <p:tgtEl>
                                          <p:spTgt spid="3687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1214422"/>
            <a:ext cx="9072562" cy="4672048"/>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文件目录概念</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文件控制块的内容</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zh-CN" altLang="en-US" sz="2400" dirty="0" smtClean="0"/>
              <a:t> </a:t>
            </a:r>
            <a:r>
              <a:rPr lang="zh-CN" altLang="en-US" sz="2400" dirty="0" smtClean="0">
                <a:solidFill>
                  <a:srgbClr val="0070C0"/>
                </a:solidFill>
              </a:rPr>
              <a:t>（</a:t>
            </a:r>
            <a:r>
              <a:rPr lang="en-US" altLang="zh-CN" sz="2400" dirty="0" smtClean="0">
                <a:solidFill>
                  <a:srgbClr val="0070C0"/>
                </a:solidFill>
              </a:rPr>
              <a:t>2</a:t>
            </a:r>
            <a:r>
              <a:rPr lang="zh-CN" altLang="en-US" sz="2400" dirty="0" smtClean="0">
                <a:solidFill>
                  <a:srgbClr val="0070C0"/>
                </a:solidFill>
              </a:rPr>
              <a:t>）存取控制信息</a:t>
            </a:r>
            <a:endParaRPr lang="en-US" altLang="zh-CN" sz="2400" dirty="0" smtClean="0">
              <a:solidFill>
                <a:srgbClr val="0070C0"/>
              </a:solidFill>
            </a:endParaRPr>
          </a:p>
          <a:p>
            <a:pPr eaLnBrk="1" hangingPunct="1">
              <a:lnSpc>
                <a:spcPct val="120000"/>
              </a:lnSpc>
              <a:spcBef>
                <a:spcPct val="0"/>
              </a:spcBef>
              <a:defRPr/>
            </a:pPr>
            <a:r>
              <a:rPr lang="en-US" altLang="zh-CN" sz="2400" dirty="0" smtClean="0"/>
              <a:t>    </a:t>
            </a:r>
            <a:r>
              <a:rPr lang="zh-CN" altLang="zh-CN" sz="2400" dirty="0" smtClean="0"/>
              <a:t>文件主、文件主同组用户（或授权用户）、一般用户对该文件的存取权限</a:t>
            </a:r>
            <a:endParaRPr lang="en-US" altLang="zh-CN" sz="2400" dirty="0" smtClean="0"/>
          </a:p>
          <a:p>
            <a:pPr eaLnBrk="1" hangingPunct="1">
              <a:lnSpc>
                <a:spcPct val="120000"/>
              </a:lnSpc>
              <a:spcBef>
                <a:spcPct val="0"/>
              </a:spcBef>
              <a:defRPr/>
            </a:pPr>
            <a:r>
              <a:rPr kumimoji="1" lang="zh-CN" altLang="en-US" sz="2400" dirty="0" smtClean="0"/>
              <a:t> </a:t>
            </a:r>
            <a:r>
              <a:rPr lang="zh-CN" altLang="en-US" sz="2400" dirty="0" smtClean="0">
                <a:solidFill>
                  <a:srgbClr val="0070C0"/>
                </a:solidFill>
              </a:rPr>
              <a:t>（</a:t>
            </a:r>
            <a:r>
              <a:rPr lang="en-US" altLang="zh-CN" sz="2400" dirty="0" smtClean="0">
                <a:solidFill>
                  <a:srgbClr val="0070C0"/>
                </a:solidFill>
              </a:rPr>
              <a:t>3</a:t>
            </a:r>
            <a:r>
              <a:rPr lang="zh-CN" altLang="en-US" sz="2400" dirty="0" smtClean="0">
                <a:solidFill>
                  <a:srgbClr val="0070C0"/>
                </a:solidFill>
              </a:rPr>
              <a:t>）使用信息</a:t>
            </a:r>
            <a:endParaRPr lang="en-US" altLang="zh-CN" sz="2400" dirty="0" smtClean="0">
              <a:solidFill>
                <a:srgbClr val="0070C0"/>
              </a:solidFill>
            </a:endParaRPr>
          </a:p>
          <a:p>
            <a:pPr marL="971550" lvl="1" indent="-514350" eaLnBrk="1" hangingPunct="1">
              <a:lnSpc>
                <a:spcPct val="120000"/>
              </a:lnSpc>
              <a:spcBef>
                <a:spcPct val="0"/>
              </a:spcBef>
              <a:buFont typeface="Wingdings" panose="05000000000000000000" pitchFamily="2" charset="2"/>
              <a:buChar char="l"/>
              <a:defRPr/>
            </a:pPr>
            <a:r>
              <a:rPr lang="zh-CN" altLang="zh-CN" sz="2400" dirty="0" smtClean="0"/>
              <a:t>文件的建立日期及时间</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zh-CN" sz="2400" dirty="0" smtClean="0"/>
              <a:t>上次存取文件的日期及时间</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zh-CN" sz="2400" dirty="0" smtClean="0"/>
              <a:t>当前的使用状态信息</a:t>
            </a:r>
            <a:endParaRPr lang="en-US" altLang="zh-CN" sz="2400" dirty="0" smtClean="0"/>
          </a:p>
          <a:p>
            <a:pPr marL="971550" lvl="1" indent="-514350" eaLnBrk="1" hangingPunct="1">
              <a:lnSpc>
                <a:spcPct val="120000"/>
              </a:lnSpc>
              <a:spcBef>
                <a:spcPct val="0"/>
              </a:spcBef>
              <a:buFont typeface="Wingdings" panose="05000000000000000000" pitchFamily="2" charset="2"/>
              <a:buChar char="l"/>
              <a:defRPr/>
            </a:pPr>
            <a:r>
              <a:rPr lang="zh-CN" altLang="zh-CN" sz="2400" dirty="0" smtClean="0"/>
              <a:t>共享链接计数等</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Rectangle 37"/>
          <p:cNvSpPr>
            <a:spLocks noChangeArrowheads="1"/>
          </p:cNvSpPr>
          <p:nvPr/>
        </p:nvSpPr>
        <p:spPr bwMode="auto">
          <a:xfrm>
            <a:off x="200023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6870">
                                            <p:txEl>
                                              <p:pRg st="4" end="4"/>
                                            </p:txEl>
                                          </p:spTgt>
                                        </p:tgtEl>
                                        <p:attrNameLst>
                                          <p:attrName>style.visibility</p:attrName>
                                        </p:attrNameLst>
                                      </p:cBhvr>
                                      <p:to>
                                        <p:strVal val="visible"/>
                                      </p:to>
                                    </p:set>
                                    <p:animEffect transition="in" filter="box(in)">
                                      <p:cBhvr>
                                        <p:cTn id="7" dur="500"/>
                                        <p:tgtEl>
                                          <p:spTgt spid="36870">
                                            <p:txEl>
                                              <p:pRg st="4" end="4"/>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6870">
                                            <p:txEl>
                                              <p:pRg st="5" end="5"/>
                                            </p:txEl>
                                          </p:spTgt>
                                        </p:tgtEl>
                                        <p:attrNameLst>
                                          <p:attrName>style.visibility</p:attrName>
                                        </p:attrNameLst>
                                      </p:cBhvr>
                                      <p:to>
                                        <p:strVal val="visible"/>
                                      </p:to>
                                    </p:set>
                                    <p:animEffect transition="in" filter="box(in)">
                                      <p:cBhvr>
                                        <p:cTn id="10" dur="500"/>
                                        <p:tgtEl>
                                          <p:spTgt spid="36870">
                                            <p:txEl>
                                              <p:pRg st="5" end="5"/>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6870">
                                            <p:txEl>
                                              <p:pRg st="6" end="6"/>
                                            </p:txEl>
                                          </p:spTgt>
                                        </p:tgtEl>
                                        <p:attrNameLst>
                                          <p:attrName>style.visibility</p:attrName>
                                        </p:attrNameLst>
                                      </p:cBhvr>
                                      <p:to>
                                        <p:strVal val="visible"/>
                                      </p:to>
                                    </p:set>
                                    <p:animEffect transition="in" filter="box(in)">
                                      <p:cBhvr>
                                        <p:cTn id="13" dur="500"/>
                                        <p:tgtEl>
                                          <p:spTgt spid="36870">
                                            <p:txEl>
                                              <p:pRg st="6" end="6"/>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6870">
                                            <p:txEl>
                                              <p:pRg st="7" end="7"/>
                                            </p:txEl>
                                          </p:spTgt>
                                        </p:tgtEl>
                                        <p:attrNameLst>
                                          <p:attrName>style.visibility</p:attrName>
                                        </p:attrNameLst>
                                      </p:cBhvr>
                                      <p:to>
                                        <p:strVal val="visible"/>
                                      </p:to>
                                    </p:set>
                                    <p:animEffect transition="in" filter="box(in)">
                                      <p:cBhvr>
                                        <p:cTn id="16" dur="500"/>
                                        <p:tgtEl>
                                          <p:spTgt spid="36870">
                                            <p:txEl>
                                              <p:pRg st="7" end="7"/>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6870">
                                            <p:txEl>
                                              <p:pRg st="8" end="8"/>
                                            </p:txEl>
                                          </p:spTgt>
                                        </p:tgtEl>
                                        <p:attrNameLst>
                                          <p:attrName>style.visibility</p:attrName>
                                        </p:attrNameLst>
                                      </p:cBhvr>
                                      <p:to>
                                        <p:strVal val="visible"/>
                                      </p:to>
                                    </p:set>
                                    <p:animEffect transition="in" filter="box(in)">
                                      <p:cBhvr>
                                        <p:cTn id="19" dur="500"/>
                                        <p:tgtEl>
                                          <p:spTgt spid="368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928670"/>
            <a:ext cx="9072562" cy="156966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文件目录概念</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文件控制块的内容</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zh-CN" altLang="en-US" sz="2400" dirty="0" smtClean="0"/>
              <a:t> </a:t>
            </a:r>
            <a:r>
              <a:rPr kumimoji="1" lang="zh-CN" altLang="en-US" sz="2400" dirty="0" smtClean="0">
                <a:latin typeface="宋体" panose="02010600030101010101" pitchFamily="2" charset="-122"/>
              </a:rPr>
              <a:t>举例： </a:t>
            </a:r>
            <a:r>
              <a:rPr kumimoji="1" lang="en-US" altLang="zh-CN" sz="2400" dirty="0" smtClean="0">
                <a:latin typeface="宋体" panose="02010600030101010101" pitchFamily="2" charset="-122"/>
              </a:rPr>
              <a:t>MS-DOS</a:t>
            </a:r>
            <a:r>
              <a:rPr kumimoji="1" lang="zh-CN" altLang="en-US" sz="2400" dirty="0" smtClean="0">
                <a:latin typeface="宋体" panose="02010600030101010101" pitchFamily="2" charset="-122"/>
              </a:rPr>
              <a:t>的文件控制块：</a:t>
            </a:r>
            <a:r>
              <a:rPr kumimoji="1" lang="en-US" altLang="zh-CN" sz="2400" dirty="0" smtClean="0">
                <a:latin typeface="宋体" panose="02010600030101010101" pitchFamily="2" charset="-122"/>
              </a:rPr>
              <a:t>FAT16</a:t>
            </a:r>
            <a:r>
              <a:rPr lang="en-US" altLang="zh-CN" sz="2400" dirty="0" smtClean="0"/>
              <a:t>   </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Text Box 3"/>
          <p:cNvSpPr txBox="1">
            <a:spLocks noChangeArrowheads="1"/>
          </p:cNvSpPr>
          <p:nvPr/>
        </p:nvSpPr>
        <p:spPr bwMode="auto">
          <a:xfrm>
            <a:off x="179388" y="3640130"/>
            <a:ext cx="8137525" cy="731838"/>
          </a:xfrm>
          <a:prstGeom prst="rect">
            <a:avLst/>
          </a:prstGeom>
          <a:noFill/>
          <a:ln w="9525">
            <a:noFill/>
            <a:miter lim="800000"/>
          </a:ln>
        </p:spPr>
        <p:txBody>
          <a:bodyPr>
            <a:spAutoFit/>
          </a:bodyPr>
          <a:lstStyle/>
          <a:p>
            <a:pPr marL="457200" indent="-457200">
              <a:lnSpc>
                <a:spcPct val="175000"/>
              </a:lnSpc>
              <a:spcBef>
                <a:spcPct val="0"/>
              </a:spcBef>
              <a:buClrTx/>
              <a:buFontTx/>
              <a:buChar char="•"/>
            </a:pPr>
            <a:r>
              <a:rPr kumimoji="1" lang="zh-CN" altLang="en-US">
                <a:solidFill>
                  <a:schemeClr val="accent1"/>
                </a:solidFill>
                <a:latin typeface="Times New Roman" panose="02020603050405020304" pitchFamily="18" charset="0"/>
              </a:rPr>
              <a:t>属性：</a:t>
            </a:r>
            <a:endParaRPr kumimoji="1" lang="zh-CN" altLang="en-US" sz="2000">
              <a:latin typeface="Times New Roman" panose="02020603050405020304" pitchFamily="18" charset="0"/>
            </a:endParaRPr>
          </a:p>
        </p:txBody>
      </p:sp>
      <p:sp>
        <p:nvSpPr>
          <p:cNvPr id="6" name="Rectangle 6"/>
          <p:cNvSpPr>
            <a:spLocks noChangeArrowheads="1"/>
          </p:cNvSpPr>
          <p:nvPr/>
        </p:nvSpPr>
        <p:spPr bwMode="auto">
          <a:xfrm>
            <a:off x="323850" y="2860668"/>
            <a:ext cx="8496300" cy="719137"/>
          </a:xfrm>
          <a:prstGeom prst="rect">
            <a:avLst/>
          </a:prstGeom>
          <a:solidFill>
            <a:srgbClr val="FFCC99"/>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defRPr/>
            </a:pPr>
            <a:endParaRPr lang="zh-CN" altLang="en-US"/>
          </a:p>
        </p:txBody>
      </p:sp>
      <p:sp>
        <p:nvSpPr>
          <p:cNvPr id="7" name="Line 7"/>
          <p:cNvSpPr>
            <a:spLocks noChangeShapeType="1"/>
          </p:cNvSpPr>
          <p:nvPr/>
        </p:nvSpPr>
        <p:spPr bwMode="auto">
          <a:xfrm>
            <a:off x="1763713" y="2860668"/>
            <a:ext cx="0" cy="719137"/>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8" name="Text Box 8"/>
          <p:cNvSpPr txBox="1">
            <a:spLocks noChangeArrowheads="1"/>
          </p:cNvSpPr>
          <p:nvPr/>
        </p:nvSpPr>
        <p:spPr bwMode="auto">
          <a:xfrm>
            <a:off x="468313" y="2932105"/>
            <a:ext cx="12954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t>文件名</a:t>
            </a:r>
            <a:endParaRPr lang="zh-CN" altLang="en-US"/>
          </a:p>
        </p:txBody>
      </p:sp>
      <p:sp>
        <p:nvSpPr>
          <p:cNvPr id="9" name="Text Box 9"/>
          <p:cNvSpPr txBox="1">
            <a:spLocks noChangeArrowheads="1"/>
          </p:cNvSpPr>
          <p:nvPr/>
        </p:nvSpPr>
        <p:spPr bwMode="auto">
          <a:xfrm>
            <a:off x="1763713" y="2932105"/>
            <a:ext cx="1152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t>扩展名</a:t>
            </a:r>
            <a:endParaRPr lang="zh-CN" altLang="en-US"/>
          </a:p>
        </p:txBody>
      </p:sp>
      <p:sp>
        <p:nvSpPr>
          <p:cNvPr id="10" name="Text Box 10"/>
          <p:cNvSpPr txBox="1">
            <a:spLocks noChangeArrowheads="1"/>
          </p:cNvSpPr>
          <p:nvPr/>
        </p:nvSpPr>
        <p:spPr bwMode="auto">
          <a:xfrm>
            <a:off x="2771775" y="2932105"/>
            <a:ext cx="93503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t>属性</a:t>
            </a:r>
            <a:endParaRPr lang="zh-CN" altLang="en-US"/>
          </a:p>
        </p:txBody>
      </p:sp>
      <p:sp>
        <p:nvSpPr>
          <p:cNvPr id="11" name="Text Box 11"/>
          <p:cNvSpPr txBox="1">
            <a:spLocks noChangeArrowheads="1"/>
          </p:cNvSpPr>
          <p:nvPr/>
        </p:nvSpPr>
        <p:spPr bwMode="auto">
          <a:xfrm>
            <a:off x="3635375" y="2932105"/>
            <a:ext cx="10080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t>保留</a:t>
            </a:r>
            <a:endParaRPr lang="zh-CN" altLang="en-US"/>
          </a:p>
        </p:txBody>
      </p:sp>
      <p:sp>
        <p:nvSpPr>
          <p:cNvPr id="12" name="Text Box 12"/>
          <p:cNvSpPr txBox="1">
            <a:spLocks noChangeArrowheads="1"/>
          </p:cNvSpPr>
          <p:nvPr/>
        </p:nvSpPr>
        <p:spPr bwMode="auto">
          <a:xfrm>
            <a:off x="4427538" y="2932105"/>
            <a:ext cx="10795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t>时间</a:t>
            </a:r>
            <a:endParaRPr lang="zh-CN" altLang="en-US"/>
          </a:p>
        </p:txBody>
      </p:sp>
      <p:sp>
        <p:nvSpPr>
          <p:cNvPr id="13" name="Text Box 13"/>
          <p:cNvSpPr txBox="1">
            <a:spLocks noChangeArrowheads="1"/>
          </p:cNvSpPr>
          <p:nvPr/>
        </p:nvSpPr>
        <p:spPr bwMode="auto">
          <a:xfrm>
            <a:off x="5292725" y="2932105"/>
            <a:ext cx="10080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t>日期</a:t>
            </a:r>
            <a:endParaRPr lang="zh-CN" altLang="en-US"/>
          </a:p>
        </p:txBody>
      </p:sp>
      <p:sp>
        <p:nvSpPr>
          <p:cNvPr id="14" name="Text Box 14"/>
          <p:cNvSpPr txBox="1">
            <a:spLocks noChangeArrowheads="1"/>
          </p:cNvSpPr>
          <p:nvPr/>
        </p:nvSpPr>
        <p:spPr bwMode="auto">
          <a:xfrm>
            <a:off x="6011863" y="2932105"/>
            <a:ext cx="144145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t>起始块号</a:t>
            </a:r>
            <a:endParaRPr lang="zh-CN" altLang="en-US"/>
          </a:p>
        </p:txBody>
      </p:sp>
      <p:sp>
        <p:nvSpPr>
          <p:cNvPr id="15" name="Text Box 15"/>
          <p:cNvSpPr txBox="1">
            <a:spLocks noChangeArrowheads="1"/>
          </p:cNvSpPr>
          <p:nvPr/>
        </p:nvSpPr>
        <p:spPr bwMode="auto">
          <a:xfrm>
            <a:off x="7308850" y="2932105"/>
            <a:ext cx="14398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a:t>文件长度</a:t>
            </a:r>
            <a:endParaRPr lang="zh-CN" altLang="en-US"/>
          </a:p>
        </p:txBody>
      </p:sp>
      <p:sp>
        <p:nvSpPr>
          <p:cNvPr id="16" name="Text Box 22"/>
          <p:cNvSpPr txBox="1">
            <a:spLocks noChangeArrowheads="1"/>
          </p:cNvSpPr>
          <p:nvPr/>
        </p:nvSpPr>
        <p:spPr bwMode="auto">
          <a:xfrm>
            <a:off x="827088" y="2428868"/>
            <a:ext cx="649287"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t>8B</a:t>
            </a:r>
            <a:endParaRPr lang="en-US" altLang="zh-CN"/>
          </a:p>
        </p:txBody>
      </p:sp>
      <p:sp>
        <p:nvSpPr>
          <p:cNvPr id="17" name="Text Box 24"/>
          <p:cNvSpPr txBox="1">
            <a:spLocks noChangeArrowheads="1"/>
          </p:cNvSpPr>
          <p:nvPr/>
        </p:nvSpPr>
        <p:spPr bwMode="auto">
          <a:xfrm>
            <a:off x="7524750" y="2430455"/>
            <a:ext cx="71913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t>4B</a:t>
            </a:r>
            <a:endParaRPr lang="en-US" altLang="zh-CN"/>
          </a:p>
        </p:txBody>
      </p:sp>
      <p:sp>
        <p:nvSpPr>
          <p:cNvPr id="18" name="Text Box 25"/>
          <p:cNvSpPr txBox="1">
            <a:spLocks noChangeArrowheads="1"/>
          </p:cNvSpPr>
          <p:nvPr/>
        </p:nvSpPr>
        <p:spPr bwMode="auto">
          <a:xfrm>
            <a:off x="6516688" y="2430455"/>
            <a:ext cx="719137"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t>2B</a:t>
            </a:r>
            <a:endParaRPr lang="en-US" altLang="zh-CN"/>
          </a:p>
        </p:txBody>
      </p:sp>
      <p:sp>
        <p:nvSpPr>
          <p:cNvPr id="19" name="Text Box 26"/>
          <p:cNvSpPr txBox="1">
            <a:spLocks noChangeArrowheads="1"/>
          </p:cNvSpPr>
          <p:nvPr/>
        </p:nvSpPr>
        <p:spPr bwMode="auto">
          <a:xfrm>
            <a:off x="5435600" y="2430455"/>
            <a:ext cx="7207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t>2B</a:t>
            </a:r>
            <a:endParaRPr lang="en-US" altLang="zh-CN"/>
          </a:p>
        </p:txBody>
      </p:sp>
      <p:sp>
        <p:nvSpPr>
          <p:cNvPr id="20" name="Text Box 27"/>
          <p:cNvSpPr txBox="1">
            <a:spLocks noChangeArrowheads="1"/>
          </p:cNvSpPr>
          <p:nvPr/>
        </p:nvSpPr>
        <p:spPr bwMode="auto">
          <a:xfrm>
            <a:off x="4643438" y="2430455"/>
            <a:ext cx="79375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t>2B</a:t>
            </a:r>
            <a:endParaRPr lang="en-US" altLang="zh-CN"/>
          </a:p>
        </p:txBody>
      </p:sp>
      <p:sp>
        <p:nvSpPr>
          <p:cNvPr id="21" name="Text Box 28"/>
          <p:cNvSpPr txBox="1">
            <a:spLocks noChangeArrowheads="1"/>
          </p:cNvSpPr>
          <p:nvPr/>
        </p:nvSpPr>
        <p:spPr bwMode="auto">
          <a:xfrm>
            <a:off x="3635375" y="2430455"/>
            <a:ext cx="86360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t>10B</a:t>
            </a:r>
            <a:endParaRPr lang="en-US" altLang="zh-CN"/>
          </a:p>
        </p:txBody>
      </p:sp>
      <p:sp>
        <p:nvSpPr>
          <p:cNvPr id="22" name="Text Box 29"/>
          <p:cNvSpPr txBox="1">
            <a:spLocks noChangeArrowheads="1"/>
          </p:cNvSpPr>
          <p:nvPr/>
        </p:nvSpPr>
        <p:spPr bwMode="auto">
          <a:xfrm>
            <a:off x="2987675" y="2430455"/>
            <a:ext cx="719138"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t>1B</a:t>
            </a:r>
            <a:endParaRPr lang="en-US" altLang="zh-CN"/>
          </a:p>
        </p:txBody>
      </p:sp>
      <p:sp>
        <p:nvSpPr>
          <p:cNvPr id="23" name="Text Box 30"/>
          <p:cNvSpPr txBox="1">
            <a:spLocks noChangeArrowheads="1"/>
          </p:cNvSpPr>
          <p:nvPr/>
        </p:nvSpPr>
        <p:spPr bwMode="auto">
          <a:xfrm>
            <a:off x="2051050" y="2430455"/>
            <a:ext cx="793750"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a:t>3B</a:t>
            </a:r>
            <a:endParaRPr lang="en-US" altLang="zh-CN"/>
          </a:p>
        </p:txBody>
      </p:sp>
      <p:graphicFrame>
        <p:nvGraphicFramePr>
          <p:cNvPr id="24" name="Group 132"/>
          <p:cNvGraphicFramePr>
            <a:graphicFrameLocks noGrp="1"/>
          </p:cNvGraphicFramePr>
          <p:nvPr/>
        </p:nvGraphicFramePr>
        <p:xfrm>
          <a:off x="323850" y="4589455"/>
          <a:ext cx="8640763" cy="1655763"/>
        </p:xfrm>
        <a:graphic>
          <a:graphicData uri="http://schemas.openxmlformats.org/drawingml/2006/table">
            <a:tbl>
              <a:tblPr/>
              <a:tblGrid>
                <a:gridCol w="957263"/>
                <a:gridCol w="962025"/>
                <a:gridCol w="960437"/>
                <a:gridCol w="962025"/>
                <a:gridCol w="1160463"/>
                <a:gridCol w="820737"/>
                <a:gridCol w="898525"/>
                <a:gridCol w="962025"/>
                <a:gridCol w="957263"/>
              </a:tblGrid>
              <a:tr h="80327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位</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b7</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b6</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b5</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b4</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b3</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b2</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b1</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b0</a:t>
                      </a:r>
                      <a:endPar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24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含义</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保留</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保留</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归档</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子目录</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卷标</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系统</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隐藏</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只读</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 name="Line 140"/>
          <p:cNvSpPr>
            <a:spLocks noChangeShapeType="1"/>
          </p:cNvSpPr>
          <p:nvPr/>
        </p:nvSpPr>
        <p:spPr bwMode="auto">
          <a:xfrm>
            <a:off x="2843213" y="2860668"/>
            <a:ext cx="0" cy="719137"/>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26" name="Line 141"/>
          <p:cNvSpPr>
            <a:spLocks noChangeShapeType="1"/>
          </p:cNvSpPr>
          <p:nvPr/>
        </p:nvSpPr>
        <p:spPr bwMode="auto">
          <a:xfrm>
            <a:off x="3563938" y="2860668"/>
            <a:ext cx="0" cy="719137"/>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27" name="Line 142"/>
          <p:cNvSpPr>
            <a:spLocks noChangeShapeType="1"/>
          </p:cNvSpPr>
          <p:nvPr/>
        </p:nvSpPr>
        <p:spPr bwMode="auto">
          <a:xfrm>
            <a:off x="4356100" y="2860668"/>
            <a:ext cx="0" cy="719137"/>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28" name="Line 143"/>
          <p:cNvSpPr>
            <a:spLocks noChangeShapeType="1"/>
          </p:cNvSpPr>
          <p:nvPr/>
        </p:nvSpPr>
        <p:spPr bwMode="auto">
          <a:xfrm>
            <a:off x="5219700" y="2860668"/>
            <a:ext cx="0" cy="719137"/>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29" name="Line 144"/>
          <p:cNvSpPr>
            <a:spLocks noChangeShapeType="1"/>
          </p:cNvSpPr>
          <p:nvPr/>
        </p:nvSpPr>
        <p:spPr bwMode="auto">
          <a:xfrm>
            <a:off x="6084888" y="2860668"/>
            <a:ext cx="0" cy="719137"/>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30" name="Line 145"/>
          <p:cNvSpPr>
            <a:spLocks noChangeShapeType="1"/>
          </p:cNvSpPr>
          <p:nvPr/>
        </p:nvSpPr>
        <p:spPr bwMode="auto">
          <a:xfrm>
            <a:off x="7380288" y="2860668"/>
            <a:ext cx="0" cy="719137"/>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a:defRPr/>
            </a:pPr>
            <a:endParaRPr lang="zh-CN" altLang="en-US"/>
          </a:p>
        </p:txBody>
      </p:sp>
      <p:sp>
        <p:nvSpPr>
          <p:cNvPr id="31" name="Text Box 146"/>
          <p:cNvSpPr txBox="1">
            <a:spLocks noChangeArrowheads="1"/>
          </p:cNvSpPr>
          <p:nvPr/>
        </p:nvSpPr>
        <p:spPr bwMode="auto">
          <a:xfrm>
            <a:off x="466725" y="3652830"/>
            <a:ext cx="8137525" cy="787400"/>
          </a:xfrm>
          <a:prstGeom prst="rect">
            <a:avLst/>
          </a:prstGeom>
          <a:noFill/>
          <a:ln w="9525">
            <a:noFill/>
            <a:miter lim="800000"/>
          </a:ln>
        </p:spPr>
        <p:txBody>
          <a:bodyPr>
            <a:spAutoFit/>
          </a:bodyPr>
          <a:lstStyle/>
          <a:p>
            <a:pPr marL="457200" indent="-457200">
              <a:lnSpc>
                <a:spcPct val="175000"/>
              </a:lnSpc>
              <a:spcBef>
                <a:spcPct val="0"/>
              </a:spcBef>
              <a:buClrTx/>
            </a:pPr>
            <a:r>
              <a:rPr kumimoji="1" lang="zh-CN" altLang="en-US" sz="2600">
                <a:solidFill>
                  <a:schemeClr val="accent1"/>
                </a:solidFill>
                <a:latin typeface="Times New Roman" panose="02020603050405020304" pitchFamily="18" charset="0"/>
              </a:rPr>
              <a:t>时间：最近修改时间</a:t>
            </a:r>
            <a:endParaRPr kumimoji="1" lang="zh-CN" altLang="en-US" sz="2600">
              <a:latin typeface="Times New Roman" panose="02020603050405020304" pitchFamily="18" charset="0"/>
            </a:endParaRPr>
          </a:p>
        </p:txBody>
      </p:sp>
      <p:graphicFrame>
        <p:nvGraphicFramePr>
          <p:cNvPr id="32" name="Group 147"/>
          <p:cNvGraphicFramePr>
            <a:graphicFrameLocks noGrp="1"/>
          </p:cNvGraphicFramePr>
          <p:nvPr/>
        </p:nvGraphicFramePr>
        <p:xfrm>
          <a:off x="611188" y="4587868"/>
          <a:ext cx="7632700" cy="1296988"/>
        </p:xfrm>
        <a:graphic>
          <a:graphicData uri="http://schemas.openxmlformats.org/drawingml/2006/table">
            <a:tbl>
              <a:tblPr/>
              <a:tblGrid>
                <a:gridCol w="1908175"/>
                <a:gridCol w="1909762"/>
                <a:gridCol w="1906588"/>
                <a:gridCol w="1908175"/>
              </a:tblGrid>
              <a:tr h="6492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位</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b15 </a:t>
                      </a:r>
                      <a:r>
                        <a:rPr kumimoji="1"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b11</a:t>
                      </a:r>
                      <a:endPar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b10 </a:t>
                      </a:r>
                      <a:r>
                        <a:rPr kumimoji="1"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b5</a:t>
                      </a:r>
                      <a:endPar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b4   </a:t>
                      </a:r>
                      <a:r>
                        <a:rPr kumimoji="1"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b0</a:t>
                      </a:r>
                      <a:endPar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7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含义</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小时</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分钟</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秒</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 name="Text Box 164"/>
          <p:cNvSpPr txBox="1">
            <a:spLocks noChangeArrowheads="1"/>
          </p:cNvSpPr>
          <p:nvPr/>
        </p:nvSpPr>
        <p:spPr bwMode="auto">
          <a:xfrm>
            <a:off x="179388" y="3656005"/>
            <a:ext cx="8137525" cy="787400"/>
          </a:xfrm>
          <a:prstGeom prst="rect">
            <a:avLst/>
          </a:prstGeom>
          <a:noFill/>
          <a:ln w="9525">
            <a:noFill/>
            <a:miter lim="800000"/>
          </a:ln>
        </p:spPr>
        <p:txBody>
          <a:bodyPr>
            <a:spAutoFit/>
          </a:bodyPr>
          <a:lstStyle/>
          <a:p>
            <a:pPr marL="457200" indent="-457200">
              <a:lnSpc>
                <a:spcPct val="175000"/>
              </a:lnSpc>
              <a:spcBef>
                <a:spcPct val="0"/>
              </a:spcBef>
              <a:buClrTx/>
              <a:buFontTx/>
              <a:buChar char="•"/>
            </a:pPr>
            <a:r>
              <a:rPr kumimoji="1" lang="zh-CN" altLang="en-US" sz="2600">
                <a:solidFill>
                  <a:schemeClr val="accent1"/>
                </a:solidFill>
                <a:latin typeface="Times New Roman" panose="02020603050405020304" pitchFamily="18" charset="0"/>
              </a:rPr>
              <a:t>日期：最近修改日期</a:t>
            </a:r>
            <a:endParaRPr kumimoji="1" lang="zh-CN" altLang="en-US" sz="2600">
              <a:latin typeface="Times New Roman" panose="02020603050405020304" pitchFamily="18" charset="0"/>
            </a:endParaRPr>
          </a:p>
        </p:txBody>
      </p:sp>
      <p:graphicFrame>
        <p:nvGraphicFramePr>
          <p:cNvPr id="34" name="Group 165"/>
          <p:cNvGraphicFramePr>
            <a:graphicFrameLocks noGrp="1"/>
          </p:cNvGraphicFramePr>
          <p:nvPr/>
        </p:nvGraphicFramePr>
        <p:xfrm>
          <a:off x="250825" y="4587868"/>
          <a:ext cx="8642350" cy="1368426"/>
        </p:xfrm>
        <a:graphic>
          <a:graphicData uri="http://schemas.openxmlformats.org/drawingml/2006/table">
            <a:tbl>
              <a:tblPr/>
              <a:tblGrid>
                <a:gridCol w="939800"/>
                <a:gridCol w="4321175"/>
                <a:gridCol w="1784350"/>
                <a:gridCol w="1597025"/>
              </a:tblGrid>
              <a:tr h="70643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位</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b15 </a:t>
                      </a:r>
                      <a:r>
                        <a:rPr kumimoji="1"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b9</a:t>
                      </a:r>
                      <a:endPar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b8 </a:t>
                      </a:r>
                      <a:r>
                        <a:rPr kumimoji="1"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b5</a:t>
                      </a:r>
                      <a:endPar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b4   </a:t>
                      </a:r>
                      <a:r>
                        <a:rPr kumimoji="1"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b0</a:t>
                      </a:r>
                      <a:endParaRPr kumimoji="1"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198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含义</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相对于</a:t>
                      </a: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1980</a:t>
                      </a: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年的年份偏移量</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月份</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日期</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 name="Rectangle 37"/>
          <p:cNvSpPr>
            <a:spLocks noChangeArrowheads="1"/>
          </p:cNvSpPr>
          <p:nvPr/>
        </p:nvSpPr>
        <p:spPr bwMode="auto">
          <a:xfrm>
            <a:off x="2000232" y="116632"/>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 name="动作按钮: 后退或前一项 35">
            <a:hlinkClick r:id="rId1" action="ppaction://hlinksldjump" highlightClick="1"/>
          </p:cNvPr>
          <p:cNvSpPr/>
          <p:nvPr/>
        </p:nvSpPr>
        <p:spPr bwMode="auto">
          <a:xfrm>
            <a:off x="8100392" y="404664"/>
            <a:ext cx="432048" cy="216024"/>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ox(in)">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xit" presetSubtype="16" fill="hold" grpId="1" nodeType="clickEffect">
                                  <p:stCondLst>
                                    <p:cond delay="0"/>
                                  </p:stCondLst>
                                  <p:childTnLst>
                                    <p:animEffect transition="out" filter="box(in)">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4" presetClass="exit" presetSubtype="16" fill="hold" nodeType="withEffect">
                                  <p:stCondLst>
                                    <p:cond delay="0"/>
                                  </p:stCondLst>
                                  <p:childTnLst>
                                    <p:animEffect transition="out" filter="box(in)">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ox(in)">
                                      <p:cBhvr>
                                        <p:cTn id="23" dur="500"/>
                                        <p:tgtEl>
                                          <p:spTgt spid="31"/>
                                        </p:tgtEl>
                                      </p:cBhvr>
                                    </p:animEffect>
                                  </p:childTnLst>
                                </p:cTn>
                              </p:par>
                              <p:par>
                                <p:cTn id="24" presetID="4" presetClass="entr" presetSubtype="16"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ox(in)">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xit" presetSubtype="16" fill="hold" grpId="1" nodeType="clickEffect">
                                  <p:stCondLst>
                                    <p:cond delay="0"/>
                                  </p:stCondLst>
                                  <p:childTnLst>
                                    <p:animEffect transition="out" filter="box(in)">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par>
                                <p:cTn id="32" presetID="4" presetClass="exit" presetSubtype="16" fill="hold" nodeType="withEffect">
                                  <p:stCondLst>
                                    <p:cond delay="0"/>
                                  </p:stCondLst>
                                  <p:childTnLst>
                                    <p:animEffect transition="out" filter="box(in)">
                                      <p:cBhvr>
                                        <p:cTn id="33" dur="500"/>
                                        <p:tgtEl>
                                          <p:spTgt spid="32"/>
                                        </p:tgtEl>
                                      </p:cBhvr>
                                    </p:animEffect>
                                    <p:set>
                                      <p:cBhvr>
                                        <p:cTn id="34" dur="1" fill="hold">
                                          <p:stCondLst>
                                            <p:cond delay="499"/>
                                          </p:stCondLst>
                                        </p:cTn>
                                        <p:tgtEl>
                                          <p:spTgt spid="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ox(in)">
                                      <p:cBhvr>
                                        <p:cTn id="39" dur="500"/>
                                        <p:tgtEl>
                                          <p:spTgt spid="33"/>
                                        </p:tgtEl>
                                      </p:cBhvr>
                                    </p:animEffect>
                                  </p:childTnLst>
                                </p:cTn>
                              </p:par>
                              <p:par>
                                <p:cTn id="40" presetID="4" presetClass="entr" presetSubtype="16"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box(in)">
                                      <p:cBhvr>
                                        <p:cTn id="4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1" grpId="0"/>
      <p:bldP spid="31" grpId="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85720" y="714357"/>
            <a:ext cx="8572560" cy="3859518"/>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6.1.1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514350" indent="-514350"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  </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文件的类型</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indent="-533400">
              <a:spcBef>
                <a:spcPct val="30000"/>
              </a:spcBef>
              <a:defRPr/>
            </a:pPr>
            <a:r>
              <a:rPr lang="zh-CN" altLang="en-US" sz="2400" dirty="0" smtClean="0">
                <a:solidFill>
                  <a:srgbClr val="FF0000"/>
                </a:solidFill>
                <a:effectLst>
                  <a:outerShdw blurRad="38100" dist="38100" dir="2700000" algn="tl">
                    <a:srgbClr val="C0C0C0"/>
                  </a:outerShdw>
                </a:effectLst>
                <a:latin typeface="Arial" panose="020B0604020202020204" pitchFamily="34" charset="0"/>
              </a:rPr>
              <a:t>（</a:t>
            </a:r>
            <a:r>
              <a:rPr lang="en-US" altLang="zh-CN" sz="2400" dirty="0" smtClean="0">
                <a:solidFill>
                  <a:srgbClr val="FF0000"/>
                </a:solidFill>
                <a:effectLst>
                  <a:outerShdw blurRad="38100" dist="38100" dir="2700000" algn="tl">
                    <a:srgbClr val="C0C0C0"/>
                  </a:outerShdw>
                </a:effectLst>
                <a:latin typeface="Arial" panose="020B0604020202020204" pitchFamily="34" charset="0"/>
              </a:rPr>
              <a:t>1</a:t>
            </a:r>
            <a:r>
              <a:rPr lang="zh-CN" altLang="en-US" sz="2400" dirty="0" smtClean="0">
                <a:solidFill>
                  <a:srgbClr val="FF0000"/>
                </a:solidFill>
                <a:effectLst>
                  <a:outerShdw blurRad="38100" dist="38100" dir="2700000" algn="tl">
                    <a:srgbClr val="C0C0C0"/>
                  </a:outerShdw>
                </a:effectLst>
                <a:latin typeface="Arial" panose="020B0604020202020204" pitchFamily="34" charset="0"/>
              </a:rPr>
              <a:t>）按用途分类：</a:t>
            </a:r>
            <a:r>
              <a:rPr lang="zh-CN" altLang="en-US" sz="2400" dirty="0" smtClean="0">
                <a:latin typeface="宋体" panose="02010600030101010101" pitchFamily="2" charset="-122"/>
              </a:rPr>
              <a:t>系统文件、库文件和</a:t>
            </a:r>
            <a:r>
              <a:rPr lang="en-US" altLang="zh-CN" sz="2400" dirty="0" smtClean="0">
                <a:latin typeface="宋体" panose="02010600030101010101" pitchFamily="2" charset="-122"/>
              </a:rPr>
              <a:t> </a:t>
            </a:r>
            <a:r>
              <a:rPr lang="zh-CN" altLang="en-US" sz="2400" dirty="0" smtClean="0">
                <a:latin typeface="宋体" panose="02010600030101010101" pitchFamily="2" charset="-122"/>
              </a:rPr>
              <a:t>用户文件</a:t>
            </a:r>
            <a:endParaRPr lang="en-US" altLang="zh-CN" sz="2400" dirty="0" smtClean="0">
              <a:latin typeface="宋体" panose="02010600030101010101" pitchFamily="2" charset="-122"/>
            </a:endParaRPr>
          </a:p>
          <a:p>
            <a:pPr indent="-533400">
              <a:spcBef>
                <a:spcPct val="30000"/>
              </a:spcBef>
              <a:defRPr/>
            </a:pPr>
            <a:r>
              <a:rPr lang="zh-CN" altLang="en-US" sz="2400" dirty="0" smtClean="0">
                <a:solidFill>
                  <a:srgbClr val="FF0000"/>
                </a:solidFill>
                <a:effectLst>
                  <a:outerShdw blurRad="38100" dist="38100" dir="2700000" algn="tl">
                    <a:srgbClr val="C0C0C0"/>
                  </a:outerShdw>
                </a:effectLst>
                <a:latin typeface="宋体" panose="02010600030101010101" pitchFamily="2" charset="-122"/>
              </a:rPr>
              <a:t>（</a:t>
            </a:r>
            <a:r>
              <a:rPr lang="en-US" altLang="zh-CN" sz="2400" dirty="0" smtClean="0">
                <a:solidFill>
                  <a:srgbClr val="FF0000"/>
                </a:solidFill>
                <a:effectLst>
                  <a:outerShdw blurRad="38100" dist="38100" dir="2700000" algn="tl">
                    <a:srgbClr val="C0C0C0"/>
                  </a:outerShdw>
                </a:effectLst>
                <a:latin typeface="宋体" panose="02010600030101010101" pitchFamily="2" charset="-122"/>
              </a:rPr>
              <a:t>2</a:t>
            </a:r>
            <a:r>
              <a:rPr lang="zh-CN" altLang="en-US" sz="2400" dirty="0" smtClean="0">
                <a:solidFill>
                  <a:srgbClr val="FF0000"/>
                </a:solidFill>
                <a:effectLst>
                  <a:outerShdw blurRad="38100" dist="38100" dir="2700000" algn="tl">
                    <a:srgbClr val="C0C0C0"/>
                  </a:outerShdw>
                </a:effectLst>
                <a:latin typeface="宋体" panose="02010600030101010101" pitchFamily="2" charset="-122"/>
              </a:rPr>
              <a:t>）按保护级别分类：</a:t>
            </a:r>
            <a:r>
              <a:rPr lang="zh-CN" altLang="zh-CN" sz="2400" dirty="0" smtClean="0"/>
              <a:t>只读文件、读写文件、只执行文件和</a:t>
            </a:r>
            <a:r>
              <a:rPr lang="en-US" altLang="zh-CN" sz="2400" dirty="0" smtClean="0"/>
              <a:t>     </a:t>
            </a:r>
            <a:r>
              <a:rPr lang="zh-CN" altLang="zh-CN" sz="2400" dirty="0" smtClean="0"/>
              <a:t>不保护文件</a:t>
            </a:r>
            <a:endParaRPr lang="en-US" altLang="zh-CN" sz="2400" dirty="0" smtClean="0"/>
          </a:p>
          <a:p>
            <a:pPr indent="-533400">
              <a:spcBef>
                <a:spcPct val="30000"/>
              </a:spcBef>
              <a:defRPr/>
            </a:pPr>
            <a:r>
              <a:rPr lang="zh-CN" altLang="en-US" sz="2400" dirty="0" smtClean="0">
                <a:solidFill>
                  <a:srgbClr val="FF0000"/>
                </a:solidFill>
                <a:effectLst>
                  <a:outerShdw blurRad="38100" dist="38100" dir="2700000" algn="tl">
                    <a:srgbClr val="C0C0C0"/>
                  </a:outerShdw>
                </a:effectLst>
                <a:latin typeface="宋体" panose="02010600030101010101" pitchFamily="2" charset="-122"/>
              </a:rPr>
              <a:t>（</a:t>
            </a:r>
            <a:r>
              <a:rPr lang="en-US" altLang="zh-CN" sz="2400" dirty="0" smtClean="0">
                <a:solidFill>
                  <a:srgbClr val="FF0000"/>
                </a:solidFill>
                <a:effectLst>
                  <a:outerShdw blurRad="38100" dist="38100" dir="2700000" algn="tl">
                    <a:srgbClr val="C0C0C0"/>
                  </a:outerShdw>
                </a:effectLst>
                <a:latin typeface="宋体" panose="02010600030101010101" pitchFamily="2" charset="-122"/>
              </a:rPr>
              <a:t>3</a:t>
            </a:r>
            <a:r>
              <a:rPr lang="zh-CN" altLang="en-US" sz="2400" dirty="0" smtClean="0">
                <a:solidFill>
                  <a:srgbClr val="FF0000"/>
                </a:solidFill>
                <a:effectLst>
                  <a:outerShdw blurRad="38100" dist="38100" dir="2700000" algn="tl">
                    <a:srgbClr val="C0C0C0"/>
                  </a:outerShdw>
                </a:effectLst>
                <a:latin typeface="宋体" panose="02010600030101010101" pitchFamily="2" charset="-122"/>
              </a:rPr>
              <a:t>）</a:t>
            </a:r>
            <a:r>
              <a:rPr lang="zh-CN" altLang="zh-CN" sz="2400" dirty="0" smtClean="0">
                <a:solidFill>
                  <a:srgbClr val="FF0000"/>
                </a:solidFill>
                <a:effectLst>
                  <a:outerShdw blurRad="38100" dist="38100" dir="2700000" algn="tl">
                    <a:srgbClr val="C0C0C0"/>
                  </a:outerShdw>
                </a:effectLst>
                <a:latin typeface="宋体" panose="02010600030101010101" pitchFamily="2" charset="-122"/>
              </a:rPr>
              <a:t>按存取方式</a:t>
            </a:r>
            <a:r>
              <a:rPr lang="zh-CN" altLang="en-US" sz="2400" dirty="0" smtClean="0">
                <a:solidFill>
                  <a:srgbClr val="FF0000"/>
                </a:solidFill>
                <a:effectLst>
                  <a:outerShdw blurRad="38100" dist="38100" dir="2700000" algn="tl">
                    <a:srgbClr val="C0C0C0"/>
                  </a:outerShdw>
                </a:effectLst>
                <a:latin typeface="宋体" panose="02010600030101010101" pitchFamily="2" charset="-122"/>
              </a:rPr>
              <a:t>分类：</a:t>
            </a:r>
            <a:r>
              <a:rPr lang="zh-CN" altLang="zh-CN" sz="2400" dirty="0" smtClean="0"/>
              <a:t>顺序存取文件和随机存取文件</a:t>
            </a:r>
            <a:endParaRPr lang="en-US" altLang="zh-CN" sz="2400" dirty="0" smtClean="0">
              <a:latin typeface="宋体" panose="02010600030101010101" pitchFamily="2" charset="-122"/>
            </a:endParaRPr>
          </a:p>
          <a:p>
            <a:pPr indent="-533400">
              <a:spcBef>
                <a:spcPct val="30000"/>
              </a:spcBef>
              <a:defRPr/>
            </a:pPr>
            <a:r>
              <a:rPr lang="zh-CN" altLang="en-US" sz="2400" dirty="0" smtClean="0">
                <a:solidFill>
                  <a:srgbClr val="FF0000"/>
                </a:solidFill>
                <a:effectLst>
                  <a:outerShdw blurRad="38100" dist="38100" dir="2700000" algn="tl">
                    <a:srgbClr val="C0C0C0"/>
                  </a:outerShdw>
                </a:effectLst>
                <a:latin typeface="宋体" panose="02010600030101010101" pitchFamily="2" charset="-122"/>
              </a:rPr>
              <a:t>（</a:t>
            </a:r>
            <a:r>
              <a:rPr lang="en-US" altLang="zh-CN" sz="2400" dirty="0" smtClean="0">
                <a:solidFill>
                  <a:srgbClr val="FF0000"/>
                </a:solidFill>
                <a:effectLst>
                  <a:outerShdw blurRad="38100" dist="38100" dir="2700000" algn="tl">
                    <a:srgbClr val="C0C0C0"/>
                  </a:outerShdw>
                </a:effectLst>
                <a:latin typeface="宋体" panose="02010600030101010101" pitchFamily="2" charset="-122"/>
              </a:rPr>
              <a:t>4</a:t>
            </a:r>
            <a:r>
              <a:rPr lang="zh-CN" altLang="en-US" sz="2400" dirty="0" smtClean="0">
                <a:solidFill>
                  <a:srgbClr val="FF0000"/>
                </a:solidFill>
                <a:effectLst>
                  <a:outerShdw blurRad="38100" dist="38100" dir="2700000" algn="tl">
                    <a:srgbClr val="C0C0C0"/>
                  </a:outerShdw>
                </a:effectLst>
                <a:latin typeface="宋体" panose="02010600030101010101" pitchFamily="2" charset="-122"/>
              </a:rPr>
              <a:t>）</a:t>
            </a:r>
            <a:r>
              <a:rPr lang="zh-CN" altLang="zh-CN" sz="2400" dirty="0" smtClean="0">
                <a:solidFill>
                  <a:srgbClr val="FF0000"/>
                </a:solidFill>
                <a:effectLst>
                  <a:outerShdw blurRad="38100" dist="38100" dir="2700000" algn="tl">
                    <a:srgbClr val="C0C0C0"/>
                  </a:outerShdw>
                </a:effectLst>
                <a:latin typeface="宋体" panose="02010600030101010101" pitchFamily="2" charset="-122"/>
              </a:rPr>
              <a:t>实际操作系统中文件分类</a:t>
            </a:r>
            <a:r>
              <a:rPr lang="zh-CN" altLang="en-US" sz="2400" dirty="0" smtClean="0">
                <a:solidFill>
                  <a:srgbClr val="FF0000"/>
                </a:solidFill>
                <a:effectLst>
                  <a:outerShdw blurRad="38100" dist="38100" dir="2700000" algn="tl">
                    <a:srgbClr val="C0C0C0"/>
                  </a:outerShdw>
                </a:effectLst>
                <a:latin typeface="宋体" panose="02010600030101010101" pitchFamily="2" charset="-122"/>
              </a:rPr>
              <a:t>：</a:t>
            </a:r>
            <a:r>
              <a:rPr lang="en-US" altLang="zh-CN" sz="2400" dirty="0" smtClean="0"/>
              <a:t>Window</a:t>
            </a:r>
            <a:r>
              <a:rPr lang="zh-CN" altLang="zh-CN" sz="2400" dirty="0" smtClean="0"/>
              <a:t>、</a:t>
            </a:r>
            <a:r>
              <a:rPr lang="en-US" altLang="zh-CN" sz="2400" dirty="0" smtClean="0"/>
              <a:t>Unix</a:t>
            </a:r>
            <a:r>
              <a:rPr lang="zh-CN" altLang="zh-CN" sz="2400" dirty="0" smtClean="0"/>
              <a:t>和</a:t>
            </a:r>
            <a:r>
              <a:rPr lang="en-US" altLang="zh-CN" sz="2400" dirty="0" smtClean="0"/>
              <a:t>Linux</a:t>
            </a:r>
            <a:r>
              <a:rPr lang="zh-CN" altLang="zh-CN" sz="2400" dirty="0" smtClean="0"/>
              <a:t>都有普通文件和目录文件</a:t>
            </a:r>
            <a:r>
              <a:rPr lang="zh-CN" altLang="en-US" sz="2400" dirty="0" smtClean="0"/>
              <a:t>，</a:t>
            </a:r>
            <a:r>
              <a:rPr lang="en-US" altLang="zh-CN" sz="2400" dirty="0" smtClean="0"/>
              <a:t>Unix</a:t>
            </a:r>
            <a:r>
              <a:rPr lang="zh-CN" altLang="zh-CN" sz="2400" dirty="0" smtClean="0"/>
              <a:t>和</a:t>
            </a:r>
            <a:r>
              <a:rPr lang="en-US" altLang="zh-CN" sz="2400" dirty="0" smtClean="0"/>
              <a:t>Linux </a:t>
            </a:r>
            <a:r>
              <a:rPr lang="zh-CN" altLang="zh-CN" sz="2400" dirty="0" smtClean="0"/>
              <a:t>系统还有特殊文件</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2285984" y="0"/>
            <a:ext cx="458799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6.1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文件和文件系统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9" name="左大括号 8"/>
          <p:cNvSpPr/>
          <p:nvPr/>
        </p:nvSpPr>
        <p:spPr bwMode="auto">
          <a:xfrm>
            <a:off x="3357554" y="4500570"/>
            <a:ext cx="428628" cy="1714512"/>
          </a:xfrm>
          <a:prstGeom prst="leftBrac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左大括号 9"/>
          <p:cNvSpPr/>
          <p:nvPr/>
        </p:nvSpPr>
        <p:spPr bwMode="auto">
          <a:xfrm>
            <a:off x="6286512" y="4643446"/>
            <a:ext cx="357190" cy="1071570"/>
          </a:xfrm>
          <a:prstGeom prst="leftBrac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11" name="组合 10"/>
          <p:cNvGrpSpPr/>
          <p:nvPr/>
        </p:nvGrpSpPr>
        <p:grpSpPr>
          <a:xfrm>
            <a:off x="2098698" y="4706977"/>
            <a:ext cx="4687880" cy="1722419"/>
            <a:chOff x="1258888" y="3284538"/>
            <a:chExt cx="4687880" cy="1722419"/>
          </a:xfrm>
        </p:grpSpPr>
        <p:sp>
          <p:nvSpPr>
            <p:cNvPr id="12" name="Text Box 12"/>
            <p:cNvSpPr txBox="1">
              <a:spLocks noChangeArrowheads="1"/>
            </p:cNvSpPr>
            <p:nvPr/>
          </p:nvSpPr>
          <p:spPr bwMode="auto">
            <a:xfrm>
              <a:off x="2924167" y="3498852"/>
              <a:ext cx="3022601" cy="1508105"/>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a:defRPr/>
              </a:pPr>
              <a:r>
                <a:rPr kumimoji="1" lang="en-US" altLang="zh-CN" dirty="0">
                  <a:latin typeface="Arial" panose="020B0604020202020204" pitchFamily="34" charset="0"/>
                  <a:ea typeface="宋体" panose="02010600030101010101" pitchFamily="2" charset="-122"/>
                </a:rPr>
                <a:t>FIFO</a:t>
              </a:r>
              <a:r>
                <a:rPr kumimoji="1" lang="zh-CN" altLang="en-US" dirty="0" smtClean="0">
                  <a:latin typeface="Arial" panose="020B0604020202020204" pitchFamily="34" charset="0"/>
                  <a:ea typeface="宋体" panose="02010600030101010101" pitchFamily="2" charset="-122"/>
                </a:rPr>
                <a:t>文件</a:t>
              </a:r>
              <a:endParaRPr kumimoji="1" lang="zh-CN" altLang="en-US" dirty="0">
                <a:latin typeface="Arial" panose="020B0604020202020204" pitchFamily="34" charset="0"/>
                <a:ea typeface="宋体" panose="02010600030101010101" pitchFamily="2" charset="-122"/>
              </a:endParaRPr>
            </a:p>
            <a:p>
              <a:pPr>
                <a:defRPr/>
              </a:pPr>
              <a:r>
                <a:rPr kumimoji="1" lang="zh-CN" altLang="en-US" dirty="0">
                  <a:latin typeface="Arial" panose="020B0604020202020204" pitchFamily="34" charset="0"/>
                  <a:ea typeface="宋体" panose="02010600030101010101" pitchFamily="2" charset="-122"/>
                </a:rPr>
                <a:t>字符设备</a:t>
              </a:r>
              <a:r>
                <a:rPr kumimoji="1" lang="zh-CN" altLang="en-US" dirty="0" smtClean="0">
                  <a:latin typeface="Arial" panose="020B0604020202020204" pitchFamily="34" charset="0"/>
                  <a:ea typeface="宋体" panose="02010600030101010101" pitchFamily="2" charset="-122"/>
                </a:rPr>
                <a:t>文件</a:t>
              </a:r>
              <a:endParaRPr kumimoji="1" lang="zh-CN" altLang="en-US" dirty="0">
                <a:latin typeface="Arial" panose="020B0604020202020204" pitchFamily="34" charset="0"/>
                <a:ea typeface="宋体" panose="02010600030101010101" pitchFamily="2" charset="-122"/>
              </a:endParaRPr>
            </a:p>
            <a:p>
              <a:pPr>
                <a:defRPr/>
              </a:pPr>
              <a:r>
                <a:rPr kumimoji="1" lang="zh-CN" altLang="en-US" dirty="0">
                  <a:latin typeface="Arial" panose="020B0604020202020204" pitchFamily="34" charset="0"/>
                  <a:ea typeface="宋体" panose="02010600030101010101" pitchFamily="2" charset="-122"/>
                </a:rPr>
                <a:t>块设备</a:t>
              </a:r>
              <a:r>
                <a:rPr kumimoji="1" lang="zh-CN" altLang="en-US" dirty="0" smtClean="0">
                  <a:latin typeface="Arial" panose="020B0604020202020204" pitchFamily="34" charset="0"/>
                  <a:ea typeface="宋体" panose="02010600030101010101" pitchFamily="2" charset="-122"/>
                </a:rPr>
                <a:t>文件</a:t>
              </a:r>
              <a:endParaRPr kumimoji="1" lang="zh-CN" altLang="en-US" dirty="0">
                <a:latin typeface="Arial" panose="020B0604020202020204" pitchFamily="34" charset="0"/>
                <a:ea typeface="宋体" panose="02010600030101010101" pitchFamily="2" charset="-122"/>
              </a:endParaRPr>
            </a:p>
            <a:p>
              <a:pPr>
                <a:defRPr/>
              </a:pPr>
              <a:r>
                <a:rPr kumimoji="1" lang="zh-CN" altLang="en-US" dirty="0">
                  <a:latin typeface="Arial" panose="020B0604020202020204" pitchFamily="34" charset="0"/>
                  <a:ea typeface="宋体" panose="02010600030101010101" pitchFamily="2" charset="-122"/>
                </a:rPr>
                <a:t>符号链接</a:t>
              </a:r>
              <a:r>
                <a:rPr kumimoji="1" lang="zh-CN" altLang="en-US" dirty="0" smtClean="0">
                  <a:latin typeface="Arial" panose="020B0604020202020204" pitchFamily="34" charset="0"/>
                  <a:ea typeface="宋体" panose="02010600030101010101" pitchFamily="2" charset="-122"/>
                </a:rPr>
                <a:t>文件</a:t>
              </a:r>
              <a:endParaRPr kumimoji="1" lang="zh-CN" altLang="en-US" dirty="0">
                <a:latin typeface="Arial" panose="020B0604020202020204" pitchFamily="34" charset="0"/>
                <a:ea typeface="宋体" panose="02010600030101010101" pitchFamily="2" charset="-122"/>
              </a:endParaRPr>
            </a:p>
          </p:txBody>
        </p:sp>
        <p:sp>
          <p:nvSpPr>
            <p:cNvPr id="13" name="AutoShape 13"/>
            <p:cNvSpPr/>
            <p:nvPr/>
          </p:nvSpPr>
          <p:spPr bwMode="auto">
            <a:xfrm>
              <a:off x="2687648" y="3559050"/>
              <a:ext cx="144463" cy="1440000"/>
            </a:xfrm>
            <a:prstGeom prst="leftBrace">
              <a:avLst>
                <a:gd name="adj1" fmla="val 108058"/>
                <a:gd name="adj2" fmla="val 50000"/>
              </a:avLst>
            </a:prstGeom>
            <a:noFill/>
            <a:ln w="31750">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14" name="矩形 13"/>
            <p:cNvSpPr>
              <a:spLocks noChangeArrowheads="1"/>
            </p:cNvSpPr>
            <p:nvPr/>
          </p:nvSpPr>
          <p:spPr bwMode="auto">
            <a:xfrm>
              <a:off x="1258888" y="3284538"/>
              <a:ext cx="2089150" cy="1138773"/>
            </a:xfrm>
            <a:prstGeom prst="rect">
              <a:avLst/>
            </a:prstGeom>
            <a:noFill/>
            <a:ln w="9525">
              <a:noFill/>
              <a:miter lim="800000"/>
            </a:ln>
          </p:spPr>
          <p:txBody>
            <a:bodyPr>
              <a:spAutoFit/>
            </a:bodyPr>
            <a:lstStyle/>
            <a:p>
              <a:pPr>
                <a:buFontTx/>
                <a:buChar char="•"/>
              </a:pPr>
              <a:r>
                <a:rPr lang="zh-CN" altLang="en-US" dirty="0">
                  <a:latin typeface="宋体" panose="02010600030101010101" pitchFamily="2" charset="-122"/>
                </a:rPr>
                <a:t> 普通</a:t>
              </a:r>
              <a:r>
                <a:rPr lang="zh-CN" altLang="en-US" dirty="0" smtClean="0">
                  <a:latin typeface="宋体" panose="02010600030101010101" pitchFamily="2" charset="-122"/>
                </a:rPr>
                <a:t>文件</a:t>
              </a:r>
              <a:endParaRPr lang="zh-CN" altLang="en-US" dirty="0">
                <a:latin typeface="宋体" panose="02010600030101010101" pitchFamily="2" charset="-122"/>
              </a:endParaRPr>
            </a:p>
            <a:p>
              <a:pPr>
                <a:buFontTx/>
                <a:buChar char="•"/>
              </a:pPr>
              <a:r>
                <a:rPr lang="zh-CN" altLang="en-US" dirty="0">
                  <a:latin typeface="宋体" panose="02010600030101010101" pitchFamily="2" charset="-122"/>
                </a:rPr>
                <a:t> 目录</a:t>
              </a:r>
              <a:r>
                <a:rPr lang="zh-CN" altLang="en-US" dirty="0" smtClean="0">
                  <a:latin typeface="宋体" panose="02010600030101010101" pitchFamily="2" charset="-122"/>
                </a:rPr>
                <a:t>文件</a:t>
              </a:r>
              <a:endParaRPr lang="zh-CN" altLang="en-US" dirty="0">
                <a:latin typeface="宋体" panose="02010600030101010101" pitchFamily="2" charset="-122"/>
              </a:endParaRPr>
            </a:p>
            <a:p>
              <a:pPr>
                <a:buFontTx/>
                <a:buChar char="•"/>
              </a:pPr>
              <a:r>
                <a:rPr lang="zh-CN" altLang="en-US" dirty="0">
                  <a:latin typeface="宋体" panose="02010600030101010101" pitchFamily="2" charset="-122"/>
                </a:rPr>
                <a:t> 特殊</a:t>
              </a:r>
              <a:r>
                <a:rPr lang="zh-CN" altLang="en-US" dirty="0" smtClean="0">
                  <a:latin typeface="宋体" panose="02010600030101010101" pitchFamily="2" charset="-122"/>
                </a:rPr>
                <a:t>文件</a:t>
              </a:r>
              <a:endParaRPr lang="zh-CN" altLang="en-US" dirty="0"/>
            </a:p>
          </p:txBody>
        </p:sp>
      </p:grpSp>
      <p:sp>
        <p:nvSpPr>
          <p:cNvPr id="15" name="动作按钮: 后退或前一项 14">
            <a:hlinkClick r:id="rId1" action="ppaction://hlinksldjump" highlightClick="1"/>
          </p:cNvPr>
          <p:cNvSpPr/>
          <p:nvPr/>
        </p:nvSpPr>
        <p:spPr bwMode="auto">
          <a:xfrm>
            <a:off x="8172400" y="260648"/>
            <a:ext cx="576064" cy="288032"/>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928670"/>
            <a:ext cx="9072562" cy="156966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文件目录概念</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文件控制块的内容</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zh-CN" altLang="en-US" sz="2400" dirty="0" smtClean="0"/>
              <a:t> </a:t>
            </a:r>
            <a:r>
              <a:rPr kumimoji="1" lang="zh-CN" altLang="en-US" sz="2400" dirty="0" smtClean="0">
                <a:latin typeface="宋体" panose="02010600030101010101" pitchFamily="2" charset="-122"/>
              </a:rPr>
              <a:t>举例： </a:t>
            </a:r>
            <a:r>
              <a:rPr lang="en-US" altLang="zh-CN" sz="2400" dirty="0" smtClean="0"/>
              <a:t>Windows 98</a:t>
            </a:r>
            <a:r>
              <a:rPr lang="zh-CN" altLang="en-US" sz="2400" dirty="0" smtClean="0"/>
              <a:t>（</a:t>
            </a:r>
            <a:r>
              <a:rPr lang="en-US" altLang="zh-CN" sz="2400" dirty="0" smtClean="0"/>
              <a:t>FAT32</a:t>
            </a:r>
            <a:r>
              <a:rPr lang="zh-CN" altLang="en-US" sz="2400" dirty="0" smtClean="0"/>
              <a:t>）</a:t>
            </a:r>
            <a:r>
              <a:rPr lang="zh-CN" altLang="zh-CN" sz="2400" dirty="0" smtClean="0"/>
              <a:t>包含基本目录项</a:t>
            </a:r>
            <a:r>
              <a:rPr lang="zh-CN" altLang="en-US" sz="2400" dirty="0" smtClean="0"/>
              <a:t>和</a:t>
            </a:r>
            <a:r>
              <a:rPr lang="zh-CN" altLang="zh-CN" sz="2400" dirty="0" smtClean="0"/>
              <a:t>长文件目录项。</a:t>
            </a:r>
            <a:r>
              <a:rPr lang="en-US" altLang="zh-CN" sz="2400" dirty="0" smtClean="0"/>
              <a:t>  </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469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14689" name="Object 1"/>
          <p:cNvGraphicFramePr>
            <a:graphicFrameLocks noChangeAspect="1"/>
          </p:cNvGraphicFramePr>
          <p:nvPr/>
        </p:nvGraphicFramePr>
        <p:xfrm>
          <a:off x="571472" y="2500306"/>
          <a:ext cx="7432931" cy="2071702"/>
        </p:xfrm>
        <a:graphic>
          <a:graphicData uri="http://schemas.openxmlformats.org/presentationml/2006/ole">
            <mc:AlternateContent xmlns:mc="http://schemas.openxmlformats.org/markup-compatibility/2006">
              <mc:Choice xmlns:v="urn:schemas-microsoft-com:vml" Requires="v">
                <p:oleObj spid="_x0000_s114776" name="Visio" r:id="rId1" imgW="5225415" imgH="1453515" progId="Visio.Drawing.11">
                  <p:embed/>
                </p:oleObj>
              </mc:Choice>
              <mc:Fallback>
                <p:oleObj name="Visio" r:id="rId1" imgW="5225415" imgH="1453515" progId="Visio.Drawing.11">
                  <p:embed/>
                  <p:pic>
                    <p:nvPicPr>
                      <p:cNvPr id="0" name="Picture 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72" y="2500306"/>
                        <a:ext cx="7432931" cy="20717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69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14691" name="Object 3"/>
          <p:cNvGraphicFramePr>
            <a:graphicFrameLocks noChangeAspect="1"/>
          </p:cNvGraphicFramePr>
          <p:nvPr/>
        </p:nvGraphicFramePr>
        <p:xfrm>
          <a:off x="285720" y="4857759"/>
          <a:ext cx="8072494" cy="1076333"/>
        </p:xfrm>
        <a:graphic>
          <a:graphicData uri="http://schemas.openxmlformats.org/presentationml/2006/ole">
            <mc:AlternateContent xmlns:mc="http://schemas.openxmlformats.org/markup-compatibility/2006">
              <mc:Choice xmlns:v="urn:schemas-microsoft-com:vml" Requires="v">
                <p:oleObj spid="_x0000_s114777" name="Visio" r:id="rId3" imgW="7861300" imgH="1066800" progId="Visio.Drawing.11">
                  <p:embed/>
                </p:oleObj>
              </mc:Choice>
              <mc:Fallback>
                <p:oleObj name="Visio" r:id="rId3" imgW="7861300" imgH="1066800" progId="Visio.Drawing.11">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20" y="4857759"/>
                        <a:ext cx="8072494" cy="1076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矩形 38"/>
          <p:cNvSpPr/>
          <p:nvPr/>
        </p:nvSpPr>
        <p:spPr>
          <a:xfrm>
            <a:off x="2643174" y="4386212"/>
            <a:ext cx="4214842" cy="400110"/>
          </a:xfrm>
          <a:prstGeom prst="rect">
            <a:avLst/>
          </a:prstGeom>
        </p:spPr>
        <p:txBody>
          <a:bodyPr wrap="square">
            <a:spAutoFit/>
          </a:bodyPr>
          <a:lstStyle/>
          <a:p>
            <a:r>
              <a:rPr lang="en-US" altLang="zh-CN" dirty="0" smtClean="0"/>
              <a:t> </a:t>
            </a:r>
            <a:r>
              <a:rPr lang="en-US" altLang="zh-CN" sz="1800" dirty="0" smtClean="0"/>
              <a:t>Windows 98 </a:t>
            </a:r>
            <a:r>
              <a:rPr lang="zh-CN" altLang="zh-CN" sz="1800" dirty="0" smtClean="0"/>
              <a:t>基本目录项示意图</a:t>
            </a:r>
            <a:endParaRPr lang="zh-CN" altLang="en-US" sz="1800" dirty="0"/>
          </a:p>
        </p:txBody>
      </p:sp>
      <p:sp>
        <p:nvSpPr>
          <p:cNvPr id="40" name="矩形 39"/>
          <p:cNvSpPr/>
          <p:nvPr/>
        </p:nvSpPr>
        <p:spPr>
          <a:xfrm>
            <a:off x="2524601" y="6143644"/>
            <a:ext cx="3904787" cy="369332"/>
          </a:xfrm>
          <a:prstGeom prst="rect">
            <a:avLst/>
          </a:prstGeom>
        </p:spPr>
        <p:txBody>
          <a:bodyPr wrap="none">
            <a:spAutoFit/>
          </a:bodyPr>
          <a:lstStyle/>
          <a:p>
            <a:r>
              <a:rPr lang="en-US" altLang="zh-CN" sz="1800" dirty="0" smtClean="0"/>
              <a:t>Windows 98 </a:t>
            </a:r>
            <a:r>
              <a:rPr lang="zh-CN" altLang="zh-CN" sz="1800" dirty="0" smtClean="0"/>
              <a:t>长文件名目录项示意图</a:t>
            </a:r>
            <a:endParaRPr lang="zh-CN" altLang="en-US" sz="1800" dirty="0"/>
          </a:p>
        </p:txBody>
      </p:sp>
      <p:sp>
        <p:nvSpPr>
          <p:cNvPr id="41" name="Rectangle 37"/>
          <p:cNvSpPr>
            <a:spLocks noChangeArrowheads="1"/>
          </p:cNvSpPr>
          <p:nvPr/>
        </p:nvSpPr>
        <p:spPr bwMode="auto">
          <a:xfrm>
            <a:off x="2071670" y="357166"/>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2" name="文本框 1"/>
          <p:cNvSpPr txBox="1"/>
          <p:nvPr/>
        </p:nvSpPr>
        <p:spPr>
          <a:xfrm>
            <a:off x="1539240" y="6513195"/>
            <a:ext cx="5010785" cy="306705"/>
          </a:xfrm>
          <a:prstGeom prst="rect">
            <a:avLst/>
          </a:prstGeom>
          <a:noFill/>
        </p:spPr>
        <p:txBody>
          <a:bodyPr wrap="none" rtlCol="0">
            <a:spAutoFit/>
          </a:bodyPr>
          <a:lstStyle/>
          <a:p>
            <a:pPr algn="l"/>
            <a:r>
              <a:rPr lang="zh-CN" altLang="en-US" sz="1400">
                <a:hlinkClick r:id="rId5" action="ppaction://hlinkfile"/>
              </a:rPr>
              <a:t>https://blog.csdn.net/u010650845/article/details/60780979</a:t>
            </a:r>
            <a:endParaRPr lang="zh-CN" altLang="en-US" sz="1400"/>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836712"/>
            <a:ext cx="8893050" cy="5780044"/>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文件目录概念</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buAutoNum type="arabicPeriod" startAt="2"/>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索引节点</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1</a:t>
            </a:r>
            <a:r>
              <a:rPr lang="zh-CN" altLang="en-US" sz="2400" dirty="0" smtClean="0">
                <a:solidFill>
                  <a:srgbClr val="0070C0"/>
                </a:solidFill>
              </a:rPr>
              <a:t>）索引节点引入原因</a:t>
            </a:r>
            <a:endParaRPr lang="en-US" altLang="zh-CN" sz="2400" dirty="0" smtClean="0">
              <a:solidFill>
                <a:srgbClr val="0070C0"/>
              </a:solidFill>
            </a:endParaRPr>
          </a:p>
          <a:p>
            <a:pPr marL="457200" indent="-457200" eaLnBrk="1" hangingPunct="1">
              <a:lnSpc>
                <a:spcPct val="120000"/>
              </a:lnSpc>
              <a:spcBef>
                <a:spcPct val="0"/>
              </a:spcBef>
              <a:defRPr/>
            </a:pPr>
            <a:r>
              <a:rPr lang="en-US" altLang="zh-CN" sz="2400" dirty="0" smtClean="0"/>
              <a:t>     </a:t>
            </a:r>
            <a:r>
              <a:rPr lang="zh-CN" altLang="en-US" dirty="0" smtClean="0"/>
              <a:t>例：一个子目录中共</a:t>
            </a:r>
            <a:r>
              <a:rPr lang="en-US" altLang="zh-CN" dirty="0" smtClean="0"/>
              <a:t>1024</a:t>
            </a:r>
            <a:r>
              <a:rPr lang="zh-CN" altLang="en-US" dirty="0" smtClean="0"/>
              <a:t>个文件，若盘块大小</a:t>
            </a:r>
            <a:r>
              <a:rPr lang="en-US" altLang="zh-CN" dirty="0" smtClean="0"/>
              <a:t>1KB</a:t>
            </a:r>
            <a:r>
              <a:rPr lang="zh-CN" altLang="en-US" dirty="0" smtClean="0"/>
              <a:t>，一个</a:t>
            </a:r>
            <a:r>
              <a:rPr lang="en-US" altLang="zh-CN" dirty="0" smtClean="0"/>
              <a:t>FCB</a:t>
            </a:r>
            <a:r>
              <a:rPr lang="zh-CN" altLang="en-US" dirty="0" smtClean="0"/>
              <a:t>为</a:t>
            </a:r>
            <a:r>
              <a:rPr lang="en-US" altLang="zh-CN" dirty="0" smtClean="0"/>
              <a:t>32B</a:t>
            </a:r>
            <a:r>
              <a:rPr lang="zh-CN" altLang="en-US" dirty="0" smtClean="0"/>
              <a:t>，则查找一个文件平均要启动多少次磁盘</a:t>
            </a:r>
            <a:r>
              <a:rPr lang="en-US" altLang="zh-CN" dirty="0" smtClean="0"/>
              <a:t>I/O</a:t>
            </a:r>
            <a:r>
              <a:rPr lang="zh-CN" altLang="en-US" dirty="0" smtClean="0"/>
              <a:t>操作？</a:t>
            </a:r>
            <a:endParaRPr lang="en-US" altLang="zh-CN" dirty="0" smtClean="0"/>
          </a:p>
          <a:p>
            <a:pPr marL="457200" indent="-457200" eaLnBrk="1" hangingPunct="1">
              <a:lnSpc>
                <a:spcPct val="120000"/>
              </a:lnSpc>
              <a:spcBef>
                <a:spcPct val="0"/>
              </a:spcBef>
              <a:defRPr/>
            </a:pPr>
            <a:r>
              <a:rPr lang="en-US" altLang="zh-CN" dirty="0" smtClean="0">
                <a:solidFill>
                  <a:srgbClr val="FF0000"/>
                </a:solidFill>
              </a:rPr>
              <a:t>      </a:t>
            </a:r>
            <a:r>
              <a:rPr lang="zh-CN" altLang="en-US" dirty="0" smtClean="0">
                <a:solidFill>
                  <a:srgbClr val="FF0000"/>
                </a:solidFill>
              </a:rPr>
              <a:t>分析：</a:t>
            </a:r>
            <a:r>
              <a:rPr lang="zh-CN" altLang="en-US" dirty="0" smtClean="0"/>
              <a:t>目录文件所需盘块：</a:t>
            </a:r>
            <a:r>
              <a:rPr lang="en-US" altLang="zh-CN" dirty="0" smtClean="0"/>
              <a:t>1024/(1KB/32B)=32</a:t>
            </a:r>
            <a:r>
              <a:rPr lang="zh-CN" altLang="en-US" dirty="0" smtClean="0"/>
              <a:t>（块）</a:t>
            </a:r>
            <a:endParaRPr lang="en-US" altLang="zh-CN" dirty="0" smtClean="0"/>
          </a:p>
          <a:p>
            <a:pPr marL="457200" indent="-457200" eaLnBrk="1" hangingPunct="1">
              <a:lnSpc>
                <a:spcPct val="120000"/>
              </a:lnSpc>
              <a:spcBef>
                <a:spcPct val="0"/>
              </a:spcBef>
              <a:defRPr/>
            </a:pPr>
            <a:r>
              <a:rPr lang="en-US" altLang="zh-CN" dirty="0" smtClean="0"/>
              <a:t>                   </a:t>
            </a:r>
            <a:r>
              <a:rPr lang="zh-CN" altLang="en-US" dirty="0" smtClean="0"/>
              <a:t>查找一个文件平均启动磁盘次数</a:t>
            </a:r>
            <a:r>
              <a:rPr lang="en-US" altLang="zh-CN" dirty="0" smtClean="0"/>
              <a:t>=</a:t>
            </a:r>
            <a:r>
              <a:rPr lang="zh-CN" altLang="en-US" dirty="0" smtClean="0"/>
              <a:t>（</a:t>
            </a:r>
            <a:r>
              <a:rPr lang="en-US" altLang="zh-CN" dirty="0" smtClean="0"/>
              <a:t>1+32</a:t>
            </a:r>
            <a:r>
              <a:rPr lang="zh-CN" altLang="en-US" dirty="0" smtClean="0"/>
              <a:t>）</a:t>
            </a:r>
            <a:r>
              <a:rPr lang="en-US" altLang="zh-CN" dirty="0" smtClean="0"/>
              <a:t>/2=16.5</a:t>
            </a:r>
            <a:r>
              <a:rPr lang="zh-CN" altLang="en-US" dirty="0" smtClean="0"/>
              <a:t>次</a:t>
            </a:r>
            <a:endParaRPr lang="en-US" altLang="zh-CN" dirty="0" smtClean="0"/>
          </a:p>
          <a:p>
            <a:pPr marL="457200" indent="-457200" eaLnBrk="1" hangingPunct="1">
              <a:lnSpc>
                <a:spcPct val="120000"/>
              </a:lnSpc>
              <a:spcBef>
                <a:spcPct val="0"/>
              </a:spcBef>
              <a:buFont typeface="Wingdings" panose="05000000000000000000" pitchFamily="2" charset="2"/>
              <a:buChar char="l"/>
              <a:defRPr/>
            </a:pPr>
            <a:r>
              <a:rPr lang="zh-CN" altLang="zh-CN" sz="2400" dirty="0" smtClean="0"/>
              <a:t>查找文件时平均启动磁盘</a:t>
            </a:r>
            <a:r>
              <a:rPr lang="en-US" altLang="zh-CN" sz="2400" dirty="0" smtClean="0"/>
              <a:t>I/O</a:t>
            </a:r>
            <a:r>
              <a:rPr lang="zh-CN" altLang="zh-CN" sz="2400" dirty="0" smtClean="0"/>
              <a:t>操作</a:t>
            </a:r>
            <a:r>
              <a:rPr lang="zh-CN" altLang="en-US" sz="2400" dirty="0" smtClean="0"/>
              <a:t>的次数较大</a:t>
            </a:r>
            <a:r>
              <a:rPr lang="zh-CN" altLang="zh-CN" sz="2400" dirty="0" smtClean="0"/>
              <a:t>，降低了目录检索效率。</a:t>
            </a:r>
            <a:endParaRPr lang="en-US" altLang="zh-CN" sz="2400" dirty="0" smtClean="0"/>
          </a:p>
          <a:p>
            <a:pPr marL="457200" indent="-457200" eaLnBrk="1" hangingPunct="1">
              <a:lnSpc>
                <a:spcPct val="120000"/>
              </a:lnSpc>
              <a:spcBef>
                <a:spcPct val="0"/>
              </a:spcBef>
              <a:buFont typeface="Wingdings" panose="05000000000000000000" pitchFamily="2" charset="2"/>
              <a:buChar char="l"/>
              <a:defRPr/>
            </a:pPr>
            <a:r>
              <a:rPr lang="zh-CN" altLang="zh-CN" sz="2400" dirty="0" smtClean="0"/>
              <a:t>检索目录的过程中实际上只用到了文件控制块中的文件名</a:t>
            </a:r>
            <a:r>
              <a:rPr lang="zh-CN" altLang="en-US" sz="2400" dirty="0" smtClean="0"/>
              <a:t>用户名，</a:t>
            </a:r>
            <a:r>
              <a:rPr lang="zh-CN" altLang="zh-CN" sz="2400" dirty="0" smtClean="0"/>
              <a:t>不需要将文件其它描述信息加载到内存</a:t>
            </a:r>
            <a:r>
              <a:rPr lang="zh-CN" altLang="en-US" sz="2400" dirty="0" smtClean="0"/>
              <a:t>。</a:t>
            </a:r>
            <a:endParaRPr lang="en-US" altLang="zh-CN" sz="2400" dirty="0" smtClean="0"/>
          </a:p>
          <a:p>
            <a:pPr marL="457200" indent="-457200" eaLnBrk="1" hangingPunct="1">
              <a:lnSpc>
                <a:spcPct val="120000"/>
              </a:lnSpc>
              <a:spcBef>
                <a:spcPct val="0"/>
              </a:spcBef>
              <a:defRPr/>
            </a:pPr>
            <a:r>
              <a:rPr lang="en-US" altLang="zh-CN" sz="2400" dirty="0" smtClean="0"/>
              <a:t>     </a:t>
            </a:r>
            <a:r>
              <a:rPr lang="zh-CN" altLang="zh-CN" sz="2400" dirty="0" smtClean="0">
                <a:solidFill>
                  <a:srgbClr val="FF0066"/>
                </a:solidFill>
              </a:rPr>
              <a:t>索引节点（简称</a:t>
            </a:r>
            <a:r>
              <a:rPr lang="en-US" altLang="zh-CN" sz="2400" dirty="0" err="1" smtClean="0">
                <a:solidFill>
                  <a:srgbClr val="FF0066"/>
                </a:solidFill>
              </a:rPr>
              <a:t>i</a:t>
            </a:r>
            <a:r>
              <a:rPr lang="zh-CN" altLang="zh-CN" sz="2400" dirty="0" smtClean="0">
                <a:solidFill>
                  <a:srgbClr val="FF0066"/>
                </a:solidFill>
              </a:rPr>
              <a:t>节点）</a:t>
            </a:r>
            <a:r>
              <a:rPr lang="en-US" altLang="zh-CN" sz="2400" dirty="0" smtClean="0"/>
              <a:t>:</a:t>
            </a:r>
            <a:r>
              <a:rPr lang="zh-CN" altLang="zh-CN" sz="2400" dirty="0" smtClean="0"/>
              <a:t>文件系统文件控制块</a:t>
            </a:r>
            <a:r>
              <a:rPr lang="zh-CN" altLang="en-US" sz="2400" dirty="0" smtClean="0"/>
              <a:t>中</a:t>
            </a:r>
            <a:r>
              <a:rPr lang="zh-CN" altLang="zh-CN" sz="2400" dirty="0" smtClean="0"/>
              <a:t>除文件名以外的描述信息单独形成</a:t>
            </a:r>
            <a:r>
              <a:rPr lang="zh-CN" altLang="en-US" sz="2400" dirty="0" smtClean="0"/>
              <a:t>的</a:t>
            </a:r>
            <a:r>
              <a:rPr lang="zh-CN" altLang="zh-CN" sz="2400" dirty="0" smtClean="0"/>
              <a:t>数据结构。</a:t>
            </a:r>
            <a:endParaRPr kumimoji="1" lang="en-US" altLang="zh-CN" sz="24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1857356" y="116632"/>
            <a:ext cx="4514844"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动作按钮: 后退或前一项 4">
            <a:hlinkClick r:id="rId1" action="ppaction://hlinksldjump" highlightClick="1"/>
          </p:cNvPr>
          <p:cNvSpPr/>
          <p:nvPr/>
        </p:nvSpPr>
        <p:spPr bwMode="auto">
          <a:xfrm>
            <a:off x="8100392" y="404664"/>
            <a:ext cx="432048" cy="216024"/>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6870">
                                            <p:txEl>
                                              <p:pRg st="4" end="4"/>
                                            </p:txEl>
                                          </p:spTgt>
                                        </p:tgtEl>
                                        <p:attrNameLst>
                                          <p:attrName>style.visibility</p:attrName>
                                        </p:attrNameLst>
                                      </p:cBhvr>
                                      <p:to>
                                        <p:strVal val="visible"/>
                                      </p:to>
                                    </p:set>
                                    <p:animEffect transition="in" filter="box(in)">
                                      <p:cBhvr>
                                        <p:cTn id="7" dur="500"/>
                                        <p:tgtEl>
                                          <p:spTgt spid="36870">
                                            <p:txEl>
                                              <p:pRg st="4" end="4"/>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6870">
                                            <p:txEl>
                                              <p:pRg st="5" end="5"/>
                                            </p:txEl>
                                          </p:spTgt>
                                        </p:tgtEl>
                                        <p:attrNameLst>
                                          <p:attrName>style.visibility</p:attrName>
                                        </p:attrNameLst>
                                      </p:cBhvr>
                                      <p:to>
                                        <p:strVal val="visible"/>
                                      </p:to>
                                    </p:set>
                                    <p:animEffect transition="in" filter="box(in)">
                                      <p:cBhvr>
                                        <p:cTn id="10" dur="500"/>
                                        <p:tgtEl>
                                          <p:spTgt spid="36870">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6870">
                                            <p:txEl>
                                              <p:pRg st="6" end="6"/>
                                            </p:txEl>
                                          </p:spTgt>
                                        </p:tgtEl>
                                        <p:attrNameLst>
                                          <p:attrName>style.visibility</p:attrName>
                                        </p:attrNameLst>
                                      </p:cBhvr>
                                      <p:to>
                                        <p:strVal val="visible"/>
                                      </p:to>
                                    </p:set>
                                    <p:animEffect transition="in" filter="box(in)">
                                      <p:cBhvr>
                                        <p:cTn id="15" dur="500"/>
                                        <p:tgtEl>
                                          <p:spTgt spid="36870">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6870">
                                            <p:txEl>
                                              <p:pRg st="7" end="7"/>
                                            </p:txEl>
                                          </p:spTgt>
                                        </p:tgtEl>
                                        <p:attrNameLst>
                                          <p:attrName>style.visibility</p:attrName>
                                        </p:attrNameLst>
                                      </p:cBhvr>
                                      <p:to>
                                        <p:strVal val="visible"/>
                                      </p:to>
                                    </p:set>
                                    <p:animEffect transition="in" filter="box(in)">
                                      <p:cBhvr>
                                        <p:cTn id="20" dur="500"/>
                                        <p:tgtEl>
                                          <p:spTgt spid="36870">
                                            <p:txEl>
                                              <p:pRg st="7" end="7"/>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36870">
                                            <p:txEl>
                                              <p:pRg st="8" end="8"/>
                                            </p:txEl>
                                          </p:spTgt>
                                        </p:tgtEl>
                                        <p:attrNameLst>
                                          <p:attrName>style.visibility</p:attrName>
                                        </p:attrNameLst>
                                      </p:cBhvr>
                                      <p:to>
                                        <p:strVal val="visible"/>
                                      </p:to>
                                    </p:set>
                                    <p:animEffect transition="in" filter="box(in)">
                                      <p:cBhvr>
                                        <p:cTn id="23" dur="500"/>
                                        <p:tgtEl>
                                          <p:spTgt spid="368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1214422"/>
            <a:ext cx="9072562" cy="1126462"/>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文件目录概念</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buAutoNum type="arabicPeriod" startAt="2"/>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索引节点</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4" name="Text Box 16"/>
          <p:cNvSpPr txBox="1">
            <a:spLocks noChangeArrowheads="1"/>
          </p:cNvSpPr>
          <p:nvPr/>
        </p:nvSpPr>
        <p:spPr bwMode="auto">
          <a:xfrm>
            <a:off x="441296" y="4321171"/>
            <a:ext cx="2663825" cy="519113"/>
          </a:xfrm>
          <a:prstGeom prst="rect">
            <a:avLst/>
          </a:prstGeom>
          <a:noFill/>
          <a:ln w="9525">
            <a:noFill/>
            <a:miter lim="800000"/>
          </a:ln>
        </p:spPr>
        <p:txBody>
          <a:bodyPr>
            <a:spAutoFit/>
          </a:bodyPr>
          <a:lstStyle/>
          <a:p>
            <a:pPr>
              <a:spcBef>
                <a:spcPct val="0"/>
              </a:spcBef>
              <a:buClrTx/>
            </a:pPr>
            <a:r>
              <a:rPr kumimoji="1" lang="zh-CN" altLang="en-US">
                <a:latin typeface="Times New Roman" panose="02020603050405020304" pitchFamily="18" charset="0"/>
              </a:rPr>
              <a:t>传统</a:t>
            </a:r>
            <a:r>
              <a:rPr kumimoji="1" lang="en-US" altLang="zh-CN">
                <a:latin typeface="Times New Roman" panose="02020603050405020304" pitchFamily="18" charset="0"/>
              </a:rPr>
              <a:t>unix</a:t>
            </a:r>
            <a:r>
              <a:rPr kumimoji="1" lang="zh-CN" altLang="en-US">
                <a:latin typeface="Times New Roman" panose="02020603050405020304" pitchFamily="18" charset="0"/>
              </a:rPr>
              <a:t>目录项：</a:t>
            </a:r>
            <a:r>
              <a:rPr kumimoji="1" lang="zh-CN" altLang="en-US" sz="2800" b="0">
                <a:latin typeface="Times New Roman" panose="02020603050405020304" pitchFamily="18" charset="0"/>
              </a:rPr>
              <a:t> </a:t>
            </a:r>
            <a:endParaRPr kumimoji="1" lang="zh-CN" altLang="en-US" sz="2800" b="0">
              <a:latin typeface="Times New Roman" panose="02020603050405020304" pitchFamily="18" charset="0"/>
            </a:endParaRPr>
          </a:p>
        </p:txBody>
      </p:sp>
      <p:graphicFrame>
        <p:nvGraphicFramePr>
          <p:cNvPr id="15" name="Group 27"/>
          <p:cNvGraphicFramePr>
            <a:graphicFrameLocks noGrp="1"/>
          </p:cNvGraphicFramePr>
          <p:nvPr/>
        </p:nvGraphicFramePr>
        <p:xfrm>
          <a:off x="2962246" y="4378321"/>
          <a:ext cx="5040313" cy="592138"/>
        </p:xfrm>
        <a:graphic>
          <a:graphicData uri="http://schemas.openxmlformats.org/drawingml/2006/table">
            <a:tbl>
              <a:tblPr/>
              <a:tblGrid>
                <a:gridCol w="2520950"/>
                <a:gridCol w="2519363"/>
              </a:tblGrid>
              <a:tr h="592138">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文件名（</a:t>
                      </a: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14B</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节点编号（</a:t>
                      </a: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2B</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 name="Text Box 28"/>
          <p:cNvSpPr txBox="1">
            <a:spLocks noChangeArrowheads="1"/>
          </p:cNvSpPr>
          <p:nvPr/>
        </p:nvSpPr>
        <p:spPr bwMode="auto">
          <a:xfrm>
            <a:off x="441296" y="4883146"/>
            <a:ext cx="2736850" cy="519113"/>
          </a:xfrm>
          <a:prstGeom prst="rect">
            <a:avLst/>
          </a:prstGeom>
          <a:noFill/>
          <a:ln w="9525">
            <a:noFill/>
            <a:miter lim="800000"/>
          </a:ln>
        </p:spPr>
        <p:txBody>
          <a:bodyPr>
            <a:spAutoFit/>
          </a:bodyPr>
          <a:lstStyle/>
          <a:p>
            <a:pPr>
              <a:spcBef>
                <a:spcPct val="0"/>
              </a:spcBef>
              <a:buClrTx/>
            </a:pPr>
            <a:r>
              <a:rPr kumimoji="1" lang="en-US" altLang="zh-CN">
                <a:latin typeface="Times New Roman" panose="02020603050405020304" pitchFamily="18" charset="0"/>
              </a:rPr>
              <a:t>Unix S5fs</a:t>
            </a:r>
            <a:r>
              <a:rPr kumimoji="1" lang="zh-CN" altLang="en-US">
                <a:latin typeface="Times New Roman" panose="02020603050405020304" pitchFamily="18" charset="0"/>
              </a:rPr>
              <a:t>目录项：</a:t>
            </a:r>
            <a:r>
              <a:rPr kumimoji="1" lang="zh-CN" altLang="en-US" sz="2800" b="0">
                <a:latin typeface="Times New Roman" panose="02020603050405020304" pitchFamily="18" charset="0"/>
              </a:rPr>
              <a:t> </a:t>
            </a:r>
            <a:endParaRPr kumimoji="1" lang="zh-CN" altLang="en-US" sz="2800" b="0">
              <a:latin typeface="Times New Roman" panose="02020603050405020304" pitchFamily="18" charset="0"/>
            </a:endParaRPr>
          </a:p>
        </p:txBody>
      </p:sp>
      <p:graphicFrame>
        <p:nvGraphicFramePr>
          <p:cNvPr id="17" name="Group 48"/>
          <p:cNvGraphicFramePr>
            <a:graphicFrameLocks noGrp="1"/>
          </p:cNvGraphicFramePr>
          <p:nvPr/>
        </p:nvGraphicFramePr>
        <p:xfrm>
          <a:off x="730221" y="5513384"/>
          <a:ext cx="8064500" cy="896112"/>
        </p:xfrm>
        <a:graphic>
          <a:graphicData uri="http://schemas.openxmlformats.org/drawingml/2006/table">
            <a:tbl>
              <a:tblPr/>
              <a:tblGrid>
                <a:gridCol w="2016125"/>
                <a:gridCol w="2192337"/>
                <a:gridCol w="2033588"/>
                <a:gridCol w="1822450"/>
              </a:tblGrid>
              <a:tr h="66357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文件名</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255B</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a:t>
                      </a: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节点编号</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4B</a:t>
                      </a: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本目录项长度</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文件名长度</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 name="Text Box 16"/>
          <p:cNvSpPr txBox="1">
            <a:spLocks noChangeArrowheads="1"/>
          </p:cNvSpPr>
          <p:nvPr/>
        </p:nvSpPr>
        <p:spPr bwMode="auto">
          <a:xfrm>
            <a:off x="428596" y="2909887"/>
            <a:ext cx="1885950" cy="519113"/>
          </a:xfrm>
          <a:prstGeom prst="rect">
            <a:avLst/>
          </a:prstGeom>
          <a:noFill/>
          <a:ln w="9525">
            <a:noFill/>
            <a:miter lim="800000"/>
          </a:ln>
        </p:spPr>
        <p:txBody>
          <a:bodyPr>
            <a:spAutoFit/>
          </a:bodyPr>
          <a:lstStyle/>
          <a:p>
            <a:pPr>
              <a:spcBef>
                <a:spcPct val="0"/>
              </a:spcBef>
              <a:buClrTx/>
            </a:pPr>
            <a:r>
              <a:rPr kumimoji="1" lang="zh-CN" altLang="en-US" dirty="0">
                <a:latin typeface="Times New Roman" panose="02020603050405020304" pitchFamily="18" charset="0"/>
              </a:rPr>
              <a:t>符号目录项：</a:t>
            </a:r>
            <a:r>
              <a:rPr kumimoji="1" lang="zh-CN" altLang="en-US" sz="2800" b="0" dirty="0">
                <a:latin typeface="Times New Roman" panose="02020603050405020304" pitchFamily="18" charset="0"/>
              </a:rPr>
              <a:t> </a:t>
            </a:r>
            <a:endParaRPr kumimoji="1" lang="zh-CN" altLang="en-US" sz="2800" b="0" dirty="0">
              <a:latin typeface="Times New Roman" panose="02020603050405020304" pitchFamily="18" charset="0"/>
            </a:endParaRPr>
          </a:p>
        </p:txBody>
      </p:sp>
      <p:graphicFrame>
        <p:nvGraphicFramePr>
          <p:cNvPr id="19" name="Group 27"/>
          <p:cNvGraphicFramePr>
            <a:graphicFrameLocks noGrp="1"/>
          </p:cNvGraphicFramePr>
          <p:nvPr/>
        </p:nvGraphicFramePr>
        <p:xfrm>
          <a:off x="2495521" y="2971800"/>
          <a:ext cx="5040313" cy="457200"/>
        </p:xfrm>
        <a:graphic>
          <a:graphicData uri="http://schemas.openxmlformats.org/drawingml/2006/table">
            <a:tbl>
              <a:tblPr/>
              <a:tblGrid>
                <a:gridCol w="2520950"/>
                <a:gridCol w="2519363"/>
              </a:tblGrid>
              <a:tr h="448122">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文件名</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i</a:t>
                      </a: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节点指针</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 name="Text Box 16"/>
          <p:cNvSpPr txBox="1">
            <a:spLocks noChangeArrowheads="1"/>
          </p:cNvSpPr>
          <p:nvPr/>
        </p:nvSpPr>
        <p:spPr bwMode="auto">
          <a:xfrm>
            <a:off x="441296" y="3576634"/>
            <a:ext cx="1887538" cy="519112"/>
          </a:xfrm>
          <a:prstGeom prst="rect">
            <a:avLst/>
          </a:prstGeom>
          <a:noFill/>
          <a:ln w="9525">
            <a:noFill/>
            <a:miter lim="800000"/>
          </a:ln>
        </p:spPr>
        <p:txBody>
          <a:bodyPr>
            <a:spAutoFit/>
          </a:bodyPr>
          <a:lstStyle/>
          <a:p>
            <a:pPr>
              <a:spcBef>
                <a:spcPct val="0"/>
              </a:spcBef>
              <a:buClrTx/>
            </a:pPr>
            <a:r>
              <a:rPr kumimoji="1" lang="zh-CN" altLang="en-US">
                <a:latin typeface="Times New Roman" panose="02020603050405020304" pitchFamily="18" charset="0"/>
              </a:rPr>
              <a:t>基本目录项：</a:t>
            </a:r>
            <a:r>
              <a:rPr kumimoji="1" lang="zh-CN" altLang="en-US" sz="2800" b="0">
                <a:latin typeface="Times New Roman" panose="02020603050405020304" pitchFamily="18" charset="0"/>
              </a:rPr>
              <a:t> </a:t>
            </a:r>
            <a:endParaRPr kumimoji="1" lang="zh-CN" altLang="en-US" sz="2800" b="0">
              <a:latin typeface="Times New Roman" panose="02020603050405020304" pitchFamily="18" charset="0"/>
            </a:endParaRPr>
          </a:p>
        </p:txBody>
      </p:sp>
      <p:graphicFrame>
        <p:nvGraphicFramePr>
          <p:cNvPr id="21" name="表格 20"/>
          <p:cNvGraphicFramePr>
            <a:graphicFrameLocks noGrp="1"/>
          </p:cNvGraphicFramePr>
          <p:nvPr/>
        </p:nvGraphicFramePr>
        <p:xfrm>
          <a:off x="2459009" y="3660771"/>
          <a:ext cx="6096000" cy="517525"/>
        </p:xfrm>
        <a:graphic>
          <a:graphicData uri="http://schemas.openxmlformats.org/drawingml/2006/table">
            <a:tbl>
              <a:tblPr/>
              <a:tblGrid>
                <a:gridCol w="1524000"/>
                <a:gridCol w="1524000"/>
                <a:gridCol w="1524000"/>
                <a:gridCol w="1524000"/>
              </a:tblGrid>
              <a:tr h="5175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err="1" smtClean="0">
                          <a:ln>
                            <a:noFill/>
                          </a:ln>
                          <a:solidFill>
                            <a:schemeClr val="tx2"/>
                          </a:solidFill>
                          <a:effectLst/>
                          <a:latin typeface="Arial" panose="020B0604020202020204" pitchFamily="34" charset="0"/>
                          <a:ea typeface="宋体" panose="02010600030101010101" pitchFamily="2" charset="-122"/>
                        </a:rPr>
                        <a:t>i</a:t>
                      </a:r>
                      <a:r>
                        <a:rPr kumimoji="0" lang="zh-CN" altLang="en-US" sz="2400" b="1" i="0" u="none" strike="noStrike" cap="none" normalizeH="0" baseline="0" dirty="0" smtClean="0">
                          <a:ln>
                            <a:noFill/>
                          </a:ln>
                          <a:solidFill>
                            <a:schemeClr val="tx2"/>
                          </a:solidFill>
                          <a:effectLst/>
                          <a:latin typeface="Arial" panose="020B0604020202020204" pitchFamily="34" charset="0"/>
                          <a:ea typeface="宋体" panose="02010600030101010101" pitchFamily="2" charset="-122"/>
                        </a:rPr>
                        <a:t>节点指针</a:t>
                      </a:r>
                      <a:endParaRPr kumimoji="0" lang="zh-CN" altLang="en-US" sz="2400" b="1" i="0" u="none" strike="noStrike" cap="none" normalizeH="0" baseline="0" dirty="0" smtClean="0">
                        <a:ln>
                          <a:noFill/>
                        </a:ln>
                        <a:solidFill>
                          <a:schemeClr val="tx2"/>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物理地址</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长度</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endParaRPr kumimoji="0" lang="zh-CN" altLang="en-US"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2" name="Group 49"/>
          <p:cNvGrpSpPr/>
          <p:nvPr/>
        </p:nvGrpSpPr>
        <p:grpSpPr bwMode="auto">
          <a:xfrm>
            <a:off x="515956" y="2285992"/>
            <a:ext cx="6699250" cy="590550"/>
            <a:chOff x="249" y="1298"/>
            <a:chExt cx="4220" cy="372"/>
          </a:xfrm>
        </p:grpSpPr>
        <p:sp>
          <p:nvSpPr>
            <p:cNvPr id="23" name="Text Box 5"/>
            <p:cNvSpPr txBox="1">
              <a:spLocks noChangeArrowheads="1"/>
            </p:cNvSpPr>
            <p:nvPr/>
          </p:nvSpPr>
          <p:spPr bwMode="auto">
            <a:xfrm>
              <a:off x="249" y="1343"/>
              <a:ext cx="1089" cy="288"/>
            </a:xfrm>
            <a:prstGeom prst="rect">
              <a:avLst/>
            </a:prstGeom>
            <a:noFill/>
            <a:ln w="9525">
              <a:noFill/>
              <a:miter lim="800000"/>
            </a:ln>
          </p:spPr>
          <p:txBody>
            <a:bodyPr>
              <a:spAutoFit/>
            </a:bodyPr>
            <a:lstStyle/>
            <a:p>
              <a:pPr>
                <a:spcBef>
                  <a:spcPct val="0"/>
                </a:spcBef>
                <a:buClrTx/>
              </a:pPr>
              <a:r>
                <a:rPr kumimoji="1" lang="en-US" altLang="zh-CN" dirty="0">
                  <a:latin typeface="Times New Roman" panose="02020603050405020304" pitchFamily="18" charset="0"/>
                </a:rPr>
                <a:t>FCB</a:t>
              </a:r>
              <a:r>
                <a:rPr kumimoji="1" lang="zh-CN" altLang="en-US" dirty="0">
                  <a:latin typeface="Times New Roman" panose="02020603050405020304" pitchFamily="18" charset="0"/>
                </a:rPr>
                <a:t>内容</a:t>
              </a:r>
              <a:r>
                <a:rPr kumimoji="1" lang="zh-CN" altLang="en-US" b="0" dirty="0">
                  <a:latin typeface="Times New Roman" panose="02020603050405020304" pitchFamily="18" charset="0"/>
                </a:rPr>
                <a:t> </a:t>
              </a:r>
              <a:endParaRPr kumimoji="1" lang="zh-CN" altLang="en-US" b="0" dirty="0">
                <a:latin typeface="Times New Roman" panose="02020603050405020304" pitchFamily="18" charset="0"/>
              </a:endParaRPr>
            </a:p>
          </p:txBody>
        </p:sp>
        <p:sp>
          <p:nvSpPr>
            <p:cNvPr id="24" name="Rectangle 6"/>
            <p:cNvSpPr>
              <a:spLocks noChangeArrowheads="1"/>
            </p:cNvSpPr>
            <p:nvPr/>
          </p:nvSpPr>
          <p:spPr bwMode="auto">
            <a:xfrm>
              <a:off x="249" y="1298"/>
              <a:ext cx="953" cy="363"/>
            </a:xfrm>
            <a:prstGeom prst="rect">
              <a:avLst/>
            </a:prstGeom>
            <a:noFill/>
            <a:ln w="19050">
              <a:solidFill>
                <a:srgbClr val="FF0000"/>
              </a:solidFill>
              <a:miter lim="800000"/>
            </a:ln>
            <a:effectLst>
              <a:outerShdw dist="17961" dir="2700000" algn="ctr" rotWithShape="0">
                <a:srgbClr val="990000">
                  <a:alpha val="50000"/>
                </a:srgbClr>
              </a:outerShdw>
            </a:effectLst>
          </p:spPr>
          <p:txBody>
            <a:bodyPr anchor="ctr">
              <a:spAutoFit/>
            </a:bodyPr>
            <a:lstStyle/>
            <a:p>
              <a:pPr>
                <a:defRPr/>
              </a:pPr>
              <a:endParaRPr lang="zh-CN" altLang="en-US"/>
            </a:p>
          </p:txBody>
        </p:sp>
        <p:sp>
          <p:nvSpPr>
            <p:cNvPr id="25" name="Text Box 7"/>
            <p:cNvSpPr txBox="1">
              <a:spLocks noChangeArrowheads="1"/>
            </p:cNvSpPr>
            <p:nvPr/>
          </p:nvSpPr>
          <p:spPr bwMode="auto">
            <a:xfrm>
              <a:off x="1292" y="1298"/>
              <a:ext cx="272" cy="365"/>
            </a:xfrm>
            <a:prstGeom prst="rect">
              <a:avLst/>
            </a:prstGeom>
            <a:noFill/>
            <a:ln w="9525">
              <a:noFill/>
              <a:miter lim="800000"/>
            </a:ln>
          </p:spPr>
          <p:txBody>
            <a:bodyPr>
              <a:spAutoFit/>
            </a:bodyPr>
            <a:lstStyle/>
            <a:p>
              <a:pPr>
                <a:spcBef>
                  <a:spcPct val="0"/>
                </a:spcBef>
                <a:buClrTx/>
              </a:pPr>
              <a:r>
                <a:rPr kumimoji="1" lang="en-US" altLang="zh-CN" sz="3200">
                  <a:latin typeface="Times New Roman" panose="02020603050405020304" pitchFamily="18" charset="0"/>
                </a:rPr>
                <a:t>=</a:t>
              </a:r>
              <a:r>
                <a:rPr kumimoji="1" lang="en-US" altLang="zh-CN" sz="3200" b="0">
                  <a:latin typeface="Times New Roman" panose="02020603050405020304" pitchFamily="18" charset="0"/>
                </a:rPr>
                <a:t> </a:t>
              </a:r>
              <a:endParaRPr kumimoji="1" lang="en-US" altLang="zh-CN" sz="3200" b="0">
                <a:latin typeface="Times New Roman" panose="02020603050405020304" pitchFamily="18" charset="0"/>
              </a:endParaRPr>
            </a:p>
          </p:txBody>
        </p:sp>
        <p:sp>
          <p:nvSpPr>
            <p:cNvPr id="26" name="Text Box 8"/>
            <p:cNvSpPr txBox="1">
              <a:spLocks noChangeArrowheads="1"/>
            </p:cNvSpPr>
            <p:nvPr/>
          </p:nvSpPr>
          <p:spPr bwMode="auto">
            <a:xfrm>
              <a:off x="1610" y="1343"/>
              <a:ext cx="726" cy="288"/>
            </a:xfrm>
            <a:prstGeom prst="rect">
              <a:avLst/>
            </a:prstGeom>
            <a:noFill/>
            <a:ln w="9525">
              <a:noFill/>
              <a:miter lim="800000"/>
            </a:ln>
          </p:spPr>
          <p:txBody>
            <a:bodyPr>
              <a:spAutoFit/>
            </a:bodyPr>
            <a:lstStyle/>
            <a:p>
              <a:pPr>
                <a:spcBef>
                  <a:spcPct val="0"/>
                </a:spcBef>
                <a:buClrTx/>
              </a:pPr>
              <a:r>
                <a:rPr kumimoji="1" lang="zh-CN" altLang="en-US" dirty="0">
                  <a:latin typeface="Times New Roman" panose="02020603050405020304" pitchFamily="18" charset="0"/>
                </a:rPr>
                <a:t>文件名</a:t>
              </a:r>
              <a:r>
                <a:rPr kumimoji="1" lang="zh-CN" altLang="en-US" b="0" dirty="0">
                  <a:latin typeface="Times New Roman" panose="02020603050405020304" pitchFamily="18" charset="0"/>
                </a:rPr>
                <a:t> </a:t>
              </a:r>
              <a:endParaRPr kumimoji="1" lang="zh-CN" altLang="en-US" b="0" dirty="0">
                <a:latin typeface="Times New Roman" panose="02020603050405020304" pitchFamily="18" charset="0"/>
              </a:endParaRPr>
            </a:p>
          </p:txBody>
        </p:sp>
        <p:sp>
          <p:nvSpPr>
            <p:cNvPr id="27" name="Rectangle 9"/>
            <p:cNvSpPr>
              <a:spLocks noChangeArrowheads="1"/>
            </p:cNvSpPr>
            <p:nvPr/>
          </p:nvSpPr>
          <p:spPr bwMode="auto">
            <a:xfrm>
              <a:off x="1610" y="1298"/>
              <a:ext cx="726" cy="363"/>
            </a:xfrm>
            <a:prstGeom prst="rect">
              <a:avLst/>
            </a:prstGeom>
            <a:noFill/>
            <a:ln w="19050">
              <a:solidFill>
                <a:srgbClr val="FF0000"/>
              </a:solidFill>
              <a:miter lim="800000"/>
            </a:ln>
            <a:effectLst>
              <a:outerShdw dist="17961" dir="2700000" algn="ctr" rotWithShape="0">
                <a:srgbClr val="990000">
                  <a:alpha val="50000"/>
                </a:srgbClr>
              </a:outerShdw>
            </a:effectLst>
          </p:spPr>
          <p:txBody>
            <a:bodyPr anchor="ctr">
              <a:spAutoFit/>
            </a:bodyPr>
            <a:lstStyle/>
            <a:p>
              <a:pPr>
                <a:defRPr/>
              </a:pPr>
              <a:endParaRPr lang="zh-CN" altLang="en-US"/>
            </a:p>
          </p:txBody>
        </p:sp>
        <p:sp>
          <p:nvSpPr>
            <p:cNvPr id="28" name="Text Box 10"/>
            <p:cNvSpPr txBox="1">
              <a:spLocks noChangeArrowheads="1"/>
            </p:cNvSpPr>
            <p:nvPr/>
          </p:nvSpPr>
          <p:spPr bwMode="auto">
            <a:xfrm>
              <a:off x="2381" y="1305"/>
              <a:ext cx="272" cy="365"/>
            </a:xfrm>
            <a:prstGeom prst="rect">
              <a:avLst/>
            </a:prstGeom>
            <a:noFill/>
            <a:ln w="9525">
              <a:noFill/>
              <a:miter lim="800000"/>
            </a:ln>
          </p:spPr>
          <p:txBody>
            <a:bodyPr>
              <a:spAutoFit/>
            </a:bodyPr>
            <a:lstStyle/>
            <a:p>
              <a:pPr>
                <a:spcBef>
                  <a:spcPct val="0"/>
                </a:spcBef>
                <a:buClrTx/>
              </a:pPr>
              <a:r>
                <a:rPr kumimoji="1" lang="en-US" altLang="zh-CN" sz="3200">
                  <a:latin typeface="Times New Roman" panose="02020603050405020304" pitchFamily="18" charset="0"/>
                </a:rPr>
                <a:t>+</a:t>
              </a:r>
              <a:r>
                <a:rPr kumimoji="1" lang="en-US" altLang="zh-CN" sz="3200" b="0">
                  <a:latin typeface="Times New Roman" panose="02020603050405020304" pitchFamily="18" charset="0"/>
                </a:rPr>
                <a:t> </a:t>
              </a:r>
              <a:endParaRPr kumimoji="1" lang="en-US" altLang="zh-CN" sz="3200" b="0">
                <a:latin typeface="Times New Roman" panose="02020603050405020304" pitchFamily="18" charset="0"/>
              </a:endParaRPr>
            </a:p>
          </p:txBody>
        </p:sp>
        <p:sp>
          <p:nvSpPr>
            <p:cNvPr id="29" name="Text Box 11"/>
            <p:cNvSpPr txBox="1">
              <a:spLocks noChangeArrowheads="1"/>
            </p:cNvSpPr>
            <p:nvPr/>
          </p:nvSpPr>
          <p:spPr bwMode="auto">
            <a:xfrm>
              <a:off x="2699" y="1343"/>
              <a:ext cx="1770" cy="288"/>
            </a:xfrm>
            <a:prstGeom prst="rect">
              <a:avLst/>
            </a:prstGeom>
            <a:noFill/>
            <a:ln w="9525">
              <a:noFill/>
              <a:miter lim="800000"/>
            </a:ln>
          </p:spPr>
          <p:txBody>
            <a:bodyPr>
              <a:spAutoFit/>
            </a:bodyPr>
            <a:lstStyle/>
            <a:p>
              <a:pPr>
                <a:spcBef>
                  <a:spcPct val="0"/>
                </a:spcBef>
                <a:buClrTx/>
              </a:pPr>
              <a:r>
                <a:rPr kumimoji="1" lang="zh-CN" altLang="en-US" dirty="0">
                  <a:latin typeface="Times New Roman" panose="02020603050405020304" pitchFamily="18" charset="0"/>
                </a:rPr>
                <a:t>文件其他描述信息</a:t>
              </a:r>
              <a:r>
                <a:rPr kumimoji="1" lang="zh-CN" altLang="en-US" b="0" dirty="0">
                  <a:latin typeface="Times New Roman" panose="02020603050405020304" pitchFamily="18" charset="0"/>
                </a:rPr>
                <a:t> </a:t>
              </a:r>
              <a:endParaRPr kumimoji="1" lang="zh-CN" altLang="en-US" b="0" dirty="0">
                <a:latin typeface="Times New Roman" panose="02020603050405020304" pitchFamily="18" charset="0"/>
              </a:endParaRPr>
            </a:p>
          </p:txBody>
        </p:sp>
        <p:sp>
          <p:nvSpPr>
            <p:cNvPr id="30" name="Rectangle 12"/>
            <p:cNvSpPr>
              <a:spLocks noChangeArrowheads="1"/>
            </p:cNvSpPr>
            <p:nvPr/>
          </p:nvSpPr>
          <p:spPr bwMode="auto">
            <a:xfrm>
              <a:off x="2653" y="1298"/>
              <a:ext cx="1770" cy="363"/>
            </a:xfrm>
            <a:prstGeom prst="rect">
              <a:avLst/>
            </a:prstGeom>
            <a:noFill/>
            <a:ln w="19050">
              <a:solidFill>
                <a:srgbClr val="FF0000"/>
              </a:solidFill>
              <a:miter lim="800000"/>
            </a:ln>
            <a:effectLst>
              <a:outerShdw dist="17961" dir="2700000" algn="ctr" rotWithShape="0">
                <a:srgbClr val="990000">
                  <a:alpha val="50000"/>
                </a:srgbClr>
              </a:outerShdw>
            </a:effectLst>
          </p:spPr>
          <p:txBody>
            <a:bodyPr anchor="ctr">
              <a:spAutoFit/>
            </a:bodyPr>
            <a:lstStyle/>
            <a:p>
              <a:pPr>
                <a:defRPr/>
              </a:pPr>
              <a:endParaRPr lang="zh-CN" altLang="en-US"/>
            </a:p>
          </p:txBody>
        </p:sp>
      </p:grpSp>
      <p:sp>
        <p:nvSpPr>
          <p:cNvPr id="31" name="Rectangle 37"/>
          <p:cNvSpPr>
            <a:spLocks noChangeArrowheads="1"/>
          </p:cNvSpPr>
          <p:nvPr/>
        </p:nvSpPr>
        <p:spPr bwMode="auto">
          <a:xfrm>
            <a:off x="2071670"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2" name="动作按钮: 后退或前一项 31">
            <a:hlinkClick r:id="rId1" action="ppaction://hlinksldjump" highlightClick="1"/>
          </p:cNvPr>
          <p:cNvSpPr/>
          <p:nvPr/>
        </p:nvSpPr>
        <p:spPr bwMode="auto">
          <a:xfrm>
            <a:off x="8100392" y="404664"/>
            <a:ext cx="432048" cy="216024"/>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i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arn(inVertical)">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ox(in)">
                                      <p:cBhvr>
                                        <p:cTn id="30" dur="500"/>
                                        <p:tgtEl>
                                          <p:spTgt spid="14"/>
                                        </p:tgtEl>
                                      </p:cBhvr>
                                    </p:animEffect>
                                  </p:childTnLst>
                                </p:cTn>
                              </p:par>
                              <p:par>
                                <p:cTn id="31" presetID="4" presetClass="entr" presetSubtype="16"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ox(in)">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ox(in)">
                                      <p:cBhvr>
                                        <p:cTn id="38" dur="500"/>
                                        <p:tgtEl>
                                          <p:spTgt spid="16"/>
                                        </p:tgtEl>
                                      </p:cBhvr>
                                    </p:animEffect>
                                  </p:childTnLst>
                                </p:cTn>
                              </p:par>
                              <p:par>
                                <p:cTn id="39" presetID="4" presetClass="entr" presetSubtype="16"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ox(in)">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323528" y="404664"/>
            <a:ext cx="8424936" cy="4228850"/>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文件目录概念</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buAutoNum type="arabicPeriod" startAt="2"/>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索引节点</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lang="zh-CN" altLang="en-US" sz="2400" dirty="0" smtClean="0">
                <a:solidFill>
                  <a:srgbClr val="0070C0"/>
                </a:solidFill>
              </a:rPr>
              <a:t>     索引节点举例：</a:t>
            </a:r>
            <a:endParaRPr lang="en-US" altLang="zh-CN" sz="2400" dirty="0" smtClean="0">
              <a:solidFill>
                <a:srgbClr val="0070C0"/>
              </a:solidFill>
            </a:endParaRPr>
          </a:p>
          <a:p>
            <a:pPr marL="457200" indent="-457200" eaLnBrk="1" hangingPunct="1">
              <a:lnSpc>
                <a:spcPct val="120000"/>
              </a:lnSpc>
              <a:spcBef>
                <a:spcPct val="0"/>
              </a:spcBef>
              <a:defRPr/>
            </a:pPr>
            <a:r>
              <a:rPr lang="zh-CN" altLang="en-US" sz="2400" dirty="0" smtClean="0"/>
              <a:t>      在某个文件系统中，每个盘块为</a:t>
            </a:r>
            <a:r>
              <a:rPr lang="en-US" altLang="zh-CN" sz="2400" dirty="0" smtClean="0"/>
              <a:t>512</a:t>
            </a:r>
            <a:r>
              <a:rPr lang="zh-CN" altLang="en-US" sz="2400" dirty="0" smtClean="0"/>
              <a:t>个字节，文件控制块占</a:t>
            </a:r>
            <a:r>
              <a:rPr lang="en-US" altLang="zh-CN" sz="2400" dirty="0" smtClean="0"/>
              <a:t>64</a:t>
            </a:r>
            <a:r>
              <a:rPr lang="zh-CN" altLang="en-US" sz="2400" dirty="0" smtClean="0"/>
              <a:t>个字节，其中文件名占</a:t>
            </a:r>
            <a:r>
              <a:rPr lang="en-US" altLang="zh-CN" sz="2400" dirty="0" smtClean="0"/>
              <a:t>8</a:t>
            </a:r>
            <a:r>
              <a:rPr lang="zh-CN" altLang="en-US" sz="2400" dirty="0" smtClean="0"/>
              <a:t>个字节。如果索引节点编号占</a:t>
            </a:r>
            <a:r>
              <a:rPr lang="en-US" altLang="zh-CN" sz="2400" dirty="0" smtClean="0"/>
              <a:t>2</a:t>
            </a:r>
            <a:r>
              <a:rPr lang="zh-CN" altLang="en-US" sz="2400" dirty="0" smtClean="0"/>
              <a:t>个字节，对一个存放在磁盘上</a:t>
            </a:r>
            <a:r>
              <a:rPr lang="en-US" altLang="zh-CN" sz="2400" dirty="0" smtClean="0"/>
              <a:t>256</a:t>
            </a:r>
            <a:r>
              <a:rPr lang="zh-CN" altLang="en-US" sz="2400" dirty="0" smtClean="0"/>
              <a:t>个目录项的目录，试着比较引入索引节点前后，为找到其中一个文件的</a:t>
            </a:r>
            <a:r>
              <a:rPr lang="en-US" altLang="zh-CN" sz="2400" dirty="0" smtClean="0"/>
              <a:t>FCB</a:t>
            </a:r>
            <a:r>
              <a:rPr lang="zh-CN" altLang="en-US" sz="2400" dirty="0" smtClean="0"/>
              <a:t>，平均启动磁盘的次数。</a:t>
            </a:r>
            <a:endParaRPr lang="zh-CN" altLang="en-US" sz="2400" dirty="0" smtClean="0"/>
          </a:p>
          <a:p>
            <a:pPr marL="457200" indent="-457200" eaLnBrk="1" hangingPunct="1">
              <a:lnSpc>
                <a:spcPct val="120000"/>
              </a:lnSpc>
              <a:spcBef>
                <a:spcPct val="0"/>
              </a:spcBef>
              <a:defRPr/>
            </a:pPr>
            <a:endParaRPr lang="en-US" altLang="zh-CN" sz="2400" dirty="0" smtClean="0">
              <a:solidFill>
                <a:srgbClr val="0070C0"/>
              </a:solidFill>
            </a:endParaRPr>
          </a:p>
        </p:txBody>
      </p:sp>
      <p:sp>
        <p:nvSpPr>
          <p:cNvPr id="7" name="矩形 6"/>
          <p:cNvSpPr/>
          <p:nvPr/>
        </p:nvSpPr>
        <p:spPr>
          <a:xfrm>
            <a:off x="395536" y="4149080"/>
            <a:ext cx="8496944" cy="2616101"/>
          </a:xfrm>
          <a:prstGeom prst="rect">
            <a:avLst/>
          </a:prstGeom>
        </p:spPr>
        <p:txBody>
          <a:bodyPr wrap="square">
            <a:spAutoFit/>
          </a:bodyPr>
          <a:lstStyle/>
          <a:p>
            <a:r>
              <a:rPr lang="zh-CN" altLang="en-US" dirty="0" smtClean="0">
                <a:solidFill>
                  <a:srgbClr val="FF0000"/>
                </a:solidFill>
              </a:rPr>
              <a:t>解答：</a:t>
            </a:r>
            <a:endParaRPr lang="zh-CN" altLang="en-US" dirty="0" smtClean="0">
              <a:solidFill>
                <a:srgbClr val="FF0000"/>
              </a:solidFill>
            </a:endParaRPr>
          </a:p>
          <a:p>
            <a:r>
              <a:rPr lang="zh-CN" altLang="en-US" dirty="0" smtClean="0"/>
              <a:t>引入索引节点前：</a:t>
            </a:r>
            <a:endParaRPr lang="zh-CN" altLang="en-US" dirty="0" smtClean="0"/>
          </a:p>
          <a:p>
            <a:r>
              <a:rPr lang="zh-CN" altLang="en-US" dirty="0" smtClean="0"/>
              <a:t>       目录文件需要占用磁盘块数：</a:t>
            </a:r>
            <a:r>
              <a:rPr lang="en-US" altLang="zh-CN" dirty="0" smtClean="0"/>
              <a:t>=</a:t>
            </a:r>
            <a:r>
              <a:rPr lang="zh-CN" altLang="en-US" dirty="0" smtClean="0"/>
              <a:t>（</a:t>
            </a:r>
            <a:r>
              <a:rPr lang="en-US" altLang="zh-CN" dirty="0" smtClean="0"/>
              <a:t>64*256</a:t>
            </a:r>
            <a:r>
              <a:rPr lang="zh-CN" altLang="en-US" dirty="0" smtClean="0"/>
              <a:t>）</a:t>
            </a:r>
            <a:r>
              <a:rPr lang="en-US" altLang="zh-CN" dirty="0" smtClean="0"/>
              <a:t>/512=32</a:t>
            </a:r>
            <a:r>
              <a:rPr lang="zh-CN" altLang="en-US" dirty="0" smtClean="0"/>
              <a:t>（块）</a:t>
            </a:r>
            <a:endParaRPr lang="zh-CN" altLang="en-US" dirty="0" smtClean="0"/>
          </a:p>
          <a:p>
            <a:r>
              <a:rPr lang="zh-CN" altLang="en-US" dirty="0" smtClean="0"/>
              <a:t>       平均启动磁盘次数：</a:t>
            </a:r>
            <a:r>
              <a:rPr lang="en-US" altLang="zh-CN" dirty="0" smtClean="0"/>
              <a:t>=</a:t>
            </a:r>
            <a:r>
              <a:rPr lang="zh-CN" altLang="en-US" dirty="0" smtClean="0"/>
              <a:t>（</a:t>
            </a:r>
            <a:r>
              <a:rPr lang="en-US" altLang="zh-CN" dirty="0" smtClean="0"/>
              <a:t>32+1</a:t>
            </a:r>
            <a:r>
              <a:rPr lang="zh-CN" altLang="en-US" dirty="0" smtClean="0"/>
              <a:t>）</a:t>
            </a:r>
            <a:r>
              <a:rPr lang="en-US" altLang="zh-CN" dirty="0" smtClean="0"/>
              <a:t>/2=16.5</a:t>
            </a:r>
            <a:r>
              <a:rPr lang="zh-CN" altLang="en-US" dirty="0" smtClean="0"/>
              <a:t>次</a:t>
            </a:r>
            <a:endParaRPr lang="zh-CN" altLang="en-US" dirty="0" smtClean="0"/>
          </a:p>
          <a:p>
            <a:r>
              <a:rPr lang="zh-CN" altLang="en-US" dirty="0" smtClean="0"/>
              <a:t>引入索引节点后：</a:t>
            </a:r>
            <a:endParaRPr lang="zh-CN" altLang="en-US" dirty="0" smtClean="0"/>
          </a:p>
          <a:p>
            <a:r>
              <a:rPr lang="zh-CN" altLang="en-US" dirty="0" smtClean="0"/>
              <a:t>       符号目录项长度</a:t>
            </a:r>
            <a:r>
              <a:rPr lang="en-US" altLang="zh-CN" dirty="0" smtClean="0"/>
              <a:t>=</a:t>
            </a:r>
            <a:r>
              <a:rPr lang="zh-CN" altLang="en-US" dirty="0" smtClean="0"/>
              <a:t>（</a:t>
            </a:r>
            <a:r>
              <a:rPr lang="en-US" altLang="zh-CN" dirty="0" smtClean="0"/>
              <a:t>8+2</a:t>
            </a:r>
            <a:r>
              <a:rPr lang="zh-CN" altLang="en-US" dirty="0" smtClean="0"/>
              <a:t>）*</a:t>
            </a:r>
            <a:r>
              <a:rPr lang="en-US" altLang="zh-CN" dirty="0" smtClean="0"/>
              <a:t>256/512=5</a:t>
            </a:r>
            <a:r>
              <a:rPr lang="zh-CN" altLang="en-US" dirty="0" smtClean="0"/>
              <a:t>（块）</a:t>
            </a:r>
            <a:endParaRPr lang="zh-CN" altLang="en-US" dirty="0" smtClean="0"/>
          </a:p>
          <a:p>
            <a:r>
              <a:rPr lang="zh-CN" altLang="en-US" dirty="0" smtClean="0"/>
              <a:t>       平均启动磁盘次数：</a:t>
            </a:r>
            <a:r>
              <a:rPr lang="en-US" altLang="zh-CN" dirty="0" smtClean="0"/>
              <a:t>=</a:t>
            </a:r>
            <a:r>
              <a:rPr lang="zh-CN" altLang="en-US" dirty="0" smtClean="0"/>
              <a:t>（</a:t>
            </a:r>
            <a:r>
              <a:rPr lang="en-US" altLang="zh-CN" dirty="0" smtClean="0"/>
              <a:t>5+1</a:t>
            </a:r>
            <a:r>
              <a:rPr lang="zh-CN" altLang="en-US" dirty="0" smtClean="0"/>
              <a:t>）</a:t>
            </a:r>
            <a:r>
              <a:rPr lang="en-US" altLang="zh-CN" dirty="0" smtClean="0"/>
              <a:t>/2+1=4</a:t>
            </a:r>
            <a:r>
              <a:rPr lang="zh-CN" altLang="en-US" dirty="0" smtClean="0"/>
              <a:t>次</a:t>
            </a:r>
            <a:endParaRPr lang="zh-CN" altLang="en-US" dirty="0"/>
          </a:p>
        </p:txBody>
      </p:sp>
      <p:sp>
        <p:nvSpPr>
          <p:cNvPr id="5" name="动作按钮: 后退或前一项 4">
            <a:hlinkClick r:id="rId1" action="ppaction://hlinksldjump" highlightClick="1"/>
          </p:cNvPr>
          <p:cNvSpPr/>
          <p:nvPr/>
        </p:nvSpPr>
        <p:spPr bwMode="auto">
          <a:xfrm>
            <a:off x="8100392" y="404664"/>
            <a:ext cx="432048" cy="216024"/>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动作按钮: 前进或下一项 5">
            <a:hlinkClick r:id="rId2" action="ppaction://hlinksldjump" highlightClick="1"/>
          </p:cNvPr>
          <p:cNvSpPr/>
          <p:nvPr/>
        </p:nvSpPr>
        <p:spPr bwMode="auto">
          <a:xfrm>
            <a:off x="8100392" y="1052736"/>
            <a:ext cx="504056" cy="296416"/>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1214422"/>
            <a:ext cx="4071934" cy="4672048"/>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6.3.1</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文件目录概念</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buAutoNum type="arabicPeriod" startAt="2"/>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索引节点</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1</a:t>
            </a:r>
            <a:r>
              <a:rPr lang="zh-CN" altLang="en-US" sz="2400" dirty="0" smtClean="0">
                <a:solidFill>
                  <a:srgbClr val="0070C0"/>
                </a:solidFill>
              </a:rPr>
              <a:t>）索引节点分类</a:t>
            </a:r>
            <a:endParaRPr lang="en-US" altLang="zh-CN" sz="2400" dirty="0" smtClean="0">
              <a:solidFill>
                <a:srgbClr val="0070C0"/>
              </a:solidFill>
            </a:endParaRPr>
          </a:p>
          <a:p>
            <a:pPr marL="457200" indent="-457200" eaLnBrk="1" hangingPunct="1">
              <a:lnSpc>
                <a:spcPct val="120000"/>
              </a:lnSpc>
              <a:spcBef>
                <a:spcPct val="0"/>
              </a:spcBef>
              <a:buFont typeface="Wingdings" panose="05000000000000000000" pitchFamily="2" charset="2"/>
              <a:buChar char="l"/>
              <a:defRPr/>
            </a:pPr>
            <a:r>
              <a:rPr lang="zh-CN" altLang="en-US" sz="2400" dirty="0" smtClean="0"/>
              <a:t>磁盘索引节点</a:t>
            </a:r>
            <a:endParaRPr lang="en-US" altLang="zh-CN" sz="2400" dirty="0" smtClean="0"/>
          </a:p>
          <a:p>
            <a:pPr marL="457200" indent="-457200" eaLnBrk="1" hangingPunct="1">
              <a:lnSpc>
                <a:spcPct val="120000"/>
              </a:lnSpc>
              <a:spcBef>
                <a:spcPct val="0"/>
              </a:spcBef>
              <a:defRPr/>
            </a:pPr>
            <a:r>
              <a:rPr lang="en-US" altLang="zh-CN" sz="2400" dirty="0" smtClean="0"/>
              <a:t>     </a:t>
            </a:r>
            <a:r>
              <a:rPr lang="zh-CN" altLang="zh-CN" dirty="0" smtClean="0"/>
              <a:t>存放在磁盘上的索引节点</a:t>
            </a:r>
            <a:endParaRPr lang="en-US" altLang="zh-CN" dirty="0" smtClean="0"/>
          </a:p>
          <a:p>
            <a:pPr lvl="1">
              <a:buFont typeface="Wingdings" panose="05000000000000000000" pitchFamily="2" charset="2"/>
              <a:buChar char="Ø"/>
            </a:pPr>
            <a:r>
              <a:rPr lang="zh-CN" altLang="zh-CN" dirty="0" smtClean="0"/>
              <a:t>文件属性</a:t>
            </a:r>
            <a:endParaRPr lang="en-US" altLang="zh-CN" dirty="0" smtClean="0"/>
          </a:p>
          <a:p>
            <a:pPr lvl="1">
              <a:buFont typeface="Wingdings" panose="05000000000000000000" pitchFamily="2" charset="2"/>
              <a:buChar char="Ø"/>
            </a:pPr>
            <a:r>
              <a:rPr lang="zh-CN" altLang="zh-CN" dirty="0" smtClean="0"/>
              <a:t>用户标识符</a:t>
            </a:r>
            <a:endParaRPr lang="zh-CN" altLang="zh-CN" dirty="0" smtClean="0"/>
          </a:p>
          <a:p>
            <a:pPr lvl="1">
              <a:buFont typeface="Wingdings" panose="05000000000000000000" pitchFamily="2" charset="2"/>
              <a:buChar char="Ø"/>
            </a:pPr>
            <a:r>
              <a:rPr lang="zh-CN" altLang="zh-CN" dirty="0" smtClean="0"/>
              <a:t>文件物理长度</a:t>
            </a:r>
            <a:endParaRPr lang="zh-CN" altLang="zh-CN" dirty="0" smtClean="0"/>
          </a:p>
          <a:p>
            <a:pPr lvl="1">
              <a:buFont typeface="Wingdings" panose="05000000000000000000" pitchFamily="2" charset="2"/>
              <a:buChar char="Ø"/>
            </a:pPr>
            <a:r>
              <a:rPr lang="zh-CN" altLang="zh-CN" dirty="0" smtClean="0"/>
              <a:t>文件物理地址</a:t>
            </a:r>
            <a:endParaRPr lang="zh-CN" altLang="zh-CN" dirty="0" smtClean="0"/>
          </a:p>
          <a:p>
            <a:pPr lvl="1">
              <a:buFont typeface="Wingdings" panose="05000000000000000000" pitchFamily="2" charset="2"/>
              <a:buChar char="Ø"/>
            </a:pPr>
            <a:r>
              <a:rPr lang="zh-CN" altLang="zh-CN" dirty="0" smtClean="0"/>
              <a:t>文件的时间相关信息</a:t>
            </a:r>
            <a:endParaRPr lang="zh-CN" altLang="zh-CN" dirty="0" smtClean="0"/>
          </a:p>
          <a:p>
            <a:pPr lvl="1">
              <a:buFont typeface="Wingdings" panose="05000000000000000000" pitchFamily="2" charset="2"/>
              <a:buChar char="Ø"/>
            </a:pPr>
            <a:r>
              <a:rPr lang="zh-CN" altLang="zh-CN" dirty="0" smtClean="0"/>
              <a:t>文件链接计数</a:t>
            </a:r>
            <a:endParaRPr lang="en-US" altLang="zh-CN" dirty="0" smtClean="0"/>
          </a:p>
        </p:txBody>
      </p:sp>
      <p:sp>
        <p:nvSpPr>
          <p:cNvPr id="5" name="Rectangle 6"/>
          <p:cNvSpPr>
            <a:spLocks noChangeArrowheads="1"/>
          </p:cNvSpPr>
          <p:nvPr/>
        </p:nvSpPr>
        <p:spPr bwMode="auto">
          <a:xfrm>
            <a:off x="4000496" y="2714620"/>
            <a:ext cx="4929222" cy="3120854"/>
          </a:xfrm>
          <a:prstGeom prst="rect">
            <a:avLst/>
          </a:prstGeom>
          <a:noFill/>
          <a:ln>
            <a:noFill/>
          </a:ln>
          <a:effectLst/>
        </p:spPr>
        <p:txBody>
          <a:bodyPr wrap="square">
            <a:spAutoFit/>
          </a:bodyPr>
          <a:lstStyle/>
          <a:p>
            <a:pPr marL="457200" indent="-457200" eaLnBrk="1" hangingPunct="1">
              <a:lnSpc>
                <a:spcPct val="120000"/>
              </a:lnSpc>
              <a:spcBef>
                <a:spcPct val="0"/>
              </a:spcBef>
              <a:buFont typeface="Wingdings" panose="05000000000000000000" pitchFamily="2" charset="2"/>
              <a:buChar char="l"/>
              <a:defRPr/>
            </a:pPr>
            <a:r>
              <a:rPr lang="zh-CN" altLang="en-US" sz="2400" dirty="0" smtClean="0"/>
              <a:t>内存索引节点</a:t>
            </a:r>
            <a:endParaRPr lang="en-US" altLang="zh-CN" sz="2400" dirty="0" smtClean="0"/>
          </a:p>
          <a:p>
            <a:pPr marL="457200" indent="-457200" eaLnBrk="1" hangingPunct="1">
              <a:lnSpc>
                <a:spcPct val="120000"/>
              </a:lnSpc>
              <a:spcBef>
                <a:spcPct val="0"/>
              </a:spcBef>
              <a:defRPr/>
            </a:pPr>
            <a:r>
              <a:rPr lang="en-US" altLang="zh-CN" dirty="0" smtClean="0"/>
              <a:t>       </a:t>
            </a:r>
            <a:r>
              <a:rPr lang="zh-CN" altLang="zh-CN" dirty="0" smtClean="0"/>
              <a:t>每当打开一个文件时，都会在内存中为该打开文件建立一个内存索引节点</a:t>
            </a:r>
            <a:r>
              <a:rPr lang="zh-CN" altLang="en-US" dirty="0" smtClean="0"/>
              <a:t>。内容在</a:t>
            </a:r>
            <a:r>
              <a:rPr lang="zh-CN" altLang="zh-CN" dirty="0" smtClean="0"/>
              <a:t>磁盘索引节点</a:t>
            </a:r>
            <a:r>
              <a:rPr lang="zh-CN" altLang="en-US" dirty="0" smtClean="0"/>
              <a:t>上增加</a:t>
            </a:r>
            <a:r>
              <a:rPr lang="en-US" altLang="zh-CN" dirty="0" smtClean="0"/>
              <a:t> </a:t>
            </a:r>
            <a:endParaRPr lang="en-US" altLang="zh-CN" dirty="0" smtClean="0"/>
          </a:p>
          <a:p>
            <a:pPr lvl="1">
              <a:buFont typeface="Wingdings" panose="05000000000000000000" pitchFamily="2" charset="2"/>
              <a:buChar char="Ø"/>
            </a:pPr>
            <a:r>
              <a:rPr lang="zh-CN" altLang="zh-CN" dirty="0" smtClean="0"/>
              <a:t>状态</a:t>
            </a:r>
            <a:endParaRPr lang="en-US" altLang="zh-CN" dirty="0" smtClean="0"/>
          </a:p>
          <a:p>
            <a:pPr lvl="1">
              <a:buFont typeface="Wingdings" panose="05000000000000000000" pitchFamily="2" charset="2"/>
              <a:buChar char="Ø"/>
            </a:pPr>
            <a:r>
              <a:rPr lang="zh-CN" altLang="zh-CN" dirty="0" smtClean="0"/>
              <a:t>访问计数</a:t>
            </a:r>
            <a:endParaRPr lang="en-US" altLang="zh-CN" dirty="0" smtClean="0"/>
          </a:p>
          <a:p>
            <a:pPr lvl="1">
              <a:buFont typeface="Wingdings" panose="05000000000000000000" pitchFamily="2" charset="2"/>
              <a:buChar char="Ø"/>
            </a:pPr>
            <a:r>
              <a:rPr lang="zh-CN" altLang="zh-CN" dirty="0" smtClean="0"/>
              <a:t>逻辑设备号</a:t>
            </a:r>
            <a:endParaRPr lang="en-US" altLang="zh-CN" dirty="0" smtClean="0"/>
          </a:p>
          <a:p>
            <a:pPr lvl="1">
              <a:buFont typeface="Wingdings" panose="05000000000000000000" pitchFamily="2" charset="2"/>
              <a:buChar char="Ø"/>
            </a:pPr>
            <a:r>
              <a:rPr lang="zh-CN" altLang="zh-CN" dirty="0" smtClean="0"/>
              <a:t>链接指针</a:t>
            </a:r>
            <a:endParaRPr lang="en-US" altLang="zh-CN" dirty="0" smtClean="0"/>
          </a:p>
        </p:txBody>
      </p:sp>
      <p:sp>
        <p:nvSpPr>
          <p:cNvPr id="6" name="Rectangle 37"/>
          <p:cNvSpPr>
            <a:spLocks noChangeArrowheads="1"/>
          </p:cNvSpPr>
          <p:nvPr/>
        </p:nvSpPr>
        <p:spPr bwMode="auto">
          <a:xfrm>
            <a:off x="200023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6870">
                                            <p:txEl>
                                              <p:pRg st="3" end="3"/>
                                            </p:txEl>
                                          </p:spTgt>
                                        </p:tgtEl>
                                        <p:attrNameLst>
                                          <p:attrName>style.visibility</p:attrName>
                                        </p:attrNameLst>
                                      </p:cBhvr>
                                      <p:to>
                                        <p:strVal val="visible"/>
                                      </p:to>
                                    </p:set>
                                    <p:animEffect transition="in" filter="box(in)">
                                      <p:cBhvr>
                                        <p:cTn id="7" dur="500"/>
                                        <p:tgtEl>
                                          <p:spTgt spid="36870">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6870">
                                            <p:txEl>
                                              <p:pRg st="4" end="4"/>
                                            </p:txEl>
                                          </p:spTgt>
                                        </p:tgtEl>
                                        <p:attrNameLst>
                                          <p:attrName>style.visibility</p:attrName>
                                        </p:attrNameLst>
                                      </p:cBhvr>
                                      <p:to>
                                        <p:strVal val="visible"/>
                                      </p:to>
                                    </p:set>
                                    <p:animEffect transition="in" filter="box(in)">
                                      <p:cBhvr>
                                        <p:cTn id="10" dur="500"/>
                                        <p:tgtEl>
                                          <p:spTgt spid="36870">
                                            <p:txEl>
                                              <p:pRg st="4" end="4"/>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6870">
                                            <p:txEl>
                                              <p:pRg st="5" end="5"/>
                                            </p:txEl>
                                          </p:spTgt>
                                        </p:tgtEl>
                                        <p:attrNameLst>
                                          <p:attrName>style.visibility</p:attrName>
                                        </p:attrNameLst>
                                      </p:cBhvr>
                                      <p:to>
                                        <p:strVal val="visible"/>
                                      </p:to>
                                    </p:set>
                                    <p:animEffect transition="in" filter="box(in)">
                                      <p:cBhvr>
                                        <p:cTn id="13" dur="500"/>
                                        <p:tgtEl>
                                          <p:spTgt spid="36870">
                                            <p:txEl>
                                              <p:pRg st="5" end="5"/>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6870">
                                            <p:txEl>
                                              <p:pRg st="6" end="6"/>
                                            </p:txEl>
                                          </p:spTgt>
                                        </p:tgtEl>
                                        <p:attrNameLst>
                                          <p:attrName>style.visibility</p:attrName>
                                        </p:attrNameLst>
                                      </p:cBhvr>
                                      <p:to>
                                        <p:strVal val="visible"/>
                                      </p:to>
                                    </p:set>
                                    <p:animEffect transition="in" filter="box(in)">
                                      <p:cBhvr>
                                        <p:cTn id="16" dur="500"/>
                                        <p:tgtEl>
                                          <p:spTgt spid="36870">
                                            <p:txEl>
                                              <p:pRg st="6" end="6"/>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6870">
                                            <p:txEl>
                                              <p:pRg st="7" end="7"/>
                                            </p:txEl>
                                          </p:spTgt>
                                        </p:tgtEl>
                                        <p:attrNameLst>
                                          <p:attrName>style.visibility</p:attrName>
                                        </p:attrNameLst>
                                      </p:cBhvr>
                                      <p:to>
                                        <p:strVal val="visible"/>
                                      </p:to>
                                    </p:set>
                                    <p:animEffect transition="in" filter="box(in)">
                                      <p:cBhvr>
                                        <p:cTn id="19" dur="500"/>
                                        <p:tgtEl>
                                          <p:spTgt spid="36870">
                                            <p:txEl>
                                              <p:pRg st="7" end="7"/>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6870">
                                            <p:txEl>
                                              <p:pRg st="8" end="8"/>
                                            </p:txEl>
                                          </p:spTgt>
                                        </p:tgtEl>
                                        <p:attrNameLst>
                                          <p:attrName>style.visibility</p:attrName>
                                        </p:attrNameLst>
                                      </p:cBhvr>
                                      <p:to>
                                        <p:strVal val="visible"/>
                                      </p:to>
                                    </p:set>
                                    <p:animEffect transition="in" filter="box(in)">
                                      <p:cBhvr>
                                        <p:cTn id="22" dur="500"/>
                                        <p:tgtEl>
                                          <p:spTgt spid="36870">
                                            <p:txEl>
                                              <p:pRg st="8" end="8"/>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6870">
                                            <p:txEl>
                                              <p:pRg st="9" end="9"/>
                                            </p:txEl>
                                          </p:spTgt>
                                        </p:tgtEl>
                                        <p:attrNameLst>
                                          <p:attrName>style.visibility</p:attrName>
                                        </p:attrNameLst>
                                      </p:cBhvr>
                                      <p:to>
                                        <p:strVal val="visible"/>
                                      </p:to>
                                    </p:set>
                                    <p:animEffect transition="in" filter="box(in)">
                                      <p:cBhvr>
                                        <p:cTn id="25" dur="500"/>
                                        <p:tgtEl>
                                          <p:spTgt spid="36870">
                                            <p:txEl>
                                              <p:pRg st="9" end="9"/>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6870">
                                            <p:txEl>
                                              <p:pRg st="10" end="10"/>
                                            </p:txEl>
                                          </p:spTgt>
                                        </p:tgtEl>
                                        <p:attrNameLst>
                                          <p:attrName>style.visibility</p:attrName>
                                        </p:attrNameLst>
                                      </p:cBhvr>
                                      <p:to>
                                        <p:strVal val="visible"/>
                                      </p:to>
                                    </p:set>
                                    <p:animEffect transition="in" filter="box(in)">
                                      <p:cBhvr>
                                        <p:cTn id="28" dur="500"/>
                                        <p:tgtEl>
                                          <p:spTgt spid="36870">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ox(i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468313" y="260350"/>
            <a:ext cx="4176712" cy="585788"/>
          </a:xfrm>
          <a:prstGeom prst="rect">
            <a:avLst/>
          </a:prstGeom>
          <a:noFill/>
          <a:ln w="9525">
            <a:noFill/>
            <a:miter lim="800000"/>
          </a:ln>
        </p:spPr>
        <p:txBody>
          <a:bodyPr>
            <a:spAutoFit/>
          </a:bodyPr>
          <a:lstStyle/>
          <a:p>
            <a:pPr eaLnBrk="1" hangingPunct="1"/>
            <a:r>
              <a:rPr kumimoji="1" lang="en-US" altLang="zh-CN" sz="3200">
                <a:solidFill>
                  <a:srgbClr val="1A1AA6"/>
                </a:solidFill>
                <a:latin typeface="Times New Roman" panose="02020603050405020304" pitchFamily="18" charset="0"/>
              </a:rPr>
              <a:t>4. </a:t>
            </a:r>
            <a:r>
              <a:rPr kumimoji="1" lang="zh-CN" altLang="en-US" sz="3200">
                <a:solidFill>
                  <a:srgbClr val="1A1AA6"/>
                </a:solidFill>
                <a:latin typeface="Times New Roman" panose="02020603050405020304" pitchFamily="18" charset="0"/>
              </a:rPr>
              <a:t>索引结点（</a:t>
            </a:r>
            <a:r>
              <a:rPr kumimoji="1" lang="en-US" altLang="zh-CN" sz="3200">
                <a:solidFill>
                  <a:srgbClr val="1A1AA6"/>
                </a:solidFill>
                <a:latin typeface="Times New Roman" panose="02020603050405020304" pitchFamily="18" charset="0"/>
              </a:rPr>
              <a:t>i</a:t>
            </a:r>
            <a:r>
              <a:rPr kumimoji="1" lang="zh-CN" altLang="en-US" sz="3200">
                <a:solidFill>
                  <a:srgbClr val="1A1AA6"/>
                </a:solidFill>
                <a:latin typeface="Times New Roman" panose="02020603050405020304" pitchFamily="18" charset="0"/>
              </a:rPr>
              <a:t>节点）</a:t>
            </a:r>
            <a:endParaRPr kumimoji="1" lang="zh-CN" altLang="en-US" sz="3200">
              <a:solidFill>
                <a:srgbClr val="1A1AA6"/>
              </a:solidFill>
              <a:latin typeface="Times New Roman" panose="02020603050405020304" pitchFamily="18" charset="0"/>
            </a:endParaRPr>
          </a:p>
        </p:txBody>
      </p:sp>
      <p:sp>
        <p:nvSpPr>
          <p:cNvPr id="70659" name="Text Box 3"/>
          <p:cNvSpPr txBox="1">
            <a:spLocks noChangeArrowheads="1"/>
          </p:cNvSpPr>
          <p:nvPr/>
        </p:nvSpPr>
        <p:spPr bwMode="auto">
          <a:xfrm>
            <a:off x="395288" y="981075"/>
            <a:ext cx="5689600" cy="457200"/>
          </a:xfrm>
          <a:prstGeom prst="rect">
            <a:avLst/>
          </a:prstGeom>
          <a:noFill/>
          <a:ln w="9525">
            <a:noFill/>
            <a:miter lim="800000"/>
          </a:ln>
        </p:spPr>
        <p:txBody>
          <a:bodyPr>
            <a:spAutoFit/>
          </a:bodyPr>
          <a:lstStyle/>
          <a:p>
            <a:pPr eaLnBrk="1" hangingPunct="1"/>
            <a:r>
              <a:rPr kumimoji="1" lang="zh-CN" altLang="en-US">
                <a:latin typeface="Times New Roman" panose="02020603050405020304" pitchFamily="18" charset="0"/>
              </a:rPr>
              <a:t>（</a:t>
            </a:r>
            <a:r>
              <a:rPr kumimoji="1" lang="en-US" altLang="zh-CN">
                <a:latin typeface="Times New Roman" panose="02020603050405020304" pitchFamily="18" charset="0"/>
              </a:rPr>
              <a:t>2</a:t>
            </a:r>
            <a:r>
              <a:rPr kumimoji="1" lang="zh-CN" altLang="en-US">
                <a:latin typeface="Times New Roman" panose="02020603050405020304" pitchFamily="18" charset="0"/>
              </a:rPr>
              <a:t>） </a:t>
            </a:r>
            <a:r>
              <a:rPr kumimoji="1" lang="en-US" altLang="zh-CN">
                <a:latin typeface="Times New Roman" panose="02020603050405020304" pitchFamily="18" charset="0"/>
              </a:rPr>
              <a:t>Unix  S5FS </a:t>
            </a:r>
            <a:r>
              <a:rPr kumimoji="1" lang="zh-CN" altLang="en-US">
                <a:latin typeface="Times New Roman" panose="02020603050405020304" pitchFamily="18" charset="0"/>
              </a:rPr>
              <a:t>文件系统的磁盘布局：</a:t>
            </a:r>
            <a:r>
              <a:rPr kumimoji="1" lang="zh-CN" altLang="en-US" b="0">
                <a:latin typeface="Times New Roman" panose="02020603050405020304" pitchFamily="18" charset="0"/>
              </a:rPr>
              <a:t> </a:t>
            </a:r>
            <a:endParaRPr kumimoji="1" lang="zh-CN" altLang="en-US" b="0">
              <a:latin typeface="Times New Roman" panose="02020603050405020304" pitchFamily="18" charset="0"/>
            </a:endParaRPr>
          </a:p>
        </p:txBody>
      </p:sp>
      <p:sp>
        <p:nvSpPr>
          <p:cNvPr id="339972" name="Rectangle 4"/>
          <p:cNvSpPr>
            <a:spLocks noChangeArrowheads="1"/>
          </p:cNvSpPr>
          <p:nvPr/>
        </p:nvSpPr>
        <p:spPr bwMode="auto">
          <a:xfrm>
            <a:off x="755650" y="2781300"/>
            <a:ext cx="5184775" cy="374332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marL="457200" indent="-457200" eaLnBrk="1" hangingPunct="1">
              <a:spcBef>
                <a:spcPct val="50000"/>
              </a:spcBef>
              <a:buClr>
                <a:schemeClr val="tx1"/>
              </a:buClr>
              <a:defRPr/>
            </a:pPr>
            <a:r>
              <a:rPr kumimoji="1" lang="zh-CN" altLang="en-US" dirty="0">
                <a:solidFill>
                  <a:schemeClr val="accent1"/>
                </a:solidFill>
              </a:rPr>
              <a:t>超级块：</a:t>
            </a:r>
            <a:endParaRPr kumimoji="1" lang="zh-CN" altLang="en-US" dirty="0">
              <a:solidFill>
                <a:schemeClr val="accent1"/>
              </a:solidFill>
            </a:endParaRPr>
          </a:p>
          <a:p>
            <a:pPr marL="457200" indent="-457200" eaLnBrk="1" hangingPunct="1">
              <a:spcBef>
                <a:spcPct val="50000"/>
              </a:spcBef>
              <a:buClr>
                <a:schemeClr val="tx1"/>
              </a:buClr>
              <a:buFontTx/>
              <a:buChar char="•"/>
              <a:defRPr/>
            </a:pPr>
            <a:r>
              <a:rPr kumimoji="1" lang="zh-CN" altLang="en-US" dirty="0"/>
              <a:t> 数据块的大小；</a:t>
            </a:r>
            <a:endParaRPr kumimoji="1" lang="zh-CN" altLang="en-US" dirty="0"/>
          </a:p>
          <a:p>
            <a:pPr marL="457200" indent="-457200" eaLnBrk="1" hangingPunct="1">
              <a:spcBef>
                <a:spcPct val="50000"/>
              </a:spcBef>
              <a:buClr>
                <a:schemeClr val="tx1"/>
              </a:buClr>
              <a:buFontTx/>
              <a:buChar char="•"/>
              <a:defRPr/>
            </a:pPr>
            <a:r>
              <a:rPr kumimoji="1" lang="zh-CN" altLang="en-US" dirty="0"/>
              <a:t> </a:t>
            </a:r>
            <a:r>
              <a:rPr kumimoji="1" lang="en-US" altLang="zh-CN" dirty="0" err="1"/>
              <a:t>i</a:t>
            </a:r>
            <a:r>
              <a:rPr kumimoji="1" lang="zh-CN" altLang="en-US" dirty="0"/>
              <a:t>节点表中块的大小；</a:t>
            </a:r>
            <a:endParaRPr kumimoji="1" lang="zh-CN" altLang="en-US" dirty="0"/>
          </a:p>
          <a:p>
            <a:pPr marL="457200" indent="-457200" eaLnBrk="1" hangingPunct="1">
              <a:spcBef>
                <a:spcPct val="50000"/>
              </a:spcBef>
              <a:buClr>
                <a:schemeClr val="tx1"/>
              </a:buClr>
              <a:buFontTx/>
              <a:buChar char="•"/>
              <a:defRPr/>
            </a:pPr>
            <a:r>
              <a:rPr kumimoji="1" lang="zh-CN" altLang="en-US" dirty="0"/>
              <a:t> 磁盘分区中空闲块的数目；</a:t>
            </a:r>
            <a:endParaRPr kumimoji="1" lang="zh-CN" altLang="en-US" dirty="0"/>
          </a:p>
          <a:p>
            <a:pPr marL="457200" indent="-457200" eaLnBrk="1" hangingPunct="1">
              <a:spcBef>
                <a:spcPct val="50000"/>
              </a:spcBef>
              <a:buClr>
                <a:schemeClr val="tx1"/>
              </a:buClr>
              <a:buFontTx/>
              <a:buChar char="•"/>
              <a:defRPr/>
            </a:pPr>
            <a:r>
              <a:rPr kumimoji="1" lang="zh-CN" altLang="en-US" dirty="0"/>
              <a:t> 磁盘分区中空闲</a:t>
            </a:r>
            <a:r>
              <a:rPr kumimoji="1" lang="en-US" altLang="zh-CN" dirty="0" err="1"/>
              <a:t>i</a:t>
            </a:r>
            <a:r>
              <a:rPr kumimoji="1" lang="zh-CN" altLang="en-US" dirty="0"/>
              <a:t>节点的数目；</a:t>
            </a:r>
            <a:endParaRPr kumimoji="1" lang="zh-CN" altLang="en-US" dirty="0"/>
          </a:p>
          <a:p>
            <a:pPr marL="457200" indent="-457200" eaLnBrk="1" hangingPunct="1">
              <a:spcBef>
                <a:spcPct val="50000"/>
              </a:spcBef>
              <a:buClr>
                <a:schemeClr val="tx1"/>
              </a:buClr>
              <a:buFontTx/>
              <a:buChar char="•"/>
              <a:defRPr/>
            </a:pPr>
            <a:r>
              <a:rPr kumimoji="1" lang="zh-CN" altLang="en-US" dirty="0"/>
              <a:t> 空闲块表；</a:t>
            </a:r>
            <a:endParaRPr kumimoji="1" lang="zh-CN" altLang="en-US" dirty="0"/>
          </a:p>
          <a:p>
            <a:pPr marL="457200" indent="-457200" eaLnBrk="1" hangingPunct="1">
              <a:spcBef>
                <a:spcPct val="50000"/>
              </a:spcBef>
              <a:buClr>
                <a:schemeClr val="tx1"/>
              </a:buClr>
              <a:buFontTx/>
              <a:buChar char="•"/>
              <a:defRPr/>
            </a:pPr>
            <a:r>
              <a:rPr kumimoji="1" lang="zh-CN" altLang="en-US" dirty="0"/>
              <a:t> 空闲</a:t>
            </a:r>
            <a:r>
              <a:rPr kumimoji="1" lang="en-US" altLang="zh-CN" dirty="0" err="1"/>
              <a:t>i</a:t>
            </a:r>
            <a:r>
              <a:rPr kumimoji="1" lang="zh-CN" altLang="en-US" dirty="0"/>
              <a:t>节点表。</a:t>
            </a:r>
            <a:r>
              <a:rPr kumimoji="1" lang="zh-CN" altLang="en-US" b="0" dirty="0"/>
              <a:t> </a:t>
            </a:r>
            <a:endParaRPr kumimoji="1" lang="zh-CN" altLang="en-US" b="0" dirty="0"/>
          </a:p>
        </p:txBody>
      </p:sp>
      <p:sp>
        <p:nvSpPr>
          <p:cNvPr id="339973" name="Rectangle 5"/>
          <p:cNvSpPr>
            <a:spLocks noChangeArrowheads="1"/>
          </p:cNvSpPr>
          <p:nvPr/>
        </p:nvSpPr>
        <p:spPr bwMode="auto">
          <a:xfrm>
            <a:off x="684213" y="1773238"/>
            <a:ext cx="7777162" cy="863600"/>
          </a:xfrm>
          <a:prstGeom prst="rect">
            <a:avLst/>
          </a:prstGeom>
          <a:solidFill>
            <a:srgbClr val="FFCC99"/>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339974" name="Line 6"/>
          <p:cNvSpPr>
            <a:spLocks noChangeShapeType="1"/>
          </p:cNvSpPr>
          <p:nvPr/>
        </p:nvSpPr>
        <p:spPr bwMode="auto">
          <a:xfrm>
            <a:off x="1836738" y="1773238"/>
            <a:ext cx="1587" cy="86360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39975" name="Text Box 7"/>
          <p:cNvSpPr txBox="1">
            <a:spLocks noChangeArrowheads="1"/>
          </p:cNvSpPr>
          <p:nvPr/>
        </p:nvSpPr>
        <p:spPr bwMode="auto">
          <a:xfrm>
            <a:off x="684213" y="1844675"/>
            <a:ext cx="1406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a:t>引导块</a:t>
            </a:r>
            <a:endParaRPr lang="zh-CN" altLang="en-US"/>
          </a:p>
        </p:txBody>
      </p:sp>
      <p:sp>
        <p:nvSpPr>
          <p:cNvPr id="339976" name="Text Box 8"/>
          <p:cNvSpPr txBox="1">
            <a:spLocks noChangeArrowheads="1"/>
          </p:cNvSpPr>
          <p:nvPr/>
        </p:nvSpPr>
        <p:spPr bwMode="auto">
          <a:xfrm>
            <a:off x="1908175" y="1844675"/>
            <a:ext cx="14065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a:t>超级块</a:t>
            </a:r>
            <a:endParaRPr lang="zh-CN" altLang="en-US"/>
          </a:p>
        </p:txBody>
      </p:sp>
      <p:sp>
        <p:nvSpPr>
          <p:cNvPr id="339977" name="Text Box 9"/>
          <p:cNvSpPr txBox="1">
            <a:spLocks noChangeArrowheads="1"/>
          </p:cNvSpPr>
          <p:nvPr/>
        </p:nvSpPr>
        <p:spPr bwMode="auto">
          <a:xfrm>
            <a:off x="3060700" y="1844675"/>
            <a:ext cx="1571625"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i</a:t>
            </a:r>
            <a:r>
              <a:rPr lang="zh-CN" altLang="en-US"/>
              <a:t>节点表</a:t>
            </a:r>
            <a:endParaRPr lang="zh-CN" altLang="en-US"/>
          </a:p>
        </p:txBody>
      </p:sp>
      <p:sp>
        <p:nvSpPr>
          <p:cNvPr id="339978" name="Text Box 10"/>
          <p:cNvSpPr txBox="1">
            <a:spLocks noChangeArrowheads="1"/>
          </p:cNvSpPr>
          <p:nvPr/>
        </p:nvSpPr>
        <p:spPr bwMode="auto">
          <a:xfrm>
            <a:off x="4356100" y="1844675"/>
            <a:ext cx="1655763" cy="45720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a:t>数据区</a:t>
            </a:r>
            <a:endParaRPr lang="zh-CN" altLang="en-US"/>
          </a:p>
        </p:txBody>
      </p:sp>
      <p:sp>
        <p:nvSpPr>
          <p:cNvPr id="339979" name="Line 11"/>
          <p:cNvSpPr>
            <a:spLocks noChangeShapeType="1"/>
          </p:cNvSpPr>
          <p:nvPr/>
        </p:nvSpPr>
        <p:spPr bwMode="auto">
          <a:xfrm>
            <a:off x="3060700" y="1773238"/>
            <a:ext cx="1588" cy="86360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339980" name="Line 12"/>
          <p:cNvSpPr>
            <a:spLocks noChangeShapeType="1"/>
          </p:cNvSpPr>
          <p:nvPr/>
        </p:nvSpPr>
        <p:spPr bwMode="auto">
          <a:xfrm>
            <a:off x="4283075" y="1773238"/>
            <a:ext cx="1588" cy="86360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13" name="动作按钮: 后退或前一项 12">
            <a:hlinkClick r:id="rId1" action="ppaction://hlinksldjump" highlightClick="1"/>
          </p:cNvPr>
          <p:cNvSpPr/>
          <p:nvPr/>
        </p:nvSpPr>
        <p:spPr bwMode="auto">
          <a:xfrm>
            <a:off x="8100392" y="404664"/>
            <a:ext cx="432048" cy="216024"/>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动作按钮: 前进或下一项 13">
            <a:hlinkClick r:id="rId2" action="ppaction://hlinksldjump" highlightClick="1"/>
          </p:cNvPr>
          <p:cNvSpPr/>
          <p:nvPr/>
        </p:nvSpPr>
        <p:spPr bwMode="auto">
          <a:xfrm>
            <a:off x="8388424" y="6021288"/>
            <a:ext cx="360040"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文本框 1"/>
          <p:cNvSpPr txBox="1"/>
          <p:nvPr/>
        </p:nvSpPr>
        <p:spPr>
          <a:xfrm>
            <a:off x="159385" y="6399530"/>
            <a:ext cx="6893560" cy="337185"/>
          </a:xfrm>
          <a:prstGeom prst="rect">
            <a:avLst/>
          </a:prstGeom>
          <a:noFill/>
        </p:spPr>
        <p:txBody>
          <a:bodyPr wrap="none" rtlCol="0">
            <a:spAutoFit/>
          </a:bodyPr>
          <a:lstStyle/>
          <a:p>
            <a:pPr algn="l"/>
            <a:r>
              <a:rPr lang="zh-CN" altLang="en-US" sz="1600">
                <a:hlinkClick r:id="rId3" action="ppaction://hlinkfile"/>
              </a:rPr>
              <a:t>https://www.cnblogs.com/ggjucheng/archive/2012/08/22/2651641.html</a:t>
            </a:r>
            <a:endParaRPr lang="zh-CN" altLang="en-US" sz="16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9972"/>
                                        </p:tgtEl>
                                        <p:attrNameLst>
                                          <p:attrName>style.visibility</p:attrName>
                                        </p:attrNameLst>
                                      </p:cBhvr>
                                      <p:to>
                                        <p:strVal val="visible"/>
                                      </p:to>
                                    </p:set>
                                    <p:animEffect transition="in" filter="box(in)">
                                      <p:cBhvr>
                                        <p:cTn id="7" dur="500"/>
                                        <p:tgtEl>
                                          <p:spTgt spid="339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1214422"/>
            <a:ext cx="9072562" cy="1126462"/>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文件目录结构</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buAutoNum type="arabicPeriod"/>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单级目录结构：</a:t>
            </a:r>
            <a:r>
              <a:rPr kumimoji="1" lang="zh-CN" altLang="en-US" sz="2400" dirty="0" smtClean="0">
                <a:latin typeface="Times New Roman" panose="02020603050405020304" pitchFamily="18" charset="0"/>
              </a:rPr>
              <a:t>整个文件系统只建立一张目录表。</a:t>
            </a:r>
            <a:endParaRPr kumimoji="1" lang="en-US" altLang="zh-CN" sz="2400" dirty="0" smtClean="0">
              <a:latin typeface="Times New Roman" panose="02020603050405020304" pitchFamily="18" charset="0"/>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16737" name="Object 1"/>
          <p:cNvGraphicFramePr>
            <a:graphicFrameLocks noChangeAspect="1"/>
          </p:cNvGraphicFramePr>
          <p:nvPr/>
        </p:nvGraphicFramePr>
        <p:xfrm>
          <a:off x="1714480" y="2357430"/>
          <a:ext cx="5929355" cy="1636417"/>
        </p:xfrm>
        <a:graphic>
          <a:graphicData uri="http://schemas.openxmlformats.org/presentationml/2006/ole">
            <mc:AlternateContent xmlns:mc="http://schemas.openxmlformats.org/markup-compatibility/2006">
              <mc:Choice xmlns:v="urn:schemas-microsoft-com:vml" Requires="v">
                <p:oleObj spid="_x0000_s116783" name="Visio" r:id="rId1" imgW="3950970" imgH="1094740" progId="Visio.Drawing.11">
                  <p:embed/>
                </p:oleObj>
              </mc:Choice>
              <mc:Fallback>
                <p:oleObj name="Visio" r:id="rId1" imgW="3950970" imgH="1094740"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480" y="2357430"/>
                        <a:ext cx="5929355" cy="16364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52"/>
          <p:cNvSpPr txBox="1">
            <a:spLocks noChangeArrowheads="1"/>
          </p:cNvSpPr>
          <p:nvPr/>
        </p:nvSpPr>
        <p:spPr bwMode="auto">
          <a:xfrm>
            <a:off x="857224" y="4429132"/>
            <a:ext cx="2879725" cy="113877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dirty="0">
                <a:solidFill>
                  <a:srgbClr val="FF0000"/>
                </a:solidFill>
              </a:rPr>
              <a:t>优点：</a:t>
            </a:r>
            <a:endParaRPr lang="zh-CN" altLang="en-US" dirty="0">
              <a:solidFill>
                <a:srgbClr val="FF0000"/>
              </a:solidFill>
            </a:endParaRPr>
          </a:p>
          <a:p>
            <a:pPr>
              <a:buFont typeface="Wingdings" panose="05000000000000000000" pitchFamily="2" charset="2"/>
              <a:buChar char="l"/>
              <a:defRPr/>
            </a:pPr>
            <a:r>
              <a:rPr lang="zh-CN" altLang="en-US" dirty="0"/>
              <a:t> </a:t>
            </a:r>
            <a:r>
              <a:rPr lang="zh-CN" altLang="en-US" dirty="0" smtClean="0"/>
              <a:t>实现</a:t>
            </a:r>
            <a:r>
              <a:rPr lang="zh-CN" altLang="en-US" dirty="0"/>
              <a:t>简单</a:t>
            </a:r>
            <a:endParaRPr lang="zh-CN" altLang="en-US" dirty="0"/>
          </a:p>
          <a:p>
            <a:pPr>
              <a:buFont typeface="Wingdings" panose="05000000000000000000" pitchFamily="2" charset="2"/>
              <a:buChar char="l"/>
              <a:defRPr/>
            </a:pPr>
            <a:r>
              <a:rPr lang="zh-CN" altLang="en-US" dirty="0" smtClean="0"/>
              <a:t> 能</a:t>
            </a:r>
            <a:r>
              <a:rPr lang="zh-CN" altLang="en-US" dirty="0"/>
              <a:t>实现按名存取</a:t>
            </a:r>
            <a:endParaRPr lang="zh-CN" altLang="en-US" dirty="0"/>
          </a:p>
        </p:txBody>
      </p:sp>
      <p:sp>
        <p:nvSpPr>
          <p:cNvPr id="8" name="Text Box 53"/>
          <p:cNvSpPr txBox="1">
            <a:spLocks noChangeArrowheads="1"/>
          </p:cNvSpPr>
          <p:nvPr/>
        </p:nvSpPr>
        <p:spPr bwMode="auto">
          <a:xfrm>
            <a:off x="4429124" y="4357694"/>
            <a:ext cx="3384550" cy="150810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dirty="0">
                <a:solidFill>
                  <a:srgbClr val="FF0000"/>
                </a:solidFill>
              </a:rPr>
              <a:t>缺点：</a:t>
            </a:r>
            <a:endParaRPr lang="zh-CN" altLang="en-US" dirty="0">
              <a:solidFill>
                <a:srgbClr val="FF0000"/>
              </a:solidFill>
            </a:endParaRPr>
          </a:p>
          <a:p>
            <a:pPr>
              <a:buFont typeface="Wingdings" panose="05000000000000000000" pitchFamily="2" charset="2"/>
              <a:buChar char="l"/>
              <a:defRPr/>
            </a:pPr>
            <a:r>
              <a:rPr kumimoji="1" lang="zh-CN" altLang="en-US" dirty="0" smtClean="0"/>
              <a:t> 查找</a:t>
            </a:r>
            <a:r>
              <a:rPr kumimoji="1" lang="zh-CN" altLang="en-US" dirty="0"/>
              <a:t>速度慢；</a:t>
            </a:r>
            <a:endParaRPr lang="zh-CN" altLang="en-US" dirty="0"/>
          </a:p>
          <a:p>
            <a:pPr>
              <a:buFont typeface="Wingdings" panose="05000000000000000000" pitchFamily="2" charset="2"/>
              <a:buChar char="l"/>
              <a:defRPr/>
            </a:pPr>
            <a:r>
              <a:rPr kumimoji="1" lang="zh-CN" altLang="en-US" dirty="0"/>
              <a:t> </a:t>
            </a:r>
            <a:r>
              <a:rPr kumimoji="1" lang="zh-CN" altLang="en-US" dirty="0" smtClean="0"/>
              <a:t>不</a:t>
            </a:r>
            <a:r>
              <a:rPr kumimoji="1" lang="zh-CN" altLang="en-US" dirty="0"/>
              <a:t>允许重名 </a:t>
            </a:r>
            <a:r>
              <a:rPr kumimoji="1" lang="zh-CN" altLang="en-US" dirty="0" smtClean="0"/>
              <a:t>；</a:t>
            </a:r>
            <a:endParaRPr kumimoji="1" lang="en-US" altLang="zh-CN" dirty="0" smtClean="0"/>
          </a:p>
          <a:p>
            <a:pPr>
              <a:buFont typeface="Wingdings" panose="05000000000000000000" pitchFamily="2" charset="2"/>
              <a:buChar char="l"/>
              <a:defRPr/>
            </a:pPr>
            <a:r>
              <a:rPr kumimoji="1" lang="en-US" altLang="zh-CN" dirty="0" smtClean="0"/>
              <a:t> </a:t>
            </a:r>
            <a:r>
              <a:rPr kumimoji="1" lang="zh-CN" altLang="en-US" dirty="0" smtClean="0"/>
              <a:t>不便于实现文件共享</a:t>
            </a:r>
            <a:endParaRPr kumimoji="1" lang="zh-CN" altLang="en-US" dirty="0"/>
          </a:p>
        </p:txBody>
      </p:sp>
      <p:sp>
        <p:nvSpPr>
          <p:cNvPr id="9" name="Rectangle 37"/>
          <p:cNvSpPr>
            <a:spLocks noChangeArrowheads="1"/>
          </p:cNvSpPr>
          <p:nvPr/>
        </p:nvSpPr>
        <p:spPr bwMode="auto">
          <a:xfrm>
            <a:off x="1928794"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692696"/>
            <a:ext cx="9072562" cy="1126462"/>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文件目录结构</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两级目录结构：</a:t>
            </a:r>
            <a:r>
              <a:rPr lang="zh-CN" altLang="zh-CN" sz="2400" dirty="0" smtClean="0"/>
              <a:t>将文件目录分为主文件目录和用户文件目录。</a:t>
            </a:r>
            <a:endParaRPr kumimoji="1" lang="en-US" altLang="zh-CN" sz="2400" dirty="0" smtClean="0">
              <a:latin typeface="Times New Roman" panose="02020603050405020304" pitchFamily="18" charset="0"/>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7" name="Text Box 52"/>
          <p:cNvSpPr txBox="1">
            <a:spLocks noChangeArrowheads="1"/>
          </p:cNvSpPr>
          <p:nvPr/>
        </p:nvSpPr>
        <p:spPr bwMode="auto">
          <a:xfrm>
            <a:off x="214282" y="4786322"/>
            <a:ext cx="4071966" cy="1815882"/>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a:defRPr/>
            </a:pPr>
            <a:r>
              <a:rPr lang="zh-CN" altLang="en-US" dirty="0">
                <a:solidFill>
                  <a:srgbClr val="FF0000"/>
                </a:solidFill>
              </a:rPr>
              <a:t>优点：</a:t>
            </a:r>
            <a:endParaRPr lang="zh-CN" altLang="en-US" dirty="0">
              <a:solidFill>
                <a:srgbClr val="FF0000"/>
              </a:solidFill>
            </a:endParaRPr>
          </a:p>
          <a:p>
            <a:pPr>
              <a:buFont typeface="Wingdings" panose="05000000000000000000" pitchFamily="2" charset="2"/>
              <a:buChar char="l"/>
              <a:defRPr/>
            </a:pPr>
            <a:r>
              <a:rPr lang="en-US" altLang="zh-CN" dirty="0" smtClean="0"/>
              <a:t>  </a:t>
            </a:r>
            <a:r>
              <a:rPr lang="zh-CN" altLang="zh-CN" dirty="0" smtClean="0"/>
              <a:t>提高了目录检索速度</a:t>
            </a:r>
            <a:endParaRPr lang="zh-CN" altLang="en-US" dirty="0"/>
          </a:p>
          <a:p>
            <a:pPr>
              <a:buFont typeface="Wingdings" panose="05000000000000000000" pitchFamily="2" charset="2"/>
              <a:buChar char="l"/>
              <a:defRPr/>
            </a:pPr>
            <a:r>
              <a:rPr lang="en-US" altLang="zh-CN" dirty="0" smtClean="0"/>
              <a:t>  </a:t>
            </a:r>
            <a:r>
              <a:rPr lang="zh-CN" altLang="zh-CN" dirty="0" smtClean="0"/>
              <a:t>允许文件重名</a:t>
            </a:r>
            <a:endParaRPr lang="en-US" altLang="zh-CN" dirty="0" smtClean="0"/>
          </a:p>
          <a:p>
            <a:pPr>
              <a:buFont typeface="Wingdings" panose="05000000000000000000" pitchFamily="2" charset="2"/>
              <a:buChar char="l"/>
              <a:defRPr/>
            </a:pPr>
            <a:r>
              <a:rPr lang="en-US" altLang="zh-CN" dirty="0" smtClean="0"/>
              <a:t>  </a:t>
            </a:r>
            <a:r>
              <a:rPr lang="zh-CN" altLang="zh-CN" dirty="0" smtClean="0"/>
              <a:t>不同用户可以使用不同的文件名来访问系统中的同一个共享文件</a:t>
            </a:r>
            <a:endParaRPr lang="zh-CN" altLang="en-US" dirty="0"/>
          </a:p>
        </p:txBody>
      </p:sp>
      <p:sp>
        <p:nvSpPr>
          <p:cNvPr id="8" name="Text Box 53"/>
          <p:cNvSpPr txBox="1">
            <a:spLocks noChangeArrowheads="1"/>
          </p:cNvSpPr>
          <p:nvPr/>
        </p:nvSpPr>
        <p:spPr bwMode="auto">
          <a:xfrm>
            <a:off x="4071934" y="5107831"/>
            <a:ext cx="4857784" cy="769441"/>
          </a:xfrm>
          <a:prstGeom prst="rect">
            <a:avLst/>
          </a:prstGeom>
          <a:noFill/>
          <a:ln>
            <a:noFill/>
          </a:ln>
          <a:effectLst>
            <a:outerShdw dist="17961" dir="2700000" algn="ctr" rotWithShape="0">
              <a:schemeClr val="accent1">
                <a:gamma/>
                <a:shade val="60000"/>
                <a:invGamma/>
                <a:alpha val="50000"/>
              </a:schemeClr>
            </a:outerShdw>
          </a:effectLst>
        </p:spPr>
        <p:txBody>
          <a:bodyPr wrap="square">
            <a:spAutoFit/>
          </a:bodyPr>
          <a:lstStyle/>
          <a:p>
            <a:pPr>
              <a:defRPr/>
            </a:pPr>
            <a:r>
              <a:rPr lang="zh-CN" altLang="en-US" dirty="0">
                <a:solidFill>
                  <a:srgbClr val="FF0000"/>
                </a:solidFill>
              </a:rPr>
              <a:t>缺点：</a:t>
            </a:r>
            <a:endParaRPr lang="zh-CN" altLang="en-US" dirty="0">
              <a:solidFill>
                <a:srgbClr val="FF0000"/>
              </a:solidFill>
            </a:endParaRPr>
          </a:p>
          <a:p>
            <a:pPr>
              <a:buFont typeface="Wingdings" panose="05000000000000000000" pitchFamily="2" charset="2"/>
              <a:buChar char="l"/>
              <a:defRPr/>
            </a:pPr>
            <a:r>
              <a:rPr lang="zh-CN" altLang="en-US" dirty="0" smtClean="0"/>
              <a:t>无法</a:t>
            </a:r>
            <a:r>
              <a:rPr lang="zh-CN" altLang="zh-CN" dirty="0" smtClean="0"/>
              <a:t>很好</a:t>
            </a:r>
            <a:r>
              <a:rPr lang="zh-CN" altLang="en-US" dirty="0" smtClean="0"/>
              <a:t>地满</a:t>
            </a:r>
            <a:r>
              <a:rPr lang="zh-CN" altLang="zh-CN" dirty="0" smtClean="0"/>
              <a:t>足文件多的用户的需要</a:t>
            </a:r>
            <a:endParaRPr kumimoji="1" lang="zh-CN" altLang="en-US" dirty="0"/>
          </a:p>
        </p:txBody>
      </p:sp>
      <p:sp>
        <p:nvSpPr>
          <p:cNvPr id="123908"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23907" name="Object 3"/>
          <p:cNvGraphicFramePr>
            <a:graphicFrameLocks noChangeAspect="1"/>
          </p:cNvGraphicFramePr>
          <p:nvPr/>
        </p:nvGraphicFramePr>
        <p:xfrm>
          <a:off x="285720" y="1643050"/>
          <a:ext cx="8564004" cy="3143272"/>
        </p:xfrm>
        <a:graphic>
          <a:graphicData uri="http://schemas.openxmlformats.org/presentationml/2006/ole">
            <mc:AlternateContent xmlns:mc="http://schemas.openxmlformats.org/markup-compatibility/2006">
              <mc:Choice xmlns:v="urn:schemas-microsoft-com:vml" Requires="v">
                <p:oleObj spid="_x0000_s123953" name="Visio" r:id="rId1" imgW="4398010" imgH="1609725" progId="Visio.Drawing.11">
                  <p:embed/>
                </p:oleObj>
              </mc:Choice>
              <mc:Fallback>
                <p:oleObj name="Visio" r:id="rId1" imgW="4398010" imgH="1609725" progId="Visio.Drawing.11">
                  <p:embed/>
                  <p:pic>
                    <p:nvPicPr>
                      <p:cNvPr id="0"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1643050"/>
                        <a:ext cx="8564004" cy="3143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37"/>
          <p:cNvSpPr>
            <a:spLocks noChangeArrowheads="1"/>
          </p:cNvSpPr>
          <p:nvPr/>
        </p:nvSpPr>
        <p:spPr bwMode="auto">
          <a:xfrm>
            <a:off x="2071670" y="4462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71438" y="785794"/>
            <a:ext cx="9072562" cy="2456057"/>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文件目录结构</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3.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多级目录结构：</a:t>
            </a:r>
            <a:r>
              <a:rPr lang="zh-CN" altLang="zh-CN" sz="2400" dirty="0" smtClean="0"/>
              <a:t>两级目录结构加以推广，允许用户文件目录再建立下级子目录，由此形成了多级目录结构</a:t>
            </a:r>
            <a:r>
              <a:rPr lang="zh-CN" altLang="en-US" sz="2400" dirty="0" smtClean="0"/>
              <a:t>。</a:t>
            </a:r>
            <a:r>
              <a:rPr lang="zh-CN" altLang="zh-CN" sz="2400" dirty="0" smtClean="0"/>
              <a:t>在树形目录中，主目录则称为根目录，目录树中的非叶节点均为目录文件（又称子目录），叶节点为数据文件。</a:t>
            </a:r>
            <a:endParaRPr kumimoji="1" lang="en-US" altLang="zh-CN" sz="2400" dirty="0" smtClean="0">
              <a:latin typeface="Times New Roman" panose="02020603050405020304" pitchFamily="18" charset="0"/>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25955" name="Object 3"/>
          <p:cNvGraphicFramePr>
            <a:graphicFrameLocks noChangeAspect="1"/>
          </p:cNvGraphicFramePr>
          <p:nvPr/>
        </p:nvGraphicFramePr>
        <p:xfrm>
          <a:off x="1643042" y="2857496"/>
          <a:ext cx="4933984" cy="3143272"/>
        </p:xfrm>
        <a:graphic>
          <a:graphicData uri="http://schemas.openxmlformats.org/presentationml/2006/ole">
            <mc:AlternateContent xmlns:mc="http://schemas.openxmlformats.org/markup-compatibility/2006">
              <mc:Choice xmlns:v="urn:schemas-microsoft-com:vml" Requires="v">
                <p:oleObj spid="_x0000_s126001" name="Visio" r:id="rId1" imgW="3183255" imgH="2032000" progId="Visio.Drawing.11">
                  <p:embed/>
                </p:oleObj>
              </mc:Choice>
              <mc:Fallback>
                <p:oleObj name="Visio" r:id="rId1" imgW="3183255" imgH="2032000" progId="Visio.Drawing.11">
                  <p:embed/>
                  <p:pic>
                    <p:nvPicPr>
                      <p:cNvPr id="0"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42" y="2857496"/>
                        <a:ext cx="4933984" cy="3143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a:spLocks noChangeArrowheads="1"/>
          </p:cNvSpPr>
          <p:nvPr/>
        </p:nvSpPr>
        <p:spPr bwMode="auto">
          <a:xfrm>
            <a:off x="1785918" y="6088559"/>
            <a:ext cx="7215238" cy="769441"/>
          </a:xfrm>
          <a:prstGeom prst="rect">
            <a:avLst/>
          </a:prstGeom>
          <a:noFill/>
          <a:ln w="9525">
            <a:noFill/>
            <a:miter lim="800000"/>
          </a:ln>
        </p:spPr>
        <p:txBody>
          <a:bodyPr wrap="square">
            <a:spAutoFit/>
          </a:bodyPr>
          <a:lstStyle/>
          <a:p>
            <a:pPr algn="just">
              <a:buClrTx/>
              <a:buFont typeface="Wingdings" panose="05000000000000000000" pitchFamily="2" charset="2"/>
              <a:buChar char="l"/>
            </a:pPr>
            <a:r>
              <a:rPr kumimoji="1" lang="zh-CN" altLang="en-US" dirty="0" smtClean="0">
                <a:solidFill>
                  <a:srgbClr val="FF0066"/>
                </a:solidFill>
                <a:latin typeface="Times New Roman" panose="02020603050405020304" pitchFamily="18" charset="0"/>
              </a:rPr>
              <a:t>  </a:t>
            </a:r>
            <a:r>
              <a:rPr kumimoji="1" lang="zh-CN" altLang="en-US" dirty="0">
                <a:solidFill>
                  <a:srgbClr val="FF0066"/>
                </a:solidFill>
                <a:latin typeface="Times New Roman" panose="02020603050405020304" pitchFamily="18" charset="0"/>
              </a:rPr>
              <a:t>绝对</a:t>
            </a:r>
            <a:r>
              <a:rPr kumimoji="1" lang="zh-CN" altLang="en-US" dirty="0" smtClean="0">
                <a:solidFill>
                  <a:srgbClr val="FF0066"/>
                </a:solidFill>
                <a:latin typeface="Times New Roman" panose="02020603050405020304" pitchFamily="18" charset="0"/>
              </a:rPr>
              <a:t>路径：</a:t>
            </a:r>
            <a:r>
              <a:rPr kumimoji="1" lang="zh-CN" altLang="en-US" dirty="0" smtClean="0">
                <a:latin typeface="Times New Roman" panose="02020603050405020304" pitchFamily="18" charset="0"/>
              </a:rPr>
              <a:t>目录</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子目录名</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文件名</a:t>
            </a:r>
            <a:endParaRPr kumimoji="1" lang="zh-CN" altLang="en-US" dirty="0">
              <a:latin typeface="Times New Roman" panose="02020603050405020304" pitchFamily="18" charset="0"/>
            </a:endParaRPr>
          </a:p>
          <a:p>
            <a:pPr algn="just">
              <a:buClrTx/>
              <a:buFont typeface="Wingdings" panose="05000000000000000000" pitchFamily="2" charset="2"/>
              <a:buChar char="l"/>
            </a:pPr>
            <a:r>
              <a:rPr kumimoji="1" lang="zh-CN" altLang="en-US" dirty="0" smtClean="0">
                <a:solidFill>
                  <a:srgbClr val="FF0066"/>
                </a:solidFill>
                <a:latin typeface="Times New Roman" panose="02020603050405020304" pitchFamily="18" charset="0"/>
              </a:rPr>
              <a:t>  相对路径：</a:t>
            </a:r>
            <a:r>
              <a:rPr kumimoji="1" lang="zh-CN" altLang="en-US" dirty="0" smtClean="0">
                <a:latin typeface="Times New Roman" panose="02020603050405020304" pitchFamily="18" charset="0"/>
              </a:rPr>
              <a:t>当前</a:t>
            </a:r>
            <a:r>
              <a:rPr kumimoji="1" lang="zh-CN" altLang="en-US" dirty="0">
                <a:latin typeface="Times New Roman" panose="02020603050405020304" pitchFamily="18" charset="0"/>
              </a:rPr>
              <a:t>目录</a:t>
            </a:r>
            <a:r>
              <a:rPr kumimoji="1" lang="en-US" altLang="zh-CN" dirty="0"/>
              <a:t>/</a:t>
            </a:r>
            <a:r>
              <a:rPr kumimoji="1" lang="zh-CN" altLang="en-US" dirty="0"/>
              <a:t>子目录名</a:t>
            </a:r>
            <a:r>
              <a:rPr kumimoji="1" lang="en-US" altLang="zh-CN" dirty="0"/>
              <a:t>…/</a:t>
            </a:r>
            <a:r>
              <a:rPr kumimoji="1" lang="zh-CN" altLang="en-US" dirty="0"/>
              <a:t>文件名</a:t>
            </a:r>
            <a:endParaRPr lang="zh-CN" altLang="en-US" dirty="0"/>
          </a:p>
        </p:txBody>
      </p:sp>
      <p:sp>
        <p:nvSpPr>
          <p:cNvPr id="12" name="Rectangle 37"/>
          <p:cNvSpPr>
            <a:spLocks noChangeArrowheads="1"/>
          </p:cNvSpPr>
          <p:nvPr/>
        </p:nvSpPr>
        <p:spPr bwMode="auto">
          <a:xfrm>
            <a:off x="2143108" y="214290"/>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428596" y="1214422"/>
            <a:ext cx="7215206" cy="3046988"/>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6.3.2</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文件目录结构</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buAutoNum type="arabicPeriod" startAt="3"/>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多级目录结构</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优点：</a:t>
            </a:r>
            <a:r>
              <a:rPr kumimoji="1" lang="zh-CN" altLang="en-US" dirty="0" smtClean="0">
                <a:latin typeface="宋体" panose="02010600030101010101" pitchFamily="2" charset="-122"/>
              </a:rPr>
              <a:t> </a:t>
            </a:r>
            <a:endParaRPr kumimoji="1" lang="en-US" altLang="zh-CN" dirty="0" smtClean="0">
              <a:latin typeface="宋体" panose="02010600030101010101" pitchFamily="2" charset="-122"/>
            </a:endParaRPr>
          </a:p>
          <a:p>
            <a:pPr lvl="1" algn="just">
              <a:buClrTx/>
              <a:buFont typeface="Wingdings" panose="05000000000000000000" pitchFamily="2" charset="2"/>
              <a:buChar char="l"/>
            </a:pPr>
            <a:r>
              <a:rPr kumimoji="1" lang="en-US" altLang="zh-CN" dirty="0" smtClean="0">
                <a:latin typeface="宋体" panose="02010600030101010101" pitchFamily="2" charset="-122"/>
              </a:rPr>
              <a:t> </a:t>
            </a:r>
            <a:r>
              <a:rPr kumimoji="1" lang="zh-CN" altLang="en-US" dirty="0" smtClean="0">
                <a:latin typeface="宋体" panose="02010600030101010101" pitchFamily="2" charset="-122"/>
              </a:rPr>
              <a:t>层次清楚</a:t>
            </a:r>
            <a:endParaRPr kumimoji="1" lang="en-US" altLang="zh-CN" dirty="0" smtClean="0">
              <a:latin typeface="宋体" panose="02010600030101010101" pitchFamily="2" charset="-122"/>
            </a:endParaRPr>
          </a:p>
          <a:p>
            <a:pPr lvl="1" algn="just">
              <a:buClrTx/>
              <a:buFont typeface="Wingdings" panose="05000000000000000000" pitchFamily="2" charset="2"/>
              <a:buChar char="l"/>
            </a:pPr>
            <a:r>
              <a:rPr kumimoji="1" lang="zh-CN" altLang="en-US" dirty="0" smtClean="0">
                <a:latin typeface="宋体" panose="02010600030101010101" pitchFamily="2" charset="-122"/>
              </a:rPr>
              <a:t> 允许文件重名</a:t>
            </a:r>
            <a:endParaRPr kumimoji="1" lang="en-US" altLang="zh-CN" dirty="0" smtClean="0"/>
          </a:p>
          <a:p>
            <a:pPr lvl="1" algn="just">
              <a:buClrTx/>
              <a:buFont typeface="Wingdings" panose="05000000000000000000" pitchFamily="2" charset="2"/>
              <a:buChar char="l"/>
            </a:pPr>
            <a:r>
              <a:rPr kumimoji="1" lang="zh-CN" altLang="en-US" dirty="0" smtClean="0">
                <a:latin typeface="宋体" panose="02010600030101010101" pitchFamily="2" charset="-122"/>
              </a:rPr>
              <a:t> 进一步提高目录检索速度</a:t>
            </a:r>
            <a:endParaRPr kumimoji="1" lang="en-US" altLang="zh-CN" dirty="0" smtClean="0">
              <a:latin typeface="宋体" panose="02010600030101010101" pitchFamily="2" charset="-122"/>
            </a:endParaRPr>
          </a:p>
          <a:p>
            <a:pPr lvl="1" algn="just">
              <a:buClrTx/>
              <a:buFont typeface="Wingdings" panose="05000000000000000000" pitchFamily="2" charset="2"/>
              <a:buChar char="l"/>
            </a:pPr>
            <a:r>
              <a:rPr kumimoji="1" lang="en-US" altLang="zh-CN" dirty="0" smtClean="0">
                <a:latin typeface="宋体" panose="02010600030101010101" pitchFamily="2" charset="-122"/>
              </a:rPr>
              <a:t> </a:t>
            </a:r>
            <a:r>
              <a:rPr kumimoji="1" lang="zh-CN" altLang="en-US" dirty="0" smtClean="0">
                <a:latin typeface="宋体" panose="02010600030101010101" pitchFamily="2" charset="-122"/>
              </a:rPr>
              <a:t>容易实现共享</a:t>
            </a:r>
            <a:endParaRPr kumimoji="1" lang="en-US" altLang="zh-CN" sz="2400" dirty="0" smtClean="0">
              <a:latin typeface="Times New Roman" panose="02020603050405020304" pitchFamily="18" charset="0"/>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9" name="Rectangle 37"/>
          <p:cNvSpPr>
            <a:spLocks noChangeArrowheads="1"/>
          </p:cNvSpPr>
          <p:nvPr/>
        </p:nvSpPr>
        <p:spPr bwMode="auto">
          <a:xfrm>
            <a:off x="2143108" y="357166"/>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395536" y="836712"/>
            <a:ext cx="8534182" cy="5373779"/>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6.1.2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文件系统</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514350" indent="-514350" eaLnBrk="1" hangingPunct="1">
              <a:lnSpc>
                <a:spcPct val="120000"/>
              </a:lnSpc>
              <a:spcBef>
                <a:spcPct val="0"/>
              </a:spcBef>
              <a:defRPr/>
            </a:pP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1.  </a:t>
            </a: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文件系统的概念</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514350" indent="-514350" eaLnBrk="1" hangingPunct="1">
              <a:lnSpc>
                <a:spcPct val="120000"/>
              </a:lnSpc>
              <a:spcBef>
                <a:spcPct val="0"/>
              </a:spcBef>
              <a:defRPr/>
            </a:pPr>
            <a:r>
              <a:rPr lang="zh-CN" altLang="zh-CN" sz="2400" dirty="0" smtClean="0"/>
              <a:t>文件系统是指被管理的文件、对文件进行管理的一组软件集合</a:t>
            </a:r>
            <a:endParaRPr lang="en-US" altLang="zh-CN" sz="2400" dirty="0" smtClean="0"/>
          </a:p>
          <a:p>
            <a:pPr marL="514350" indent="-514350" eaLnBrk="1" hangingPunct="1">
              <a:lnSpc>
                <a:spcPct val="120000"/>
              </a:lnSpc>
              <a:spcBef>
                <a:spcPct val="0"/>
              </a:spcBef>
              <a:defRPr/>
            </a:pPr>
            <a:r>
              <a:rPr lang="zh-CN" altLang="zh-CN" sz="2400" dirty="0" smtClean="0"/>
              <a:t>以及实现管理功能所需要的数据结构的总体。</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514350" indent="-514350" eaLnBrk="1" hangingPunct="1">
              <a:lnSpc>
                <a:spcPct val="120000"/>
              </a:lnSpc>
              <a:spcBef>
                <a:spcPct val="0"/>
              </a:spcBef>
              <a:buAutoNum type="arabicPeriod" startAt="2"/>
              <a:defRPr/>
            </a:pP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文件系统的功能</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algn="just">
              <a:buFontTx/>
              <a:buNone/>
            </a:pPr>
            <a:r>
              <a:rPr lang="zh-CN" altLang="en-US" sz="2400" dirty="0" smtClean="0">
                <a:solidFill>
                  <a:srgbClr val="0070C0"/>
                </a:solidFill>
              </a:rPr>
              <a:t>（</a:t>
            </a:r>
            <a:r>
              <a:rPr lang="en-US" altLang="zh-CN" sz="2400" dirty="0" smtClean="0">
                <a:solidFill>
                  <a:srgbClr val="0070C0"/>
                </a:solidFill>
              </a:rPr>
              <a:t>1</a:t>
            </a:r>
            <a:r>
              <a:rPr lang="zh-CN" altLang="en-US" sz="2400" dirty="0" smtClean="0">
                <a:solidFill>
                  <a:srgbClr val="0070C0"/>
                </a:solidFill>
              </a:rPr>
              <a:t>）从用户的角度看：</a:t>
            </a:r>
            <a:endParaRPr lang="en-US" altLang="zh-CN" sz="2400" dirty="0" smtClean="0">
              <a:solidFill>
                <a:srgbClr val="0070C0"/>
              </a:solidFill>
            </a:endParaRPr>
          </a:p>
          <a:p>
            <a:pPr algn="just">
              <a:buFontTx/>
              <a:buNone/>
            </a:pPr>
            <a:r>
              <a:rPr lang="zh-CN" altLang="en-US" sz="2400" dirty="0" smtClean="0">
                <a:latin typeface="Times New Roman" panose="02020603050405020304" pitchFamily="18" charset="0"/>
              </a:rPr>
              <a:t>          文件系统实现了“按名存取”的功能</a:t>
            </a:r>
            <a:endParaRPr lang="en-US" altLang="zh-CN" sz="2400" dirty="0" smtClean="0">
              <a:latin typeface="Times New Roman" panose="02020603050405020304" pitchFamily="18" charset="0"/>
            </a:endParaRPr>
          </a:p>
          <a:p>
            <a:pPr algn="just">
              <a:buFontTx/>
              <a:buNone/>
            </a:pPr>
            <a:r>
              <a:rPr lang="zh-CN" altLang="en-US" sz="2400" dirty="0" smtClean="0">
                <a:solidFill>
                  <a:srgbClr val="0070C0"/>
                </a:solidFill>
                <a:latin typeface="Times New Roman" panose="02020603050405020304" pitchFamily="18" charset="0"/>
              </a:rPr>
              <a:t>（</a:t>
            </a:r>
            <a:r>
              <a:rPr lang="en-US" altLang="zh-CN" sz="2400" dirty="0" smtClean="0">
                <a:solidFill>
                  <a:srgbClr val="0070C0"/>
                </a:solidFill>
                <a:latin typeface="Times New Roman" panose="02020603050405020304" pitchFamily="18" charset="0"/>
              </a:rPr>
              <a:t>2</a:t>
            </a:r>
            <a:r>
              <a:rPr lang="zh-CN" altLang="en-US" sz="2400" dirty="0" smtClean="0">
                <a:solidFill>
                  <a:srgbClr val="0070C0"/>
                </a:solidFill>
                <a:latin typeface="Times New Roman" panose="02020603050405020304" pitchFamily="18" charset="0"/>
              </a:rPr>
              <a:t>）从系统的角度看：</a:t>
            </a:r>
            <a:endParaRPr lang="en-US" altLang="zh-CN" sz="2400" dirty="0" smtClean="0">
              <a:solidFill>
                <a:srgbClr val="0070C0"/>
              </a:solidFill>
              <a:latin typeface="Times New Roman" panose="02020603050405020304" pitchFamily="18" charset="0"/>
            </a:endParaRPr>
          </a:p>
          <a:p>
            <a:pPr marL="1295400" lvl="2" indent="-265430">
              <a:spcBef>
                <a:spcPct val="30000"/>
              </a:spcBef>
              <a:buFontTx/>
              <a:buBlip>
                <a:blip r:embed="rId1"/>
              </a:buBlip>
            </a:pPr>
            <a:r>
              <a:rPr lang="zh-CN" altLang="en-US" sz="2400" dirty="0" smtClean="0">
                <a:latin typeface="Times New Roman" panose="02020603050405020304" pitchFamily="18" charset="0"/>
              </a:rPr>
              <a:t>文件存储空间管理 </a:t>
            </a:r>
            <a:endParaRPr lang="zh-CN" altLang="en-US" sz="2400" dirty="0" smtClean="0">
              <a:latin typeface="Times New Roman" panose="02020603050405020304" pitchFamily="18" charset="0"/>
            </a:endParaRPr>
          </a:p>
          <a:p>
            <a:pPr marL="1295400" lvl="2" indent="-265430">
              <a:spcBef>
                <a:spcPct val="30000"/>
              </a:spcBef>
              <a:buFontTx/>
              <a:buBlip>
                <a:blip r:embed="rId1"/>
              </a:buBlip>
            </a:pPr>
            <a:r>
              <a:rPr lang="zh-CN" altLang="en-US" sz="2400" dirty="0" smtClean="0">
                <a:latin typeface="Times New Roman" panose="02020603050405020304" pitchFamily="18" charset="0"/>
                <a:sym typeface="Symbol" panose="05050102010706020507" pitchFamily="18" charset="2"/>
              </a:rPr>
              <a:t>文件目录管理</a:t>
            </a:r>
            <a:endParaRPr lang="en-US" altLang="zh-CN" sz="2400" dirty="0" smtClean="0">
              <a:latin typeface="Times New Roman" panose="02020603050405020304" pitchFamily="18" charset="0"/>
              <a:sym typeface="Symbol" panose="05050102010706020507" pitchFamily="18" charset="2"/>
            </a:endParaRPr>
          </a:p>
          <a:p>
            <a:pPr marL="1295400" lvl="2" indent="-265430">
              <a:spcBef>
                <a:spcPct val="30000"/>
              </a:spcBef>
              <a:buFontTx/>
              <a:buBlip>
                <a:blip r:embed="rId1"/>
              </a:buBlip>
            </a:pPr>
            <a:r>
              <a:rPr lang="zh-CN" altLang="en-US" sz="2400" dirty="0" smtClean="0">
                <a:latin typeface="Times New Roman" panose="02020603050405020304" pitchFamily="18" charset="0"/>
                <a:sym typeface="Symbol" panose="05050102010706020507" pitchFamily="18" charset="2"/>
              </a:rPr>
              <a:t>文件地址映射</a:t>
            </a:r>
            <a:endParaRPr lang="en-US" altLang="zh-CN" sz="2400" dirty="0" smtClean="0">
              <a:latin typeface="Times New Roman" panose="02020603050405020304" pitchFamily="18" charset="0"/>
              <a:sym typeface="Symbol" panose="05050102010706020507" pitchFamily="18" charset="2"/>
            </a:endParaRPr>
          </a:p>
        </p:txBody>
      </p:sp>
      <p:sp>
        <p:nvSpPr>
          <p:cNvPr id="11270" name="Freeform 24"/>
          <p:cNvSpPr/>
          <p:nvPr/>
        </p:nvSpPr>
        <p:spPr bwMode="auto">
          <a:xfrm>
            <a:off x="5123633" y="3818036"/>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285984" y="285728"/>
            <a:ext cx="458799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6.1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文件和文件系统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7" name="Rectangle 10"/>
          <p:cNvSpPr>
            <a:spLocks noChangeArrowheads="1"/>
          </p:cNvSpPr>
          <p:nvPr/>
        </p:nvSpPr>
        <p:spPr bwMode="auto">
          <a:xfrm>
            <a:off x="3857620" y="4714884"/>
            <a:ext cx="4071966" cy="941796"/>
          </a:xfrm>
          <a:prstGeom prst="rect">
            <a:avLst/>
          </a:prstGeom>
          <a:noFill/>
          <a:ln w="9525">
            <a:noFill/>
            <a:miter lim="800000"/>
          </a:ln>
        </p:spPr>
        <p:txBody>
          <a:bodyPr wrap="square">
            <a:spAutoFit/>
          </a:bodyPr>
          <a:lstStyle/>
          <a:p>
            <a:pPr marL="1295400" lvl="2" indent="-265430">
              <a:spcBef>
                <a:spcPct val="30000"/>
              </a:spcBef>
              <a:buFont typeface="Wingdings" panose="05000000000000000000" pitchFamily="2" charset="2"/>
              <a:buBlip>
                <a:blip r:embed="rId1"/>
              </a:buBlip>
            </a:pPr>
            <a:r>
              <a:rPr lang="zh-CN" altLang="en-US" sz="2400" dirty="0" smtClean="0">
                <a:latin typeface="Times New Roman" panose="02020603050405020304" pitchFamily="18" charset="0"/>
                <a:sym typeface="Symbol" panose="05050102010706020507" pitchFamily="18" charset="2"/>
              </a:rPr>
              <a:t>文件读写管理</a:t>
            </a:r>
            <a:endParaRPr lang="zh-CN" altLang="en-US" sz="2400" dirty="0">
              <a:latin typeface="Times New Roman" panose="02020603050405020304" pitchFamily="18" charset="0"/>
              <a:sym typeface="Symbol" panose="05050102010706020507" pitchFamily="18" charset="2"/>
            </a:endParaRPr>
          </a:p>
          <a:p>
            <a:pPr marL="1295400" lvl="2" indent="-265430">
              <a:spcBef>
                <a:spcPct val="30000"/>
              </a:spcBef>
              <a:buFont typeface="Wingdings" panose="05000000000000000000" pitchFamily="2" charset="2"/>
              <a:buBlip>
                <a:blip r:embed="rId1"/>
              </a:buBlip>
            </a:pPr>
            <a:r>
              <a:rPr lang="zh-CN" altLang="en-US" sz="2400" dirty="0" smtClean="0">
                <a:latin typeface="Times New Roman" panose="02020603050405020304" pitchFamily="18" charset="0"/>
                <a:sym typeface="Symbol" panose="05050102010706020507" pitchFamily="18" charset="2"/>
              </a:rPr>
              <a:t>文件共享和保护</a:t>
            </a:r>
            <a:endParaRPr lang="zh-CN" altLang="en-US" sz="2400" dirty="0" smtClean="0">
              <a:latin typeface="Times New Roman" panose="02020603050405020304" pitchFamily="18" charset="0"/>
              <a:sym typeface="Symbol" panose="05050102010706020507" pitchFamily="18" charset="2"/>
            </a:endParaRPr>
          </a:p>
        </p:txBody>
      </p:sp>
      <p:sp>
        <p:nvSpPr>
          <p:cNvPr id="8" name="动作按钮: 后退或前一项 7">
            <a:hlinkClick r:id="rId2" action="ppaction://hlinksldjump" highlightClick="1"/>
          </p:cNvPr>
          <p:cNvSpPr/>
          <p:nvPr/>
        </p:nvSpPr>
        <p:spPr bwMode="auto">
          <a:xfrm>
            <a:off x="8172400" y="260648"/>
            <a:ext cx="576064" cy="288032"/>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870">
                                            <p:txEl>
                                              <p:pRg st="2" end="2"/>
                                            </p:txEl>
                                          </p:spTgt>
                                        </p:tgtEl>
                                        <p:attrNameLst>
                                          <p:attrName>style.visibility</p:attrName>
                                        </p:attrNameLst>
                                      </p:cBhvr>
                                      <p:to>
                                        <p:strVal val="visible"/>
                                      </p:to>
                                    </p:set>
                                    <p:animEffect transition="in" filter="fade">
                                      <p:cBhvr>
                                        <p:cTn id="7" dur="1000"/>
                                        <p:tgtEl>
                                          <p:spTgt spid="36870">
                                            <p:txEl>
                                              <p:pRg st="2" end="2"/>
                                            </p:txEl>
                                          </p:spTgt>
                                        </p:tgtEl>
                                      </p:cBhvr>
                                    </p:animEffect>
                                    <p:anim calcmode="lin" valueType="num">
                                      <p:cBhvr>
                                        <p:cTn id="8" dur="1000" fill="hold"/>
                                        <p:tgtEl>
                                          <p:spTgt spid="3687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6870">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870">
                                            <p:txEl>
                                              <p:pRg st="3" end="3"/>
                                            </p:txEl>
                                          </p:spTgt>
                                        </p:tgtEl>
                                        <p:attrNameLst>
                                          <p:attrName>style.visibility</p:attrName>
                                        </p:attrNameLst>
                                      </p:cBhvr>
                                      <p:to>
                                        <p:strVal val="visible"/>
                                      </p:to>
                                    </p:set>
                                    <p:animEffect transition="in" filter="fade">
                                      <p:cBhvr>
                                        <p:cTn id="12" dur="1000"/>
                                        <p:tgtEl>
                                          <p:spTgt spid="36870">
                                            <p:txEl>
                                              <p:pRg st="3" end="3"/>
                                            </p:txEl>
                                          </p:spTgt>
                                        </p:tgtEl>
                                      </p:cBhvr>
                                    </p:animEffect>
                                    <p:anim calcmode="lin" valueType="num">
                                      <p:cBhvr>
                                        <p:cTn id="13" dur="1000" fill="hold"/>
                                        <p:tgtEl>
                                          <p:spTgt spid="36870">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687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7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6870">
                                            <p:txEl>
                                              <p:pRg st="6" end="6"/>
                                            </p:txEl>
                                          </p:spTgt>
                                        </p:tgtEl>
                                        <p:attrNameLst>
                                          <p:attrName>style.visibility</p:attrName>
                                        </p:attrNameLst>
                                      </p:cBhvr>
                                      <p:to>
                                        <p:strVal val="visible"/>
                                      </p:to>
                                    </p:set>
                                    <p:animEffect transition="in" filter="fade">
                                      <p:cBhvr>
                                        <p:cTn id="23" dur="1000"/>
                                        <p:tgtEl>
                                          <p:spTgt spid="36870">
                                            <p:txEl>
                                              <p:pRg st="6" end="6"/>
                                            </p:txEl>
                                          </p:spTgt>
                                        </p:tgtEl>
                                      </p:cBhvr>
                                    </p:animEffect>
                                    <p:anim calcmode="lin" valueType="num">
                                      <p:cBhvr>
                                        <p:cTn id="24" dur="1000" fill="hold"/>
                                        <p:tgtEl>
                                          <p:spTgt spid="36870">
                                            <p:txEl>
                                              <p:pRg st="6" end="6"/>
                                            </p:txEl>
                                          </p:spTgt>
                                        </p:tgtEl>
                                        <p:attrNameLst>
                                          <p:attrName>ppt_x</p:attrName>
                                        </p:attrNameLst>
                                      </p:cBhvr>
                                      <p:tavLst>
                                        <p:tav tm="0">
                                          <p:val>
                                            <p:strVal val="#ppt_x"/>
                                          </p:val>
                                        </p:tav>
                                        <p:tav tm="100000">
                                          <p:val>
                                            <p:strVal val="#ppt_x"/>
                                          </p:val>
                                        </p:tav>
                                      </p:tavLst>
                                    </p:anim>
                                    <p:anim calcmode="lin" valueType="num">
                                      <p:cBhvr>
                                        <p:cTn id="25" dur="1000" fill="hold"/>
                                        <p:tgtEl>
                                          <p:spTgt spid="3687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6870">
                                            <p:txEl>
                                              <p:pRg st="7" end="7"/>
                                            </p:txEl>
                                          </p:spTgt>
                                        </p:tgtEl>
                                        <p:attrNameLst>
                                          <p:attrName>style.visibility</p:attrName>
                                        </p:attrNameLst>
                                      </p:cBhvr>
                                      <p:to>
                                        <p:strVal val="visible"/>
                                      </p:to>
                                    </p:set>
                                    <p:animEffect transition="in" filter="fade">
                                      <p:cBhvr>
                                        <p:cTn id="30" dur="1000"/>
                                        <p:tgtEl>
                                          <p:spTgt spid="36870">
                                            <p:txEl>
                                              <p:pRg st="7" end="7"/>
                                            </p:txEl>
                                          </p:spTgt>
                                        </p:tgtEl>
                                      </p:cBhvr>
                                    </p:animEffect>
                                    <p:anim calcmode="lin" valueType="num">
                                      <p:cBhvr>
                                        <p:cTn id="31" dur="1000" fill="hold"/>
                                        <p:tgtEl>
                                          <p:spTgt spid="36870">
                                            <p:txEl>
                                              <p:pRg st="7" end="7"/>
                                            </p:txEl>
                                          </p:spTgt>
                                        </p:tgtEl>
                                        <p:attrNameLst>
                                          <p:attrName>ppt_x</p:attrName>
                                        </p:attrNameLst>
                                      </p:cBhvr>
                                      <p:tavLst>
                                        <p:tav tm="0">
                                          <p:val>
                                            <p:strVal val="#ppt_x"/>
                                          </p:val>
                                        </p:tav>
                                        <p:tav tm="100000">
                                          <p:val>
                                            <p:strVal val="#ppt_x"/>
                                          </p:val>
                                        </p:tav>
                                      </p:tavLst>
                                    </p:anim>
                                    <p:anim calcmode="lin" valueType="num">
                                      <p:cBhvr>
                                        <p:cTn id="32" dur="1000" fill="hold"/>
                                        <p:tgtEl>
                                          <p:spTgt spid="3687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6870">
                                            <p:txEl>
                                              <p:pRg st="8" end="8"/>
                                            </p:txEl>
                                          </p:spTgt>
                                        </p:tgtEl>
                                        <p:attrNameLst>
                                          <p:attrName>style.visibility</p:attrName>
                                        </p:attrNameLst>
                                      </p:cBhvr>
                                      <p:to>
                                        <p:strVal val="visible"/>
                                      </p:to>
                                    </p:set>
                                    <p:animEffect transition="in" filter="fade">
                                      <p:cBhvr>
                                        <p:cTn id="37" dur="1000"/>
                                        <p:tgtEl>
                                          <p:spTgt spid="36870">
                                            <p:txEl>
                                              <p:pRg st="8" end="8"/>
                                            </p:txEl>
                                          </p:spTgt>
                                        </p:tgtEl>
                                      </p:cBhvr>
                                    </p:animEffect>
                                    <p:anim calcmode="lin" valueType="num">
                                      <p:cBhvr>
                                        <p:cTn id="38" dur="1000" fill="hold"/>
                                        <p:tgtEl>
                                          <p:spTgt spid="36870">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36870">
                                            <p:txEl>
                                              <p:pRg st="8" end="8"/>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6870">
                                            <p:txEl>
                                              <p:pRg st="9" end="9"/>
                                            </p:txEl>
                                          </p:spTgt>
                                        </p:tgtEl>
                                        <p:attrNameLst>
                                          <p:attrName>style.visibility</p:attrName>
                                        </p:attrNameLst>
                                      </p:cBhvr>
                                      <p:to>
                                        <p:strVal val="visible"/>
                                      </p:to>
                                    </p:set>
                                    <p:animEffect transition="in" filter="fade">
                                      <p:cBhvr>
                                        <p:cTn id="42" dur="1000"/>
                                        <p:tgtEl>
                                          <p:spTgt spid="36870">
                                            <p:txEl>
                                              <p:pRg st="9" end="9"/>
                                            </p:txEl>
                                          </p:spTgt>
                                        </p:tgtEl>
                                      </p:cBhvr>
                                    </p:animEffect>
                                    <p:anim calcmode="lin" valueType="num">
                                      <p:cBhvr>
                                        <p:cTn id="43" dur="1000" fill="hold"/>
                                        <p:tgtEl>
                                          <p:spTgt spid="36870">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36870">
                                            <p:txEl>
                                              <p:pRg st="9" end="9"/>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6870">
                                            <p:txEl>
                                              <p:pRg st="10" end="10"/>
                                            </p:txEl>
                                          </p:spTgt>
                                        </p:tgtEl>
                                        <p:attrNameLst>
                                          <p:attrName>style.visibility</p:attrName>
                                        </p:attrNameLst>
                                      </p:cBhvr>
                                      <p:to>
                                        <p:strVal val="visible"/>
                                      </p:to>
                                    </p:set>
                                    <p:animEffect transition="in" filter="fade">
                                      <p:cBhvr>
                                        <p:cTn id="47" dur="1000"/>
                                        <p:tgtEl>
                                          <p:spTgt spid="36870">
                                            <p:txEl>
                                              <p:pRg st="10" end="10"/>
                                            </p:txEl>
                                          </p:spTgt>
                                        </p:tgtEl>
                                      </p:cBhvr>
                                    </p:animEffect>
                                    <p:anim calcmode="lin" valueType="num">
                                      <p:cBhvr>
                                        <p:cTn id="48" dur="1000" fill="hold"/>
                                        <p:tgtEl>
                                          <p:spTgt spid="36870">
                                            <p:txEl>
                                              <p:pRg st="10" end="10"/>
                                            </p:txEl>
                                          </p:spTgt>
                                        </p:tgtEl>
                                        <p:attrNameLst>
                                          <p:attrName>ppt_x</p:attrName>
                                        </p:attrNameLst>
                                      </p:cBhvr>
                                      <p:tavLst>
                                        <p:tav tm="0">
                                          <p:val>
                                            <p:strVal val="#ppt_x"/>
                                          </p:val>
                                        </p:tav>
                                        <p:tav tm="100000">
                                          <p:val>
                                            <p:strVal val="#ppt_x"/>
                                          </p:val>
                                        </p:tav>
                                      </p:tavLst>
                                    </p:anim>
                                    <p:anim calcmode="lin" valueType="num">
                                      <p:cBhvr>
                                        <p:cTn id="49" dur="1000" fill="hold"/>
                                        <p:tgtEl>
                                          <p:spTgt spid="3687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5"/>
          <p:cNvSpPr txBox="1">
            <a:spLocks noChangeArrowheads="1"/>
          </p:cNvSpPr>
          <p:nvPr/>
        </p:nvSpPr>
        <p:spPr bwMode="auto">
          <a:xfrm>
            <a:off x="1116013" y="1109663"/>
            <a:ext cx="4824412" cy="519112"/>
          </a:xfrm>
          <a:prstGeom prst="rect">
            <a:avLst/>
          </a:prstGeom>
          <a:noFill/>
          <a:ln w="9525">
            <a:noFill/>
            <a:miter lim="800000"/>
          </a:ln>
        </p:spPr>
        <p:txBody>
          <a:bodyPr>
            <a:spAutoFit/>
          </a:bodyPr>
          <a:lstStyle/>
          <a:p>
            <a:pPr eaLnBrk="1" hangingPunct="1"/>
            <a:r>
              <a:rPr kumimoji="1" lang="zh-CN" altLang="en-US" sz="2800">
                <a:latin typeface="Times New Roman" panose="02020603050405020304" pitchFamily="18" charset="0"/>
              </a:rPr>
              <a:t>例：</a:t>
            </a:r>
            <a:r>
              <a:rPr kumimoji="1" lang="en-US" altLang="zh-CN" sz="2800">
                <a:latin typeface="Times New Roman" panose="02020603050405020304" pitchFamily="18" charset="0"/>
              </a:rPr>
              <a:t>/usr/ast/mbox</a:t>
            </a:r>
            <a:endParaRPr kumimoji="1" lang="en-US" altLang="zh-CN" sz="2800">
              <a:latin typeface="Times New Roman" panose="02020603050405020304" pitchFamily="18" charset="0"/>
            </a:endParaRPr>
          </a:p>
        </p:txBody>
      </p:sp>
      <p:grpSp>
        <p:nvGrpSpPr>
          <p:cNvPr id="2" name="Group 49"/>
          <p:cNvGrpSpPr/>
          <p:nvPr/>
        </p:nvGrpSpPr>
        <p:grpSpPr bwMode="auto">
          <a:xfrm>
            <a:off x="395288" y="1844675"/>
            <a:ext cx="1512887" cy="4605338"/>
            <a:chOff x="340" y="1184"/>
            <a:chExt cx="862" cy="2901"/>
          </a:xfrm>
        </p:grpSpPr>
        <p:sp>
          <p:nvSpPr>
            <p:cNvPr id="58377" name="Text Box 9"/>
            <p:cNvSpPr txBox="1">
              <a:spLocks noChangeArrowheads="1"/>
            </p:cNvSpPr>
            <p:nvPr/>
          </p:nvSpPr>
          <p:spPr bwMode="auto">
            <a:xfrm>
              <a:off x="476" y="1184"/>
              <a:ext cx="680" cy="28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a:t>根目录</a:t>
              </a:r>
              <a:endParaRPr lang="zh-CN" altLang="en-US"/>
            </a:p>
          </p:txBody>
        </p:sp>
        <p:sp>
          <p:nvSpPr>
            <p:cNvPr id="75859" name="Rectangle 26"/>
            <p:cNvSpPr>
              <a:spLocks noChangeArrowheads="1"/>
            </p:cNvSpPr>
            <p:nvPr/>
          </p:nvSpPr>
          <p:spPr bwMode="auto">
            <a:xfrm>
              <a:off x="718" y="3765"/>
              <a:ext cx="484" cy="320"/>
            </a:xfrm>
            <a:prstGeom prst="rect">
              <a:avLst/>
            </a:prstGeom>
            <a:noFill/>
            <a:ln w="9525">
              <a:noFill/>
              <a:miter lim="800000"/>
            </a:ln>
          </p:spPr>
          <p:txBody>
            <a:bodyPr/>
            <a:lstStyle/>
            <a:p>
              <a:pPr>
                <a:spcBef>
                  <a:spcPct val="20000"/>
                </a:spcBef>
              </a:pPr>
              <a:r>
                <a:rPr lang="en-US" altLang="zh-CN" b="0"/>
                <a:t>tmp</a:t>
              </a:r>
              <a:endParaRPr lang="en-US" altLang="zh-CN" b="0"/>
            </a:p>
          </p:txBody>
        </p:sp>
        <p:sp>
          <p:nvSpPr>
            <p:cNvPr id="75860" name="Rectangle 25"/>
            <p:cNvSpPr>
              <a:spLocks noChangeArrowheads="1"/>
            </p:cNvSpPr>
            <p:nvPr/>
          </p:nvSpPr>
          <p:spPr bwMode="auto">
            <a:xfrm>
              <a:off x="340" y="3765"/>
              <a:ext cx="378" cy="320"/>
            </a:xfrm>
            <a:prstGeom prst="rect">
              <a:avLst/>
            </a:prstGeom>
            <a:noFill/>
            <a:ln w="9525">
              <a:noFill/>
              <a:miter lim="800000"/>
            </a:ln>
          </p:spPr>
          <p:txBody>
            <a:bodyPr/>
            <a:lstStyle/>
            <a:p>
              <a:pPr>
                <a:spcBef>
                  <a:spcPct val="20000"/>
                </a:spcBef>
              </a:pPr>
              <a:r>
                <a:rPr lang="en-US" altLang="zh-CN" b="0"/>
                <a:t>8</a:t>
              </a:r>
              <a:endParaRPr lang="en-US" altLang="zh-CN" b="0"/>
            </a:p>
          </p:txBody>
        </p:sp>
        <p:sp>
          <p:nvSpPr>
            <p:cNvPr id="75861" name="Rectangle 24"/>
            <p:cNvSpPr>
              <a:spLocks noChangeArrowheads="1"/>
            </p:cNvSpPr>
            <p:nvPr/>
          </p:nvSpPr>
          <p:spPr bwMode="auto">
            <a:xfrm>
              <a:off x="718" y="3445"/>
              <a:ext cx="484" cy="320"/>
            </a:xfrm>
            <a:prstGeom prst="rect">
              <a:avLst/>
            </a:prstGeom>
            <a:noFill/>
            <a:ln w="9525">
              <a:noFill/>
              <a:miter lim="800000"/>
            </a:ln>
          </p:spPr>
          <p:txBody>
            <a:bodyPr/>
            <a:lstStyle/>
            <a:p>
              <a:pPr>
                <a:spcBef>
                  <a:spcPct val="20000"/>
                </a:spcBef>
              </a:pPr>
              <a:r>
                <a:rPr lang="en-US" altLang="zh-CN" b="0"/>
                <a:t>usr</a:t>
              </a:r>
              <a:endParaRPr lang="en-US" altLang="zh-CN" b="0"/>
            </a:p>
          </p:txBody>
        </p:sp>
        <p:sp>
          <p:nvSpPr>
            <p:cNvPr id="75862" name="Rectangle 23"/>
            <p:cNvSpPr>
              <a:spLocks noChangeArrowheads="1"/>
            </p:cNvSpPr>
            <p:nvPr/>
          </p:nvSpPr>
          <p:spPr bwMode="auto">
            <a:xfrm>
              <a:off x="340" y="3445"/>
              <a:ext cx="378" cy="320"/>
            </a:xfrm>
            <a:prstGeom prst="rect">
              <a:avLst/>
            </a:prstGeom>
            <a:noFill/>
            <a:ln w="9525">
              <a:noFill/>
              <a:miter lim="800000"/>
            </a:ln>
          </p:spPr>
          <p:txBody>
            <a:bodyPr/>
            <a:lstStyle/>
            <a:p>
              <a:pPr>
                <a:spcBef>
                  <a:spcPct val="20000"/>
                </a:spcBef>
              </a:pPr>
              <a:r>
                <a:rPr lang="en-US" altLang="zh-CN" b="0"/>
                <a:t>6</a:t>
              </a:r>
              <a:endParaRPr lang="en-US" altLang="zh-CN" b="0"/>
            </a:p>
          </p:txBody>
        </p:sp>
        <p:sp>
          <p:nvSpPr>
            <p:cNvPr id="75863" name="Rectangle 22"/>
            <p:cNvSpPr>
              <a:spLocks noChangeArrowheads="1"/>
            </p:cNvSpPr>
            <p:nvPr/>
          </p:nvSpPr>
          <p:spPr bwMode="auto">
            <a:xfrm>
              <a:off x="718" y="3125"/>
              <a:ext cx="484" cy="320"/>
            </a:xfrm>
            <a:prstGeom prst="rect">
              <a:avLst/>
            </a:prstGeom>
            <a:noFill/>
            <a:ln w="9525">
              <a:noFill/>
              <a:miter lim="800000"/>
            </a:ln>
          </p:spPr>
          <p:txBody>
            <a:bodyPr/>
            <a:lstStyle/>
            <a:p>
              <a:pPr>
                <a:spcBef>
                  <a:spcPct val="20000"/>
                </a:spcBef>
              </a:pPr>
              <a:r>
                <a:rPr lang="en-US" altLang="zh-CN" b="0"/>
                <a:t>etc</a:t>
              </a:r>
              <a:endParaRPr lang="en-US" altLang="zh-CN" b="0"/>
            </a:p>
          </p:txBody>
        </p:sp>
        <p:sp>
          <p:nvSpPr>
            <p:cNvPr id="75864" name="Rectangle 21"/>
            <p:cNvSpPr>
              <a:spLocks noChangeArrowheads="1"/>
            </p:cNvSpPr>
            <p:nvPr/>
          </p:nvSpPr>
          <p:spPr bwMode="auto">
            <a:xfrm>
              <a:off x="340" y="3125"/>
              <a:ext cx="378" cy="320"/>
            </a:xfrm>
            <a:prstGeom prst="rect">
              <a:avLst/>
            </a:prstGeom>
            <a:noFill/>
            <a:ln w="9525">
              <a:noFill/>
              <a:miter lim="800000"/>
            </a:ln>
          </p:spPr>
          <p:txBody>
            <a:bodyPr/>
            <a:lstStyle/>
            <a:p>
              <a:pPr>
                <a:spcBef>
                  <a:spcPct val="20000"/>
                </a:spcBef>
              </a:pPr>
              <a:r>
                <a:rPr lang="en-US" altLang="zh-CN" b="0"/>
                <a:t>9</a:t>
              </a:r>
              <a:endParaRPr lang="en-US" altLang="zh-CN" b="0"/>
            </a:p>
          </p:txBody>
        </p:sp>
        <p:sp>
          <p:nvSpPr>
            <p:cNvPr id="75865" name="Rectangle 20"/>
            <p:cNvSpPr>
              <a:spLocks noChangeArrowheads="1"/>
            </p:cNvSpPr>
            <p:nvPr/>
          </p:nvSpPr>
          <p:spPr bwMode="auto">
            <a:xfrm>
              <a:off x="718" y="2805"/>
              <a:ext cx="484" cy="320"/>
            </a:xfrm>
            <a:prstGeom prst="rect">
              <a:avLst/>
            </a:prstGeom>
            <a:noFill/>
            <a:ln w="9525">
              <a:noFill/>
              <a:miter lim="800000"/>
            </a:ln>
          </p:spPr>
          <p:txBody>
            <a:bodyPr/>
            <a:lstStyle/>
            <a:p>
              <a:pPr>
                <a:spcBef>
                  <a:spcPct val="20000"/>
                </a:spcBef>
              </a:pPr>
              <a:r>
                <a:rPr lang="en-US" altLang="zh-CN" b="0"/>
                <a:t>lib</a:t>
              </a:r>
              <a:endParaRPr lang="en-US" altLang="zh-CN" b="0"/>
            </a:p>
          </p:txBody>
        </p:sp>
        <p:sp>
          <p:nvSpPr>
            <p:cNvPr id="75866" name="Rectangle 19"/>
            <p:cNvSpPr>
              <a:spLocks noChangeArrowheads="1"/>
            </p:cNvSpPr>
            <p:nvPr/>
          </p:nvSpPr>
          <p:spPr bwMode="auto">
            <a:xfrm>
              <a:off x="340" y="2805"/>
              <a:ext cx="378" cy="320"/>
            </a:xfrm>
            <a:prstGeom prst="rect">
              <a:avLst/>
            </a:prstGeom>
            <a:noFill/>
            <a:ln w="9525">
              <a:noFill/>
              <a:miter lim="800000"/>
            </a:ln>
          </p:spPr>
          <p:txBody>
            <a:bodyPr/>
            <a:lstStyle/>
            <a:p>
              <a:pPr>
                <a:spcBef>
                  <a:spcPct val="20000"/>
                </a:spcBef>
              </a:pPr>
              <a:r>
                <a:rPr lang="en-US" altLang="zh-CN" b="0"/>
                <a:t>14</a:t>
              </a:r>
              <a:endParaRPr lang="en-US" altLang="zh-CN" b="0"/>
            </a:p>
          </p:txBody>
        </p:sp>
        <p:sp>
          <p:nvSpPr>
            <p:cNvPr id="75867" name="Rectangle 18"/>
            <p:cNvSpPr>
              <a:spLocks noChangeArrowheads="1"/>
            </p:cNvSpPr>
            <p:nvPr/>
          </p:nvSpPr>
          <p:spPr bwMode="auto">
            <a:xfrm>
              <a:off x="718" y="2485"/>
              <a:ext cx="484" cy="320"/>
            </a:xfrm>
            <a:prstGeom prst="rect">
              <a:avLst/>
            </a:prstGeom>
            <a:noFill/>
            <a:ln w="9525">
              <a:noFill/>
              <a:miter lim="800000"/>
            </a:ln>
          </p:spPr>
          <p:txBody>
            <a:bodyPr/>
            <a:lstStyle/>
            <a:p>
              <a:pPr>
                <a:spcBef>
                  <a:spcPct val="20000"/>
                </a:spcBef>
              </a:pPr>
              <a:r>
                <a:rPr lang="en-US" altLang="zh-CN" b="0"/>
                <a:t>dev</a:t>
              </a:r>
              <a:endParaRPr lang="en-US" altLang="zh-CN" b="0"/>
            </a:p>
          </p:txBody>
        </p:sp>
        <p:sp>
          <p:nvSpPr>
            <p:cNvPr id="75868" name="Rectangle 17"/>
            <p:cNvSpPr>
              <a:spLocks noChangeArrowheads="1"/>
            </p:cNvSpPr>
            <p:nvPr/>
          </p:nvSpPr>
          <p:spPr bwMode="auto">
            <a:xfrm>
              <a:off x="340" y="2485"/>
              <a:ext cx="378" cy="320"/>
            </a:xfrm>
            <a:prstGeom prst="rect">
              <a:avLst/>
            </a:prstGeom>
            <a:noFill/>
            <a:ln w="9525">
              <a:noFill/>
              <a:miter lim="800000"/>
            </a:ln>
          </p:spPr>
          <p:txBody>
            <a:bodyPr/>
            <a:lstStyle/>
            <a:p>
              <a:pPr>
                <a:spcBef>
                  <a:spcPct val="20000"/>
                </a:spcBef>
              </a:pPr>
              <a:r>
                <a:rPr lang="en-US" altLang="zh-CN" b="0"/>
                <a:t>7</a:t>
              </a:r>
              <a:endParaRPr lang="en-US" altLang="zh-CN" b="0"/>
            </a:p>
          </p:txBody>
        </p:sp>
        <p:sp>
          <p:nvSpPr>
            <p:cNvPr id="75869" name="Rectangle 16"/>
            <p:cNvSpPr>
              <a:spLocks noChangeArrowheads="1"/>
            </p:cNvSpPr>
            <p:nvPr/>
          </p:nvSpPr>
          <p:spPr bwMode="auto">
            <a:xfrm>
              <a:off x="718" y="2165"/>
              <a:ext cx="484" cy="320"/>
            </a:xfrm>
            <a:prstGeom prst="rect">
              <a:avLst/>
            </a:prstGeom>
            <a:noFill/>
            <a:ln w="9525">
              <a:noFill/>
              <a:miter lim="800000"/>
            </a:ln>
          </p:spPr>
          <p:txBody>
            <a:bodyPr/>
            <a:lstStyle/>
            <a:p>
              <a:pPr>
                <a:spcBef>
                  <a:spcPct val="20000"/>
                </a:spcBef>
              </a:pPr>
              <a:r>
                <a:rPr lang="en-US" altLang="zh-CN" b="0"/>
                <a:t>bin</a:t>
              </a:r>
              <a:endParaRPr lang="en-US" altLang="zh-CN" b="0"/>
            </a:p>
          </p:txBody>
        </p:sp>
        <p:sp>
          <p:nvSpPr>
            <p:cNvPr id="75870" name="Rectangle 15"/>
            <p:cNvSpPr>
              <a:spLocks noChangeArrowheads="1"/>
            </p:cNvSpPr>
            <p:nvPr/>
          </p:nvSpPr>
          <p:spPr bwMode="auto">
            <a:xfrm>
              <a:off x="340" y="2165"/>
              <a:ext cx="378" cy="320"/>
            </a:xfrm>
            <a:prstGeom prst="rect">
              <a:avLst/>
            </a:prstGeom>
            <a:noFill/>
            <a:ln w="9525">
              <a:noFill/>
              <a:miter lim="800000"/>
            </a:ln>
          </p:spPr>
          <p:txBody>
            <a:bodyPr/>
            <a:lstStyle/>
            <a:p>
              <a:pPr>
                <a:spcBef>
                  <a:spcPct val="20000"/>
                </a:spcBef>
              </a:pPr>
              <a:r>
                <a:rPr lang="en-US" altLang="zh-CN" b="0"/>
                <a:t>4</a:t>
              </a:r>
              <a:endParaRPr lang="en-US" altLang="zh-CN" b="0"/>
            </a:p>
          </p:txBody>
        </p:sp>
        <p:sp>
          <p:nvSpPr>
            <p:cNvPr id="75871" name="Rectangle 14"/>
            <p:cNvSpPr>
              <a:spLocks noChangeArrowheads="1"/>
            </p:cNvSpPr>
            <p:nvPr/>
          </p:nvSpPr>
          <p:spPr bwMode="auto">
            <a:xfrm>
              <a:off x="718" y="1845"/>
              <a:ext cx="484" cy="320"/>
            </a:xfrm>
            <a:prstGeom prst="rect">
              <a:avLst/>
            </a:prstGeom>
            <a:noFill/>
            <a:ln w="9525">
              <a:noFill/>
              <a:miter lim="800000"/>
            </a:ln>
          </p:spPr>
          <p:txBody>
            <a:bodyPr/>
            <a:lstStyle/>
            <a:p>
              <a:pPr>
                <a:spcBef>
                  <a:spcPct val="20000"/>
                </a:spcBef>
              </a:pPr>
              <a:r>
                <a:rPr lang="en-US" altLang="zh-CN"/>
                <a:t>  ..</a:t>
              </a:r>
              <a:endParaRPr lang="en-US" altLang="zh-CN"/>
            </a:p>
          </p:txBody>
        </p:sp>
        <p:sp>
          <p:nvSpPr>
            <p:cNvPr id="75872" name="Rectangle 13"/>
            <p:cNvSpPr>
              <a:spLocks noChangeArrowheads="1"/>
            </p:cNvSpPr>
            <p:nvPr/>
          </p:nvSpPr>
          <p:spPr bwMode="auto">
            <a:xfrm>
              <a:off x="340" y="1845"/>
              <a:ext cx="378" cy="320"/>
            </a:xfrm>
            <a:prstGeom prst="rect">
              <a:avLst/>
            </a:prstGeom>
            <a:noFill/>
            <a:ln w="9525">
              <a:noFill/>
              <a:miter lim="800000"/>
            </a:ln>
          </p:spPr>
          <p:txBody>
            <a:bodyPr/>
            <a:lstStyle/>
            <a:p>
              <a:pPr>
                <a:spcBef>
                  <a:spcPct val="20000"/>
                </a:spcBef>
              </a:pPr>
              <a:r>
                <a:rPr lang="en-US" altLang="zh-CN" b="0"/>
                <a:t>1</a:t>
              </a:r>
              <a:endParaRPr lang="en-US" altLang="zh-CN" b="0"/>
            </a:p>
          </p:txBody>
        </p:sp>
        <p:sp>
          <p:nvSpPr>
            <p:cNvPr id="75873" name="Rectangle 12"/>
            <p:cNvSpPr>
              <a:spLocks noChangeArrowheads="1"/>
            </p:cNvSpPr>
            <p:nvPr/>
          </p:nvSpPr>
          <p:spPr bwMode="auto">
            <a:xfrm>
              <a:off x="718" y="1525"/>
              <a:ext cx="484" cy="320"/>
            </a:xfrm>
            <a:prstGeom prst="rect">
              <a:avLst/>
            </a:prstGeom>
            <a:noFill/>
            <a:ln w="9525">
              <a:noFill/>
              <a:miter lim="800000"/>
            </a:ln>
          </p:spPr>
          <p:txBody>
            <a:bodyPr/>
            <a:lstStyle/>
            <a:p>
              <a:pPr>
                <a:spcBef>
                  <a:spcPct val="20000"/>
                </a:spcBef>
              </a:pPr>
              <a:r>
                <a:rPr lang="en-US" altLang="zh-CN"/>
                <a:t>   .</a:t>
              </a:r>
              <a:endParaRPr lang="en-US" altLang="zh-CN"/>
            </a:p>
          </p:txBody>
        </p:sp>
        <p:sp>
          <p:nvSpPr>
            <p:cNvPr id="75874" name="Rectangle 11"/>
            <p:cNvSpPr>
              <a:spLocks noChangeArrowheads="1"/>
            </p:cNvSpPr>
            <p:nvPr/>
          </p:nvSpPr>
          <p:spPr bwMode="auto">
            <a:xfrm>
              <a:off x="340" y="1525"/>
              <a:ext cx="378" cy="320"/>
            </a:xfrm>
            <a:prstGeom prst="rect">
              <a:avLst/>
            </a:prstGeom>
            <a:noFill/>
            <a:ln w="9525">
              <a:noFill/>
              <a:miter lim="800000"/>
            </a:ln>
          </p:spPr>
          <p:txBody>
            <a:bodyPr/>
            <a:lstStyle/>
            <a:p>
              <a:pPr>
                <a:spcBef>
                  <a:spcPct val="20000"/>
                </a:spcBef>
              </a:pPr>
              <a:r>
                <a:rPr lang="en-US" altLang="zh-CN" b="0"/>
                <a:t>1</a:t>
              </a:r>
              <a:endParaRPr lang="en-US" altLang="zh-CN" b="0"/>
            </a:p>
          </p:txBody>
        </p:sp>
        <p:sp>
          <p:nvSpPr>
            <p:cNvPr id="75875" name="Line 27"/>
            <p:cNvSpPr>
              <a:spLocks noChangeShapeType="1"/>
            </p:cNvSpPr>
            <p:nvPr/>
          </p:nvSpPr>
          <p:spPr bwMode="auto">
            <a:xfrm>
              <a:off x="340" y="1525"/>
              <a:ext cx="862" cy="0"/>
            </a:xfrm>
            <a:prstGeom prst="line">
              <a:avLst/>
            </a:prstGeom>
            <a:noFill/>
            <a:ln w="28575" cap="sq">
              <a:solidFill>
                <a:schemeClr val="tx1"/>
              </a:solidFill>
              <a:round/>
            </a:ln>
          </p:spPr>
          <p:txBody>
            <a:bodyPr>
              <a:spAutoFit/>
            </a:bodyPr>
            <a:lstStyle/>
            <a:p>
              <a:endParaRPr lang="zh-CN" altLang="en-US"/>
            </a:p>
          </p:txBody>
        </p:sp>
        <p:sp>
          <p:nvSpPr>
            <p:cNvPr id="75876" name="Line 28"/>
            <p:cNvSpPr>
              <a:spLocks noChangeShapeType="1"/>
            </p:cNvSpPr>
            <p:nvPr/>
          </p:nvSpPr>
          <p:spPr bwMode="auto">
            <a:xfrm>
              <a:off x="340" y="1845"/>
              <a:ext cx="862" cy="0"/>
            </a:xfrm>
            <a:prstGeom prst="line">
              <a:avLst/>
            </a:prstGeom>
            <a:noFill/>
            <a:ln w="12700">
              <a:solidFill>
                <a:schemeClr val="tx1"/>
              </a:solidFill>
              <a:round/>
            </a:ln>
          </p:spPr>
          <p:txBody>
            <a:bodyPr>
              <a:spAutoFit/>
            </a:bodyPr>
            <a:lstStyle/>
            <a:p>
              <a:endParaRPr lang="zh-CN" altLang="en-US"/>
            </a:p>
          </p:txBody>
        </p:sp>
        <p:sp>
          <p:nvSpPr>
            <p:cNvPr id="75877" name="Line 29"/>
            <p:cNvSpPr>
              <a:spLocks noChangeShapeType="1"/>
            </p:cNvSpPr>
            <p:nvPr/>
          </p:nvSpPr>
          <p:spPr bwMode="auto">
            <a:xfrm>
              <a:off x="340" y="2165"/>
              <a:ext cx="862" cy="0"/>
            </a:xfrm>
            <a:prstGeom prst="line">
              <a:avLst/>
            </a:prstGeom>
            <a:noFill/>
            <a:ln w="12700">
              <a:solidFill>
                <a:schemeClr val="tx1"/>
              </a:solidFill>
              <a:round/>
            </a:ln>
          </p:spPr>
          <p:txBody>
            <a:bodyPr>
              <a:spAutoFit/>
            </a:bodyPr>
            <a:lstStyle/>
            <a:p>
              <a:endParaRPr lang="zh-CN" altLang="en-US"/>
            </a:p>
          </p:txBody>
        </p:sp>
        <p:sp>
          <p:nvSpPr>
            <p:cNvPr id="75878" name="Line 30"/>
            <p:cNvSpPr>
              <a:spLocks noChangeShapeType="1"/>
            </p:cNvSpPr>
            <p:nvPr/>
          </p:nvSpPr>
          <p:spPr bwMode="auto">
            <a:xfrm>
              <a:off x="340" y="2485"/>
              <a:ext cx="862" cy="0"/>
            </a:xfrm>
            <a:prstGeom prst="line">
              <a:avLst/>
            </a:prstGeom>
            <a:noFill/>
            <a:ln w="12700">
              <a:solidFill>
                <a:schemeClr val="tx1"/>
              </a:solidFill>
              <a:round/>
            </a:ln>
          </p:spPr>
          <p:txBody>
            <a:bodyPr>
              <a:spAutoFit/>
            </a:bodyPr>
            <a:lstStyle/>
            <a:p>
              <a:endParaRPr lang="zh-CN" altLang="en-US"/>
            </a:p>
          </p:txBody>
        </p:sp>
        <p:sp>
          <p:nvSpPr>
            <p:cNvPr id="75879" name="Line 31"/>
            <p:cNvSpPr>
              <a:spLocks noChangeShapeType="1"/>
            </p:cNvSpPr>
            <p:nvPr/>
          </p:nvSpPr>
          <p:spPr bwMode="auto">
            <a:xfrm>
              <a:off x="340" y="2805"/>
              <a:ext cx="862" cy="0"/>
            </a:xfrm>
            <a:prstGeom prst="line">
              <a:avLst/>
            </a:prstGeom>
            <a:noFill/>
            <a:ln w="12700">
              <a:solidFill>
                <a:schemeClr val="tx1"/>
              </a:solidFill>
              <a:round/>
            </a:ln>
          </p:spPr>
          <p:txBody>
            <a:bodyPr>
              <a:spAutoFit/>
            </a:bodyPr>
            <a:lstStyle/>
            <a:p>
              <a:endParaRPr lang="zh-CN" altLang="en-US"/>
            </a:p>
          </p:txBody>
        </p:sp>
        <p:sp>
          <p:nvSpPr>
            <p:cNvPr id="75880" name="Line 32"/>
            <p:cNvSpPr>
              <a:spLocks noChangeShapeType="1"/>
            </p:cNvSpPr>
            <p:nvPr/>
          </p:nvSpPr>
          <p:spPr bwMode="auto">
            <a:xfrm>
              <a:off x="340" y="3125"/>
              <a:ext cx="862" cy="0"/>
            </a:xfrm>
            <a:prstGeom prst="line">
              <a:avLst/>
            </a:prstGeom>
            <a:noFill/>
            <a:ln w="12700">
              <a:solidFill>
                <a:schemeClr val="tx1"/>
              </a:solidFill>
              <a:round/>
            </a:ln>
          </p:spPr>
          <p:txBody>
            <a:bodyPr>
              <a:spAutoFit/>
            </a:bodyPr>
            <a:lstStyle/>
            <a:p>
              <a:endParaRPr lang="zh-CN" altLang="en-US"/>
            </a:p>
          </p:txBody>
        </p:sp>
        <p:sp>
          <p:nvSpPr>
            <p:cNvPr id="75881" name="Line 33"/>
            <p:cNvSpPr>
              <a:spLocks noChangeShapeType="1"/>
            </p:cNvSpPr>
            <p:nvPr/>
          </p:nvSpPr>
          <p:spPr bwMode="auto">
            <a:xfrm>
              <a:off x="340" y="3445"/>
              <a:ext cx="862" cy="0"/>
            </a:xfrm>
            <a:prstGeom prst="line">
              <a:avLst/>
            </a:prstGeom>
            <a:noFill/>
            <a:ln w="12700">
              <a:solidFill>
                <a:schemeClr val="tx1"/>
              </a:solidFill>
              <a:round/>
            </a:ln>
          </p:spPr>
          <p:txBody>
            <a:bodyPr>
              <a:spAutoFit/>
            </a:bodyPr>
            <a:lstStyle/>
            <a:p>
              <a:endParaRPr lang="zh-CN" altLang="en-US"/>
            </a:p>
          </p:txBody>
        </p:sp>
        <p:sp>
          <p:nvSpPr>
            <p:cNvPr id="75882" name="Line 34"/>
            <p:cNvSpPr>
              <a:spLocks noChangeShapeType="1"/>
            </p:cNvSpPr>
            <p:nvPr/>
          </p:nvSpPr>
          <p:spPr bwMode="auto">
            <a:xfrm>
              <a:off x="340" y="3765"/>
              <a:ext cx="862" cy="0"/>
            </a:xfrm>
            <a:prstGeom prst="line">
              <a:avLst/>
            </a:prstGeom>
            <a:noFill/>
            <a:ln w="12700">
              <a:solidFill>
                <a:schemeClr val="tx1"/>
              </a:solidFill>
              <a:round/>
            </a:ln>
          </p:spPr>
          <p:txBody>
            <a:bodyPr>
              <a:spAutoFit/>
            </a:bodyPr>
            <a:lstStyle/>
            <a:p>
              <a:endParaRPr lang="zh-CN" altLang="en-US"/>
            </a:p>
          </p:txBody>
        </p:sp>
        <p:sp>
          <p:nvSpPr>
            <p:cNvPr id="75883" name="Line 35"/>
            <p:cNvSpPr>
              <a:spLocks noChangeShapeType="1"/>
            </p:cNvSpPr>
            <p:nvPr/>
          </p:nvSpPr>
          <p:spPr bwMode="auto">
            <a:xfrm>
              <a:off x="340" y="4085"/>
              <a:ext cx="862" cy="0"/>
            </a:xfrm>
            <a:prstGeom prst="line">
              <a:avLst/>
            </a:prstGeom>
            <a:noFill/>
            <a:ln w="28575" cap="sq">
              <a:solidFill>
                <a:schemeClr val="tx1"/>
              </a:solidFill>
              <a:round/>
            </a:ln>
          </p:spPr>
          <p:txBody>
            <a:bodyPr>
              <a:spAutoFit/>
            </a:bodyPr>
            <a:lstStyle/>
            <a:p>
              <a:endParaRPr lang="zh-CN" altLang="en-US"/>
            </a:p>
          </p:txBody>
        </p:sp>
        <p:sp>
          <p:nvSpPr>
            <p:cNvPr id="75884" name="Line 36"/>
            <p:cNvSpPr>
              <a:spLocks noChangeShapeType="1"/>
            </p:cNvSpPr>
            <p:nvPr/>
          </p:nvSpPr>
          <p:spPr bwMode="auto">
            <a:xfrm>
              <a:off x="340" y="1525"/>
              <a:ext cx="0" cy="2560"/>
            </a:xfrm>
            <a:prstGeom prst="line">
              <a:avLst/>
            </a:prstGeom>
            <a:noFill/>
            <a:ln w="28575" cap="sq">
              <a:solidFill>
                <a:schemeClr val="tx1"/>
              </a:solidFill>
              <a:round/>
            </a:ln>
          </p:spPr>
          <p:txBody>
            <a:bodyPr>
              <a:spAutoFit/>
            </a:bodyPr>
            <a:lstStyle/>
            <a:p>
              <a:endParaRPr lang="zh-CN" altLang="en-US"/>
            </a:p>
          </p:txBody>
        </p:sp>
        <p:sp>
          <p:nvSpPr>
            <p:cNvPr id="75885" name="Line 37"/>
            <p:cNvSpPr>
              <a:spLocks noChangeShapeType="1"/>
            </p:cNvSpPr>
            <p:nvPr/>
          </p:nvSpPr>
          <p:spPr bwMode="auto">
            <a:xfrm>
              <a:off x="718" y="1525"/>
              <a:ext cx="0" cy="2560"/>
            </a:xfrm>
            <a:prstGeom prst="line">
              <a:avLst/>
            </a:prstGeom>
            <a:noFill/>
            <a:ln w="12700">
              <a:solidFill>
                <a:schemeClr val="tx1"/>
              </a:solidFill>
              <a:round/>
            </a:ln>
          </p:spPr>
          <p:txBody>
            <a:bodyPr>
              <a:spAutoFit/>
            </a:bodyPr>
            <a:lstStyle/>
            <a:p>
              <a:endParaRPr lang="zh-CN" altLang="en-US"/>
            </a:p>
          </p:txBody>
        </p:sp>
        <p:sp>
          <p:nvSpPr>
            <p:cNvPr id="75886" name="Line 38"/>
            <p:cNvSpPr>
              <a:spLocks noChangeShapeType="1"/>
            </p:cNvSpPr>
            <p:nvPr/>
          </p:nvSpPr>
          <p:spPr bwMode="auto">
            <a:xfrm>
              <a:off x="1202" y="1525"/>
              <a:ext cx="0" cy="2560"/>
            </a:xfrm>
            <a:prstGeom prst="line">
              <a:avLst/>
            </a:prstGeom>
            <a:noFill/>
            <a:ln w="28575" cap="sq">
              <a:solidFill>
                <a:schemeClr val="tx1"/>
              </a:solidFill>
              <a:round/>
            </a:ln>
          </p:spPr>
          <p:txBody>
            <a:bodyPr>
              <a:spAutoFit/>
            </a:bodyPr>
            <a:lstStyle/>
            <a:p>
              <a:endParaRPr lang="zh-CN" altLang="en-US"/>
            </a:p>
          </p:txBody>
        </p:sp>
      </p:grpSp>
      <p:grpSp>
        <p:nvGrpSpPr>
          <p:cNvPr id="3" name="Group 66"/>
          <p:cNvGrpSpPr/>
          <p:nvPr/>
        </p:nvGrpSpPr>
        <p:grpSpPr bwMode="auto">
          <a:xfrm>
            <a:off x="1908175" y="1916113"/>
            <a:ext cx="1655763" cy="2160587"/>
            <a:chOff x="1247" y="1207"/>
            <a:chExt cx="999" cy="1316"/>
          </a:xfrm>
        </p:grpSpPr>
        <p:sp>
          <p:nvSpPr>
            <p:cNvPr id="58418" name="Text Box 50"/>
            <p:cNvSpPr txBox="1">
              <a:spLocks noChangeArrowheads="1"/>
            </p:cNvSpPr>
            <p:nvPr/>
          </p:nvSpPr>
          <p:spPr bwMode="auto">
            <a:xfrm>
              <a:off x="1429" y="1207"/>
              <a:ext cx="817" cy="26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200"/>
                <a:t>6</a:t>
              </a:r>
              <a:r>
                <a:rPr lang="en-US" altLang="zh-CN" sz="2200" baseline="30000"/>
                <a:t>#</a:t>
              </a:r>
              <a:r>
                <a:rPr lang="en-US" altLang="zh-CN" sz="2200"/>
                <a:t> i</a:t>
              </a:r>
              <a:r>
                <a:rPr lang="zh-CN" altLang="en-US" sz="2200"/>
                <a:t>节点</a:t>
              </a:r>
              <a:endParaRPr lang="zh-CN" altLang="en-US" sz="2200"/>
            </a:p>
          </p:txBody>
        </p:sp>
        <p:sp>
          <p:nvSpPr>
            <p:cNvPr id="58419" name="Rectangle 51"/>
            <p:cNvSpPr>
              <a:spLocks noChangeArrowheads="1"/>
            </p:cNvSpPr>
            <p:nvPr/>
          </p:nvSpPr>
          <p:spPr bwMode="auto">
            <a:xfrm>
              <a:off x="1520" y="1616"/>
              <a:ext cx="499" cy="907"/>
            </a:xfrm>
            <a:prstGeom prst="rect">
              <a:avLst/>
            </a:prstGeom>
            <a:solidFill>
              <a:srgbClr val="FFCC99"/>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58420" name="Line 52"/>
            <p:cNvSpPr>
              <a:spLocks noChangeShapeType="1"/>
            </p:cNvSpPr>
            <p:nvPr/>
          </p:nvSpPr>
          <p:spPr bwMode="auto">
            <a:xfrm>
              <a:off x="1520" y="2024"/>
              <a:ext cx="499"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58421" name="Line 53"/>
            <p:cNvSpPr>
              <a:spLocks noChangeShapeType="1"/>
            </p:cNvSpPr>
            <p:nvPr/>
          </p:nvSpPr>
          <p:spPr bwMode="auto">
            <a:xfrm>
              <a:off x="1520" y="2296"/>
              <a:ext cx="499"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58426" name="Text Box 58"/>
            <p:cNvSpPr txBox="1">
              <a:spLocks noChangeArrowheads="1"/>
            </p:cNvSpPr>
            <p:nvPr/>
          </p:nvSpPr>
          <p:spPr bwMode="auto">
            <a:xfrm>
              <a:off x="1565" y="2024"/>
              <a:ext cx="454" cy="26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200"/>
                <a:t>132</a:t>
              </a:r>
              <a:endParaRPr lang="en-US" altLang="zh-CN" sz="2200"/>
            </a:p>
          </p:txBody>
        </p:sp>
        <p:sp>
          <p:nvSpPr>
            <p:cNvPr id="58433" name="Line 65"/>
            <p:cNvSpPr>
              <a:spLocks noChangeShapeType="1"/>
            </p:cNvSpPr>
            <p:nvPr/>
          </p:nvSpPr>
          <p:spPr bwMode="auto">
            <a:xfrm>
              <a:off x="1247" y="2251"/>
              <a:ext cx="272"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grpSp>
        <p:nvGrpSpPr>
          <p:cNvPr id="4" name="Group 67"/>
          <p:cNvGrpSpPr/>
          <p:nvPr/>
        </p:nvGrpSpPr>
        <p:grpSpPr bwMode="auto">
          <a:xfrm>
            <a:off x="5434013" y="1773238"/>
            <a:ext cx="1585912" cy="2089150"/>
            <a:chOff x="1247" y="1207"/>
            <a:chExt cx="999" cy="1316"/>
          </a:xfrm>
        </p:grpSpPr>
        <p:sp>
          <p:nvSpPr>
            <p:cNvPr id="58436" name="Text Box 68"/>
            <p:cNvSpPr txBox="1">
              <a:spLocks noChangeArrowheads="1"/>
            </p:cNvSpPr>
            <p:nvPr/>
          </p:nvSpPr>
          <p:spPr bwMode="auto">
            <a:xfrm>
              <a:off x="1429" y="1207"/>
              <a:ext cx="817" cy="25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a:t>26</a:t>
              </a:r>
              <a:r>
                <a:rPr lang="en-US" altLang="zh-CN" sz="2000" baseline="30000"/>
                <a:t>#</a:t>
              </a:r>
              <a:r>
                <a:rPr lang="en-US" altLang="zh-CN" sz="2000"/>
                <a:t> i</a:t>
              </a:r>
              <a:r>
                <a:rPr lang="zh-CN" altLang="en-US" sz="2000"/>
                <a:t>节点</a:t>
              </a:r>
              <a:endParaRPr lang="zh-CN" altLang="en-US" sz="2000"/>
            </a:p>
          </p:txBody>
        </p:sp>
        <p:sp>
          <p:nvSpPr>
            <p:cNvPr id="58437" name="Rectangle 69"/>
            <p:cNvSpPr>
              <a:spLocks noChangeArrowheads="1"/>
            </p:cNvSpPr>
            <p:nvPr/>
          </p:nvSpPr>
          <p:spPr bwMode="auto">
            <a:xfrm>
              <a:off x="1520" y="1616"/>
              <a:ext cx="499" cy="907"/>
            </a:xfrm>
            <a:prstGeom prst="rect">
              <a:avLst/>
            </a:prstGeom>
            <a:solidFill>
              <a:srgbClr val="FFCC99"/>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eaLnBrk="1" hangingPunct="1">
                <a:spcBef>
                  <a:spcPct val="50000"/>
                </a:spcBef>
                <a:buClr>
                  <a:schemeClr val="tx1"/>
                </a:buClr>
                <a:defRPr/>
              </a:pPr>
              <a:endParaRPr lang="zh-CN" altLang="en-US"/>
            </a:p>
          </p:txBody>
        </p:sp>
        <p:sp>
          <p:nvSpPr>
            <p:cNvPr id="58438" name="Line 70"/>
            <p:cNvSpPr>
              <a:spLocks noChangeShapeType="1"/>
            </p:cNvSpPr>
            <p:nvPr/>
          </p:nvSpPr>
          <p:spPr bwMode="auto">
            <a:xfrm>
              <a:off x="1520" y="2024"/>
              <a:ext cx="499"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58439" name="Line 71"/>
            <p:cNvSpPr>
              <a:spLocks noChangeShapeType="1"/>
            </p:cNvSpPr>
            <p:nvPr/>
          </p:nvSpPr>
          <p:spPr bwMode="auto">
            <a:xfrm>
              <a:off x="1520" y="2296"/>
              <a:ext cx="499" cy="0"/>
            </a:xfrm>
            <a:prstGeom prst="line">
              <a:avLst/>
            </a:prstGeom>
            <a:noFill/>
            <a:ln w="9525">
              <a:solidFill>
                <a:schemeClr val="tx1"/>
              </a:solidFill>
              <a:roun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58440" name="Text Box 72"/>
            <p:cNvSpPr txBox="1">
              <a:spLocks noChangeArrowheads="1"/>
            </p:cNvSpPr>
            <p:nvPr/>
          </p:nvSpPr>
          <p:spPr bwMode="auto">
            <a:xfrm>
              <a:off x="1565" y="2024"/>
              <a:ext cx="454" cy="25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000"/>
                <a:t>496</a:t>
              </a:r>
              <a:endParaRPr lang="en-US" altLang="zh-CN" sz="2000"/>
            </a:p>
          </p:txBody>
        </p:sp>
        <p:sp>
          <p:nvSpPr>
            <p:cNvPr id="58441" name="Line 73"/>
            <p:cNvSpPr>
              <a:spLocks noChangeShapeType="1"/>
            </p:cNvSpPr>
            <p:nvPr/>
          </p:nvSpPr>
          <p:spPr bwMode="auto">
            <a:xfrm>
              <a:off x="1247" y="2251"/>
              <a:ext cx="272"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grpSp>
        <p:nvGrpSpPr>
          <p:cNvPr id="5" name="Group 104"/>
          <p:cNvGrpSpPr/>
          <p:nvPr/>
        </p:nvGrpSpPr>
        <p:grpSpPr bwMode="auto">
          <a:xfrm>
            <a:off x="3635375" y="1773238"/>
            <a:ext cx="2232025" cy="4824412"/>
            <a:chOff x="2335" y="1117"/>
            <a:chExt cx="1089" cy="2901"/>
          </a:xfrm>
        </p:grpSpPr>
        <p:sp>
          <p:nvSpPr>
            <p:cNvPr id="58443" name="Text Box 75"/>
            <p:cNvSpPr txBox="1">
              <a:spLocks noChangeArrowheads="1"/>
            </p:cNvSpPr>
            <p:nvPr/>
          </p:nvSpPr>
          <p:spPr bwMode="auto">
            <a:xfrm>
              <a:off x="2335" y="1117"/>
              <a:ext cx="1089" cy="27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a:t>/usr</a:t>
              </a:r>
              <a:r>
                <a:rPr lang="zh-CN" altLang="en-US"/>
                <a:t>子目录</a:t>
              </a:r>
              <a:endParaRPr lang="zh-CN" altLang="en-US"/>
            </a:p>
          </p:txBody>
        </p:sp>
        <p:sp>
          <p:nvSpPr>
            <p:cNvPr id="75818" name="Rectangle 76"/>
            <p:cNvSpPr>
              <a:spLocks noChangeArrowheads="1"/>
            </p:cNvSpPr>
            <p:nvPr/>
          </p:nvSpPr>
          <p:spPr bwMode="auto">
            <a:xfrm>
              <a:off x="2714" y="3698"/>
              <a:ext cx="484" cy="320"/>
            </a:xfrm>
            <a:prstGeom prst="rect">
              <a:avLst/>
            </a:prstGeom>
            <a:noFill/>
            <a:ln w="9525">
              <a:noFill/>
              <a:miter lim="800000"/>
            </a:ln>
          </p:spPr>
          <p:txBody>
            <a:bodyPr/>
            <a:lstStyle/>
            <a:p>
              <a:pPr>
                <a:spcBef>
                  <a:spcPct val="20000"/>
                </a:spcBef>
              </a:pPr>
              <a:r>
                <a:rPr lang="en-US" altLang="zh-CN" b="0"/>
                <a:t>file2</a:t>
              </a:r>
              <a:endParaRPr lang="en-US" altLang="zh-CN" b="0"/>
            </a:p>
          </p:txBody>
        </p:sp>
        <p:sp>
          <p:nvSpPr>
            <p:cNvPr id="75819" name="Rectangle 77"/>
            <p:cNvSpPr>
              <a:spLocks noChangeArrowheads="1"/>
            </p:cNvSpPr>
            <p:nvPr/>
          </p:nvSpPr>
          <p:spPr bwMode="auto">
            <a:xfrm>
              <a:off x="2336" y="3698"/>
              <a:ext cx="378" cy="320"/>
            </a:xfrm>
            <a:prstGeom prst="rect">
              <a:avLst/>
            </a:prstGeom>
            <a:noFill/>
            <a:ln w="9525">
              <a:noFill/>
              <a:miter lim="800000"/>
            </a:ln>
          </p:spPr>
          <p:txBody>
            <a:bodyPr/>
            <a:lstStyle/>
            <a:p>
              <a:pPr>
                <a:spcBef>
                  <a:spcPct val="20000"/>
                </a:spcBef>
              </a:pPr>
              <a:r>
                <a:rPr lang="en-US" altLang="zh-CN" b="0"/>
                <a:t>20</a:t>
              </a:r>
              <a:endParaRPr lang="en-US" altLang="zh-CN" b="0"/>
            </a:p>
          </p:txBody>
        </p:sp>
        <p:sp>
          <p:nvSpPr>
            <p:cNvPr id="75820" name="Rectangle 78"/>
            <p:cNvSpPr>
              <a:spLocks noChangeArrowheads="1"/>
            </p:cNvSpPr>
            <p:nvPr/>
          </p:nvSpPr>
          <p:spPr bwMode="auto">
            <a:xfrm>
              <a:off x="2714" y="3378"/>
              <a:ext cx="484" cy="320"/>
            </a:xfrm>
            <a:prstGeom prst="rect">
              <a:avLst/>
            </a:prstGeom>
            <a:noFill/>
            <a:ln w="9525">
              <a:noFill/>
              <a:miter lim="800000"/>
            </a:ln>
          </p:spPr>
          <p:txBody>
            <a:bodyPr/>
            <a:lstStyle/>
            <a:p>
              <a:pPr>
                <a:spcBef>
                  <a:spcPct val="20000"/>
                </a:spcBef>
              </a:pPr>
              <a:r>
                <a:rPr lang="en-US" altLang="zh-CN" b="0"/>
                <a:t>bal</a:t>
              </a:r>
              <a:endParaRPr lang="en-US" altLang="zh-CN" b="0"/>
            </a:p>
          </p:txBody>
        </p:sp>
        <p:sp>
          <p:nvSpPr>
            <p:cNvPr id="75821" name="Rectangle 79"/>
            <p:cNvSpPr>
              <a:spLocks noChangeArrowheads="1"/>
            </p:cNvSpPr>
            <p:nvPr/>
          </p:nvSpPr>
          <p:spPr bwMode="auto">
            <a:xfrm>
              <a:off x="2336" y="3385"/>
              <a:ext cx="378" cy="320"/>
            </a:xfrm>
            <a:prstGeom prst="rect">
              <a:avLst/>
            </a:prstGeom>
            <a:noFill/>
            <a:ln w="9525">
              <a:noFill/>
              <a:miter lim="800000"/>
            </a:ln>
          </p:spPr>
          <p:txBody>
            <a:bodyPr/>
            <a:lstStyle/>
            <a:p>
              <a:pPr>
                <a:spcBef>
                  <a:spcPct val="20000"/>
                </a:spcBef>
              </a:pPr>
              <a:r>
                <a:rPr lang="en-US" altLang="zh-CN" b="0"/>
                <a:t>45</a:t>
              </a:r>
              <a:endParaRPr lang="en-US" altLang="zh-CN" b="0"/>
            </a:p>
          </p:txBody>
        </p:sp>
        <p:sp>
          <p:nvSpPr>
            <p:cNvPr id="75822" name="Rectangle 80"/>
            <p:cNvSpPr>
              <a:spLocks noChangeArrowheads="1"/>
            </p:cNvSpPr>
            <p:nvPr/>
          </p:nvSpPr>
          <p:spPr bwMode="auto">
            <a:xfrm>
              <a:off x="2714" y="3058"/>
              <a:ext cx="484" cy="320"/>
            </a:xfrm>
            <a:prstGeom prst="rect">
              <a:avLst/>
            </a:prstGeom>
            <a:noFill/>
            <a:ln w="9525">
              <a:noFill/>
              <a:miter lim="800000"/>
            </a:ln>
          </p:spPr>
          <p:txBody>
            <a:bodyPr/>
            <a:lstStyle/>
            <a:p>
              <a:pPr>
                <a:spcBef>
                  <a:spcPct val="20000"/>
                </a:spcBef>
              </a:pPr>
              <a:r>
                <a:rPr lang="en-US" altLang="zh-CN" b="0"/>
                <a:t>ast</a:t>
              </a:r>
              <a:endParaRPr lang="en-US" altLang="zh-CN" b="0"/>
            </a:p>
          </p:txBody>
        </p:sp>
        <p:sp>
          <p:nvSpPr>
            <p:cNvPr id="75823" name="Rectangle 81"/>
            <p:cNvSpPr>
              <a:spLocks noChangeArrowheads="1"/>
            </p:cNvSpPr>
            <p:nvPr/>
          </p:nvSpPr>
          <p:spPr bwMode="auto">
            <a:xfrm>
              <a:off x="2381" y="3067"/>
              <a:ext cx="378" cy="320"/>
            </a:xfrm>
            <a:prstGeom prst="rect">
              <a:avLst/>
            </a:prstGeom>
            <a:noFill/>
            <a:ln w="9525">
              <a:noFill/>
              <a:miter lim="800000"/>
            </a:ln>
          </p:spPr>
          <p:txBody>
            <a:bodyPr/>
            <a:lstStyle/>
            <a:p>
              <a:pPr>
                <a:spcBef>
                  <a:spcPct val="20000"/>
                </a:spcBef>
              </a:pPr>
              <a:r>
                <a:rPr lang="en-US" altLang="zh-CN" b="0"/>
                <a:t>26</a:t>
              </a:r>
              <a:endParaRPr lang="en-US" altLang="zh-CN" b="0"/>
            </a:p>
          </p:txBody>
        </p:sp>
        <p:sp>
          <p:nvSpPr>
            <p:cNvPr id="75824" name="Rectangle 82"/>
            <p:cNvSpPr>
              <a:spLocks noChangeArrowheads="1"/>
            </p:cNvSpPr>
            <p:nvPr/>
          </p:nvSpPr>
          <p:spPr bwMode="auto">
            <a:xfrm>
              <a:off x="2714" y="2738"/>
              <a:ext cx="484" cy="320"/>
            </a:xfrm>
            <a:prstGeom prst="rect">
              <a:avLst/>
            </a:prstGeom>
            <a:noFill/>
            <a:ln w="9525">
              <a:noFill/>
              <a:miter lim="800000"/>
            </a:ln>
          </p:spPr>
          <p:txBody>
            <a:bodyPr/>
            <a:lstStyle/>
            <a:p>
              <a:pPr>
                <a:spcBef>
                  <a:spcPct val="20000"/>
                </a:spcBef>
              </a:pPr>
              <a:r>
                <a:rPr lang="en-US" altLang="zh-CN" b="0"/>
                <a:t>jim</a:t>
              </a:r>
              <a:endParaRPr lang="en-US" altLang="zh-CN" b="0"/>
            </a:p>
          </p:txBody>
        </p:sp>
        <p:sp>
          <p:nvSpPr>
            <p:cNvPr id="75825" name="Rectangle 83"/>
            <p:cNvSpPr>
              <a:spLocks noChangeArrowheads="1"/>
            </p:cNvSpPr>
            <p:nvPr/>
          </p:nvSpPr>
          <p:spPr bwMode="auto">
            <a:xfrm>
              <a:off x="2336" y="2738"/>
              <a:ext cx="378" cy="320"/>
            </a:xfrm>
            <a:prstGeom prst="rect">
              <a:avLst/>
            </a:prstGeom>
            <a:noFill/>
            <a:ln w="9525">
              <a:noFill/>
              <a:miter lim="800000"/>
            </a:ln>
          </p:spPr>
          <p:txBody>
            <a:bodyPr/>
            <a:lstStyle/>
            <a:p>
              <a:pPr>
                <a:spcBef>
                  <a:spcPct val="20000"/>
                </a:spcBef>
              </a:pPr>
              <a:r>
                <a:rPr lang="en-US" altLang="zh-CN" b="0"/>
                <a:t>51</a:t>
              </a:r>
              <a:endParaRPr lang="en-US" altLang="zh-CN" b="0"/>
            </a:p>
          </p:txBody>
        </p:sp>
        <p:sp>
          <p:nvSpPr>
            <p:cNvPr id="75826" name="Rectangle 84"/>
            <p:cNvSpPr>
              <a:spLocks noChangeArrowheads="1"/>
            </p:cNvSpPr>
            <p:nvPr/>
          </p:nvSpPr>
          <p:spPr bwMode="auto">
            <a:xfrm>
              <a:off x="2714" y="2418"/>
              <a:ext cx="484" cy="320"/>
            </a:xfrm>
            <a:prstGeom prst="rect">
              <a:avLst/>
            </a:prstGeom>
            <a:noFill/>
            <a:ln w="9525">
              <a:noFill/>
              <a:miter lim="800000"/>
            </a:ln>
          </p:spPr>
          <p:txBody>
            <a:bodyPr/>
            <a:lstStyle/>
            <a:p>
              <a:pPr>
                <a:spcBef>
                  <a:spcPct val="20000"/>
                </a:spcBef>
              </a:pPr>
              <a:r>
                <a:rPr lang="en-US" altLang="zh-CN" b="0"/>
                <a:t>erik</a:t>
              </a:r>
              <a:endParaRPr lang="en-US" altLang="zh-CN" b="0"/>
            </a:p>
          </p:txBody>
        </p:sp>
        <p:sp>
          <p:nvSpPr>
            <p:cNvPr id="75827" name="Rectangle 85"/>
            <p:cNvSpPr>
              <a:spLocks noChangeArrowheads="1"/>
            </p:cNvSpPr>
            <p:nvPr/>
          </p:nvSpPr>
          <p:spPr bwMode="auto">
            <a:xfrm>
              <a:off x="2336" y="2418"/>
              <a:ext cx="378" cy="320"/>
            </a:xfrm>
            <a:prstGeom prst="rect">
              <a:avLst/>
            </a:prstGeom>
            <a:noFill/>
            <a:ln w="9525">
              <a:noFill/>
              <a:miter lim="800000"/>
            </a:ln>
          </p:spPr>
          <p:txBody>
            <a:bodyPr/>
            <a:lstStyle/>
            <a:p>
              <a:pPr>
                <a:spcBef>
                  <a:spcPct val="20000"/>
                </a:spcBef>
              </a:pPr>
              <a:r>
                <a:rPr lang="en-US" altLang="zh-CN" b="0"/>
                <a:t>30</a:t>
              </a:r>
              <a:endParaRPr lang="en-US" altLang="zh-CN" b="0"/>
            </a:p>
          </p:txBody>
        </p:sp>
        <p:sp>
          <p:nvSpPr>
            <p:cNvPr id="75828" name="Rectangle 86"/>
            <p:cNvSpPr>
              <a:spLocks noChangeArrowheads="1"/>
            </p:cNvSpPr>
            <p:nvPr/>
          </p:nvSpPr>
          <p:spPr bwMode="auto">
            <a:xfrm>
              <a:off x="2714" y="2098"/>
              <a:ext cx="484" cy="320"/>
            </a:xfrm>
            <a:prstGeom prst="rect">
              <a:avLst/>
            </a:prstGeom>
            <a:noFill/>
            <a:ln w="9525">
              <a:noFill/>
              <a:miter lim="800000"/>
            </a:ln>
          </p:spPr>
          <p:txBody>
            <a:bodyPr/>
            <a:lstStyle/>
            <a:p>
              <a:pPr>
                <a:spcBef>
                  <a:spcPct val="20000"/>
                </a:spcBef>
              </a:pPr>
              <a:r>
                <a:rPr lang="en-US" altLang="zh-CN" b="0"/>
                <a:t>dick</a:t>
              </a:r>
              <a:endParaRPr lang="en-US" altLang="zh-CN" b="0"/>
            </a:p>
          </p:txBody>
        </p:sp>
        <p:sp>
          <p:nvSpPr>
            <p:cNvPr id="75829" name="Rectangle 87"/>
            <p:cNvSpPr>
              <a:spLocks noChangeArrowheads="1"/>
            </p:cNvSpPr>
            <p:nvPr/>
          </p:nvSpPr>
          <p:spPr bwMode="auto">
            <a:xfrm>
              <a:off x="2336" y="2098"/>
              <a:ext cx="378" cy="320"/>
            </a:xfrm>
            <a:prstGeom prst="rect">
              <a:avLst/>
            </a:prstGeom>
            <a:noFill/>
            <a:ln w="9525">
              <a:noFill/>
              <a:miter lim="800000"/>
            </a:ln>
          </p:spPr>
          <p:txBody>
            <a:bodyPr/>
            <a:lstStyle/>
            <a:p>
              <a:pPr>
                <a:spcBef>
                  <a:spcPct val="20000"/>
                </a:spcBef>
              </a:pPr>
              <a:r>
                <a:rPr lang="en-US" altLang="zh-CN" b="0"/>
                <a:t>19</a:t>
              </a:r>
              <a:endParaRPr lang="en-US" altLang="zh-CN" b="0"/>
            </a:p>
          </p:txBody>
        </p:sp>
        <p:sp>
          <p:nvSpPr>
            <p:cNvPr id="75830" name="Rectangle 88"/>
            <p:cNvSpPr>
              <a:spLocks noChangeArrowheads="1"/>
            </p:cNvSpPr>
            <p:nvPr/>
          </p:nvSpPr>
          <p:spPr bwMode="auto">
            <a:xfrm>
              <a:off x="2714" y="1778"/>
              <a:ext cx="484" cy="320"/>
            </a:xfrm>
            <a:prstGeom prst="rect">
              <a:avLst/>
            </a:prstGeom>
            <a:noFill/>
            <a:ln w="9525">
              <a:noFill/>
              <a:miter lim="800000"/>
            </a:ln>
          </p:spPr>
          <p:txBody>
            <a:bodyPr/>
            <a:lstStyle/>
            <a:p>
              <a:pPr>
                <a:spcBef>
                  <a:spcPct val="20000"/>
                </a:spcBef>
              </a:pPr>
              <a:r>
                <a:rPr lang="en-US" altLang="zh-CN" sz="3200"/>
                <a:t>  ..</a:t>
              </a:r>
              <a:endParaRPr lang="en-US" altLang="zh-CN" sz="3200"/>
            </a:p>
          </p:txBody>
        </p:sp>
        <p:sp>
          <p:nvSpPr>
            <p:cNvPr id="75831" name="Rectangle 89"/>
            <p:cNvSpPr>
              <a:spLocks noChangeArrowheads="1"/>
            </p:cNvSpPr>
            <p:nvPr/>
          </p:nvSpPr>
          <p:spPr bwMode="auto">
            <a:xfrm>
              <a:off x="2336" y="1778"/>
              <a:ext cx="378" cy="320"/>
            </a:xfrm>
            <a:prstGeom prst="rect">
              <a:avLst/>
            </a:prstGeom>
            <a:noFill/>
            <a:ln w="9525">
              <a:noFill/>
              <a:miter lim="800000"/>
            </a:ln>
          </p:spPr>
          <p:txBody>
            <a:bodyPr/>
            <a:lstStyle/>
            <a:p>
              <a:pPr>
                <a:spcBef>
                  <a:spcPct val="20000"/>
                </a:spcBef>
              </a:pPr>
              <a:r>
                <a:rPr lang="en-US" altLang="zh-CN" b="0"/>
                <a:t>1</a:t>
              </a:r>
              <a:endParaRPr lang="en-US" altLang="zh-CN" b="0"/>
            </a:p>
          </p:txBody>
        </p:sp>
        <p:sp>
          <p:nvSpPr>
            <p:cNvPr id="75832" name="Rectangle 90"/>
            <p:cNvSpPr>
              <a:spLocks noChangeArrowheads="1"/>
            </p:cNvSpPr>
            <p:nvPr/>
          </p:nvSpPr>
          <p:spPr bwMode="auto">
            <a:xfrm>
              <a:off x="2714" y="1458"/>
              <a:ext cx="484" cy="320"/>
            </a:xfrm>
            <a:prstGeom prst="rect">
              <a:avLst/>
            </a:prstGeom>
            <a:noFill/>
            <a:ln w="9525">
              <a:noFill/>
              <a:miter lim="800000"/>
            </a:ln>
          </p:spPr>
          <p:txBody>
            <a:bodyPr/>
            <a:lstStyle/>
            <a:p>
              <a:pPr>
                <a:spcBef>
                  <a:spcPct val="20000"/>
                </a:spcBef>
              </a:pPr>
              <a:r>
                <a:rPr lang="en-US" altLang="zh-CN" sz="3200"/>
                <a:t>   .</a:t>
              </a:r>
              <a:endParaRPr lang="en-US" altLang="zh-CN" sz="3200"/>
            </a:p>
          </p:txBody>
        </p:sp>
        <p:sp>
          <p:nvSpPr>
            <p:cNvPr id="75833" name="Rectangle 91"/>
            <p:cNvSpPr>
              <a:spLocks noChangeArrowheads="1"/>
            </p:cNvSpPr>
            <p:nvPr/>
          </p:nvSpPr>
          <p:spPr bwMode="auto">
            <a:xfrm>
              <a:off x="2336" y="1480"/>
              <a:ext cx="378" cy="320"/>
            </a:xfrm>
            <a:prstGeom prst="rect">
              <a:avLst/>
            </a:prstGeom>
            <a:noFill/>
            <a:ln w="9525">
              <a:noFill/>
              <a:miter lim="800000"/>
            </a:ln>
          </p:spPr>
          <p:txBody>
            <a:bodyPr/>
            <a:lstStyle/>
            <a:p>
              <a:pPr>
                <a:spcBef>
                  <a:spcPct val="20000"/>
                </a:spcBef>
              </a:pPr>
              <a:r>
                <a:rPr lang="en-US" altLang="zh-CN" b="0"/>
                <a:t>6</a:t>
              </a:r>
              <a:endParaRPr lang="en-US" altLang="zh-CN" b="0"/>
            </a:p>
          </p:txBody>
        </p:sp>
        <p:sp>
          <p:nvSpPr>
            <p:cNvPr id="75834" name="Line 92"/>
            <p:cNvSpPr>
              <a:spLocks noChangeShapeType="1"/>
            </p:cNvSpPr>
            <p:nvPr/>
          </p:nvSpPr>
          <p:spPr bwMode="auto">
            <a:xfrm>
              <a:off x="2336" y="1458"/>
              <a:ext cx="862" cy="0"/>
            </a:xfrm>
            <a:prstGeom prst="line">
              <a:avLst/>
            </a:prstGeom>
            <a:noFill/>
            <a:ln w="28575" cap="sq">
              <a:solidFill>
                <a:schemeClr val="tx1"/>
              </a:solidFill>
              <a:round/>
            </a:ln>
          </p:spPr>
          <p:txBody>
            <a:bodyPr>
              <a:spAutoFit/>
            </a:bodyPr>
            <a:lstStyle/>
            <a:p>
              <a:endParaRPr lang="zh-CN" altLang="en-US"/>
            </a:p>
          </p:txBody>
        </p:sp>
        <p:sp>
          <p:nvSpPr>
            <p:cNvPr id="75835" name="Line 93"/>
            <p:cNvSpPr>
              <a:spLocks noChangeShapeType="1"/>
            </p:cNvSpPr>
            <p:nvPr/>
          </p:nvSpPr>
          <p:spPr bwMode="auto">
            <a:xfrm>
              <a:off x="2336" y="1778"/>
              <a:ext cx="862" cy="0"/>
            </a:xfrm>
            <a:prstGeom prst="line">
              <a:avLst/>
            </a:prstGeom>
            <a:noFill/>
            <a:ln w="12700">
              <a:solidFill>
                <a:schemeClr val="tx1"/>
              </a:solidFill>
              <a:round/>
            </a:ln>
          </p:spPr>
          <p:txBody>
            <a:bodyPr>
              <a:spAutoFit/>
            </a:bodyPr>
            <a:lstStyle/>
            <a:p>
              <a:endParaRPr lang="zh-CN" altLang="en-US"/>
            </a:p>
          </p:txBody>
        </p:sp>
        <p:sp>
          <p:nvSpPr>
            <p:cNvPr id="75836" name="Line 94"/>
            <p:cNvSpPr>
              <a:spLocks noChangeShapeType="1"/>
            </p:cNvSpPr>
            <p:nvPr/>
          </p:nvSpPr>
          <p:spPr bwMode="auto">
            <a:xfrm>
              <a:off x="2336" y="2098"/>
              <a:ext cx="862" cy="0"/>
            </a:xfrm>
            <a:prstGeom prst="line">
              <a:avLst/>
            </a:prstGeom>
            <a:noFill/>
            <a:ln w="12700">
              <a:solidFill>
                <a:schemeClr val="tx1"/>
              </a:solidFill>
              <a:round/>
            </a:ln>
          </p:spPr>
          <p:txBody>
            <a:bodyPr>
              <a:spAutoFit/>
            </a:bodyPr>
            <a:lstStyle/>
            <a:p>
              <a:endParaRPr lang="zh-CN" altLang="en-US"/>
            </a:p>
          </p:txBody>
        </p:sp>
        <p:sp>
          <p:nvSpPr>
            <p:cNvPr id="75837" name="Line 95"/>
            <p:cNvSpPr>
              <a:spLocks noChangeShapeType="1"/>
            </p:cNvSpPr>
            <p:nvPr/>
          </p:nvSpPr>
          <p:spPr bwMode="auto">
            <a:xfrm>
              <a:off x="2336" y="2418"/>
              <a:ext cx="862" cy="0"/>
            </a:xfrm>
            <a:prstGeom prst="line">
              <a:avLst/>
            </a:prstGeom>
            <a:noFill/>
            <a:ln w="12700">
              <a:solidFill>
                <a:schemeClr val="tx1"/>
              </a:solidFill>
              <a:round/>
            </a:ln>
          </p:spPr>
          <p:txBody>
            <a:bodyPr>
              <a:spAutoFit/>
            </a:bodyPr>
            <a:lstStyle/>
            <a:p>
              <a:endParaRPr lang="zh-CN" altLang="en-US"/>
            </a:p>
          </p:txBody>
        </p:sp>
        <p:sp>
          <p:nvSpPr>
            <p:cNvPr id="75838" name="Line 96"/>
            <p:cNvSpPr>
              <a:spLocks noChangeShapeType="1"/>
            </p:cNvSpPr>
            <p:nvPr/>
          </p:nvSpPr>
          <p:spPr bwMode="auto">
            <a:xfrm>
              <a:off x="2336" y="2738"/>
              <a:ext cx="862" cy="0"/>
            </a:xfrm>
            <a:prstGeom prst="line">
              <a:avLst/>
            </a:prstGeom>
            <a:noFill/>
            <a:ln w="12700">
              <a:solidFill>
                <a:schemeClr val="tx1"/>
              </a:solidFill>
              <a:round/>
            </a:ln>
          </p:spPr>
          <p:txBody>
            <a:bodyPr>
              <a:spAutoFit/>
            </a:bodyPr>
            <a:lstStyle/>
            <a:p>
              <a:endParaRPr lang="zh-CN" altLang="en-US"/>
            </a:p>
          </p:txBody>
        </p:sp>
        <p:sp>
          <p:nvSpPr>
            <p:cNvPr id="75839" name="Line 97"/>
            <p:cNvSpPr>
              <a:spLocks noChangeShapeType="1"/>
            </p:cNvSpPr>
            <p:nvPr/>
          </p:nvSpPr>
          <p:spPr bwMode="auto">
            <a:xfrm>
              <a:off x="2336" y="3058"/>
              <a:ext cx="862" cy="0"/>
            </a:xfrm>
            <a:prstGeom prst="line">
              <a:avLst/>
            </a:prstGeom>
            <a:noFill/>
            <a:ln w="12700">
              <a:solidFill>
                <a:schemeClr val="tx1"/>
              </a:solidFill>
              <a:round/>
            </a:ln>
          </p:spPr>
          <p:txBody>
            <a:bodyPr>
              <a:spAutoFit/>
            </a:bodyPr>
            <a:lstStyle/>
            <a:p>
              <a:endParaRPr lang="zh-CN" altLang="en-US"/>
            </a:p>
          </p:txBody>
        </p:sp>
        <p:sp>
          <p:nvSpPr>
            <p:cNvPr id="75840" name="Line 98"/>
            <p:cNvSpPr>
              <a:spLocks noChangeShapeType="1"/>
            </p:cNvSpPr>
            <p:nvPr/>
          </p:nvSpPr>
          <p:spPr bwMode="auto">
            <a:xfrm>
              <a:off x="2336" y="3378"/>
              <a:ext cx="862" cy="0"/>
            </a:xfrm>
            <a:prstGeom prst="line">
              <a:avLst/>
            </a:prstGeom>
            <a:noFill/>
            <a:ln w="12700">
              <a:solidFill>
                <a:schemeClr val="tx1"/>
              </a:solidFill>
              <a:round/>
            </a:ln>
          </p:spPr>
          <p:txBody>
            <a:bodyPr>
              <a:spAutoFit/>
            </a:bodyPr>
            <a:lstStyle/>
            <a:p>
              <a:endParaRPr lang="zh-CN" altLang="en-US"/>
            </a:p>
          </p:txBody>
        </p:sp>
        <p:sp>
          <p:nvSpPr>
            <p:cNvPr id="75841" name="Line 99"/>
            <p:cNvSpPr>
              <a:spLocks noChangeShapeType="1"/>
            </p:cNvSpPr>
            <p:nvPr/>
          </p:nvSpPr>
          <p:spPr bwMode="auto">
            <a:xfrm>
              <a:off x="2336" y="3698"/>
              <a:ext cx="862" cy="0"/>
            </a:xfrm>
            <a:prstGeom prst="line">
              <a:avLst/>
            </a:prstGeom>
            <a:noFill/>
            <a:ln w="12700">
              <a:solidFill>
                <a:schemeClr val="tx1"/>
              </a:solidFill>
              <a:round/>
            </a:ln>
          </p:spPr>
          <p:txBody>
            <a:bodyPr>
              <a:spAutoFit/>
            </a:bodyPr>
            <a:lstStyle/>
            <a:p>
              <a:endParaRPr lang="zh-CN" altLang="en-US"/>
            </a:p>
          </p:txBody>
        </p:sp>
        <p:sp>
          <p:nvSpPr>
            <p:cNvPr id="75842" name="Line 100"/>
            <p:cNvSpPr>
              <a:spLocks noChangeShapeType="1"/>
            </p:cNvSpPr>
            <p:nvPr/>
          </p:nvSpPr>
          <p:spPr bwMode="auto">
            <a:xfrm>
              <a:off x="2336" y="4018"/>
              <a:ext cx="862" cy="0"/>
            </a:xfrm>
            <a:prstGeom prst="line">
              <a:avLst/>
            </a:prstGeom>
            <a:noFill/>
            <a:ln w="28575" cap="sq">
              <a:solidFill>
                <a:schemeClr val="tx1"/>
              </a:solidFill>
              <a:round/>
            </a:ln>
          </p:spPr>
          <p:txBody>
            <a:bodyPr>
              <a:spAutoFit/>
            </a:bodyPr>
            <a:lstStyle/>
            <a:p>
              <a:endParaRPr lang="zh-CN" altLang="en-US"/>
            </a:p>
          </p:txBody>
        </p:sp>
        <p:sp>
          <p:nvSpPr>
            <p:cNvPr id="75843" name="Line 101"/>
            <p:cNvSpPr>
              <a:spLocks noChangeShapeType="1"/>
            </p:cNvSpPr>
            <p:nvPr/>
          </p:nvSpPr>
          <p:spPr bwMode="auto">
            <a:xfrm>
              <a:off x="2336" y="1458"/>
              <a:ext cx="0" cy="2560"/>
            </a:xfrm>
            <a:prstGeom prst="line">
              <a:avLst/>
            </a:prstGeom>
            <a:noFill/>
            <a:ln w="28575" cap="sq">
              <a:solidFill>
                <a:schemeClr val="tx1"/>
              </a:solidFill>
              <a:round/>
            </a:ln>
          </p:spPr>
          <p:txBody>
            <a:bodyPr>
              <a:spAutoFit/>
            </a:bodyPr>
            <a:lstStyle/>
            <a:p>
              <a:endParaRPr lang="zh-CN" altLang="en-US"/>
            </a:p>
          </p:txBody>
        </p:sp>
        <p:sp>
          <p:nvSpPr>
            <p:cNvPr id="75844" name="Line 102"/>
            <p:cNvSpPr>
              <a:spLocks noChangeShapeType="1"/>
            </p:cNvSpPr>
            <p:nvPr/>
          </p:nvSpPr>
          <p:spPr bwMode="auto">
            <a:xfrm>
              <a:off x="2714" y="1458"/>
              <a:ext cx="0" cy="2560"/>
            </a:xfrm>
            <a:prstGeom prst="line">
              <a:avLst/>
            </a:prstGeom>
            <a:noFill/>
            <a:ln w="12700">
              <a:solidFill>
                <a:schemeClr val="tx1"/>
              </a:solidFill>
              <a:round/>
            </a:ln>
          </p:spPr>
          <p:txBody>
            <a:bodyPr>
              <a:spAutoFit/>
            </a:bodyPr>
            <a:lstStyle/>
            <a:p>
              <a:endParaRPr lang="zh-CN" altLang="en-US"/>
            </a:p>
          </p:txBody>
        </p:sp>
        <p:sp>
          <p:nvSpPr>
            <p:cNvPr id="75845" name="Line 103"/>
            <p:cNvSpPr>
              <a:spLocks noChangeShapeType="1"/>
            </p:cNvSpPr>
            <p:nvPr/>
          </p:nvSpPr>
          <p:spPr bwMode="auto">
            <a:xfrm>
              <a:off x="3198" y="1458"/>
              <a:ext cx="0" cy="2560"/>
            </a:xfrm>
            <a:prstGeom prst="line">
              <a:avLst/>
            </a:prstGeom>
            <a:noFill/>
            <a:ln w="28575" cap="sq">
              <a:solidFill>
                <a:schemeClr val="tx1"/>
              </a:solidFill>
              <a:round/>
            </a:ln>
          </p:spPr>
          <p:txBody>
            <a:bodyPr>
              <a:spAutoFit/>
            </a:bodyPr>
            <a:lstStyle/>
            <a:p>
              <a:endParaRPr lang="zh-CN" altLang="en-US"/>
            </a:p>
          </p:txBody>
        </p:sp>
      </p:grpSp>
      <p:sp>
        <p:nvSpPr>
          <p:cNvPr id="58473" name="Line 105"/>
          <p:cNvSpPr>
            <a:spLocks noChangeShapeType="1"/>
          </p:cNvSpPr>
          <p:nvPr/>
        </p:nvSpPr>
        <p:spPr bwMode="auto">
          <a:xfrm>
            <a:off x="3203575" y="3500438"/>
            <a:ext cx="431800"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sp>
        <p:nvSpPr>
          <p:cNvPr id="58474" name="Line 106"/>
          <p:cNvSpPr>
            <a:spLocks noChangeShapeType="1"/>
          </p:cNvSpPr>
          <p:nvPr/>
        </p:nvSpPr>
        <p:spPr bwMode="auto">
          <a:xfrm>
            <a:off x="6661150" y="3284538"/>
            <a:ext cx="431800" cy="0"/>
          </a:xfrm>
          <a:prstGeom prst="line">
            <a:avLst/>
          </a:prstGeom>
          <a:noFill/>
          <a:ln w="952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eaLnBrk="1" hangingPunct="1">
              <a:spcBef>
                <a:spcPct val="50000"/>
              </a:spcBef>
              <a:buClr>
                <a:schemeClr val="tx1"/>
              </a:buClr>
              <a:defRPr/>
            </a:pPr>
            <a:endParaRPr lang="zh-CN" altLang="en-US"/>
          </a:p>
        </p:txBody>
      </p:sp>
      <p:grpSp>
        <p:nvGrpSpPr>
          <p:cNvPr id="6" name="Group 108"/>
          <p:cNvGrpSpPr/>
          <p:nvPr/>
        </p:nvGrpSpPr>
        <p:grpSpPr bwMode="auto">
          <a:xfrm>
            <a:off x="7091363" y="1773238"/>
            <a:ext cx="2052637" cy="4676775"/>
            <a:chOff x="2335" y="1117"/>
            <a:chExt cx="1089" cy="2901"/>
          </a:xfrm>
        </p:grpSpPr>
        <p:sp>
          <p:nvSpPr>
            <p:cNvPr id="58477" name="Text Box 109"/>
            <p:cNvSpPr txBox="1">
              <a:spLocks noChangeArrowheads="1"/>
            </p:cNvSpPr>
            <p:nvPr/>
          </p:nvSpPr>
          <p:spPr bwMode="auto">
            <a:xfrm>
              <a:off x="2335" y="1117"/>
              <a:ext cx="1089" cy="265"/>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en-US" altLang="zh-CN" sz="2200"/>
                <a:t>/ast</a:t>
              </a:r>
              <a:r>
                <a:rPr lang="zh-CN" altLang="en-US" sz="2200"/>
                <a:t>子目录</a:t>
              </a:r>
              <a:endParaRPr lang="zh-CN" altLang="en-US" sz="2200"/>
            </a:p>
          </p:txBody>
        </p:sp>
        <p:sp>
          <p:nvSpPr>
            <p:cNvPr id="75789" name="Rectangle 110"/>
            <p:cNvSpPr>
              <a:spLocks noChangeArrowheads="1"/>
            </p:cNvSpPr>
            <p:nvPr/>
          </p:nvSpPr>
          <p:spPr bwMode="auto">
            <a:xfrm>
              <a:off x="2714" y="3698"/>
              <a:ext cx="484" cy="320"/>
            </a:xfrm>
            <a:prstGeom prst="rect">
              <a:avLst/>
            </a:prstGeom>
            <a:noFill/>
            <a:ln w="9525">
              <a:noFill/>
              <a:miter lim="800000"/>
            </a:ln>
          </p:spPr>
          <p:txBody>
            <a:bodyPr/>
            <a:lstStyle/>
            <a:p>
              <a:pPr>
                <a:spcBef>
                  <a:spcPct val="20000"/>
                </a:spcBef>
              </a:pPr>
              <a:r>
                <a:rPr lang="en-US" altLang="zh-CN" sz="2200" b="0"/>
                <a:t>ab</a:t>
              </a:r>
              <a:endParaRPr lang="en-US" altLang="zh-CN" sz="2200" b="0"/>
            </a:p>
          </p:txBody>
        </p:sp>
        <p:sp>
          <p:nvSpPr>
            <p:cNvPr id="75790" name="Rectangle 111"/>
            <p:cNvSpPr>
              <a:spLocks noChangeArrowheads="1"/>
            </p:cNvSpPr>
            <p:nvPr/>
          </p:nvSpPr>
          <p:spPr bwMode="auto">
            <a:xfrm>
              <a:off x="2336" y="3698"/>
              <a:ext cx="378" cy="320"/>
            </a:xfrm>
            <a:prstGeom prst="rect">
              <a:avLst/>
            </a:prstGeom>
            <a:noFill/>
            <a:ln w="9525">
              <a:noFill/>
              <a:miter lim="800000"/>
            </a:ln>
          </p:spPr>
          <p:txBody>
            <a:bodyPr/>
            <a:lstStyle/>
            <a:p>
              <a:pPr>
                <a:spcBef>
                  <a:spcPct val="20000"/>
                </a:spcBef>
              </a:pPr>
              <a:r>
                <a:rPr lang="en-US" altLang="zh-CN" sz="2200" b="0"/>
                <a:t>78</a:t>
              </a:r>
              <a:endParaRPr lang="en-US" altLang="zh-CN" sz="2200" b="0"/>
            </a:p>
          </p:txBody>
        </p:sp>
        <p:sp>
          <p:nvSpPr>
            <p:cNvPr id="75791" name="Rectangle 112"/>
            <p:cNvSpPr>
              <a:spLocks noChangeArrowheads="1"/>
            </p:cNvSpPr>
            <p:nvPr/>
          </p:nvSpPr>
          <p:spPr bwMode="auto">
            <a:xfrm>
              <a:off x="2714" y="3378"/>
              <a:ext cx="484" cy="320"/>
            </a:xfrm>
            <a:prstGeom prst="rect">
              <a:avLst/>
            </a:prstGeom>
            <a:noFill/>
            <a:ln w="9525">
              <a:noFill/>
              <a:miter lim="800000"/>
            </a:ln>
          </p:spPr>
          <p:txBody>
            <a:bodyPr/>
            <a:lstStyle/>
            <a:p>
              <a:pPr>
                <a:spcBef>
                  <a:spcPct val="20000"/>
                </a:spcBef>
              </a:pPr>
              <a:r>
                <a:rPr lang="en-US" altLang="zh-CN" sz="2200" b="0"/>
                <a:t>src</a:t>
              </a:r>
              <a:endParaRPr lang="en-US" altLang="zh-CN" sz="2200" b="0"/>
            </a:p>
          </p:txBody>
        </p:sp>
        <p:sp>
          <p:nvSpPr>
            <p:cNvPr id="75792" name="Rectangle 113"/>
            <p:cNvSpPr>
              <a:spLocks noChangeArrowheads="1"/>
            </p:cNvSpPr>
            <p:nvPr/>
          </p:nvSpPr>
          <p:spPr bwMode="auto">
            <a:xfrm>
              <a:off x="2336" y="3385"/>
              <a:ext cx="378" cy="320"/>
            </a:xfrm>
            <a:prstGeom prst="rect">
              <a:avLst/>
            </a:prstGeom>
            <a:noFill/>
            <a:ln w="9525">
              <a:noFill/>
              <a:miter lim="800000"/>
            </a:ln>
          </p:spPr>
          <p:txBody>
            <a:bodyPr/>
            <a:lstStyle/>
            <a:p>
              <a:pPr>
                <a:spcBef>
                  <a:spcPct val="20000"/>
                </a:spcBef>
              </a:pPr>
              <a:r>
                <a:rPr lang="en-US" altLang="zh-CN" sz="2200" b="0"/>
                <a:t>17</a:t>
              </a:r>
              <a:endParaRPr lang="en-US" altLang="zh-CN" sz="2200" b="0"/>
            </a:p>
          </p:txBody>
        </p:sp>
        <p:sp>
          <p:nvSpPr>
            <p:cNvPr id="75793" name="Rectangle 114"/>
            <p:cNvSpPr>
              <a:spLocks noChangeArrowheads="1"/>
            </p:cNvSpPr>
            <p:nvPr/>
          </p:nvSpPr>
          <p:spPr bwMode="auto">
            <a:xfrm>
              <a:off x="2714" y="3058"/>
              <a:ext cx="484" cy="320"/>
            </a:xfrm>
            <a:prstGeom prst="rect">
              <a:avLst/>
            </a:prstGeom>
            <a:noFill/>
            <a:ln w="9525">
              <a:noFill/>
              <a:miter lim="800000"/>
            </a:ln>
          </p:spPr>
          <p:txBody>
            <a:bodyPr/>
            <a:lstStyle/>
            <a:p>
              <a:pPr>
                <a:spcBef>
                  <a:spcPct val="20000"/>
                </a:spcBef>
              </a:pPr>
              <a:r>
                <a:rPr lang="en-US" altLang="zh-CN" sz="2200" b="0"/>
                <a:t>mini</a:t>
              </a:r>
              <a:endParaRPr lang="en-US" altLang="zh-CN" sz="2200" b="0"/>
            </a:p>
          </p:txBody>
        </p:sp>
        <p:sp>
          <p:nvSpPr>
            <p:cNvPr id="75794" name="Rectangle 115"/>
            <p:cNvSpPr>
              <a:spLocks noChangeArrowheads="1"/>
            </p:cNvSpPr>
            <p:nvPr/>
          </p:nvSpPr>
          <p:spPr bwMode="auto">
            <a:xfrm>
              <a:off x="2381" y="3067"/>
              <a:ext cx="378" cy="320"/>
            </a:xfrm>
            <a:prstGeom prst="rect">
              <a:avLst/>
            </a:prstGeom>
            <a:noFill/>
            <a:ln w="9525">
              <a:noFill/>
              <a:miter lim="800000"/>
            </a:ln>
          </p:spPr>
          <p:txBody>
            <a:bodyPr/>
            <a:lstStyle/>
            <a:p>
              <a:pPr>
                <a:spcBef>
                  <a:spcPct val="20000"/>
                </a:spcBef>
              </a:pPr>
              <a:r>
                <a:rPr lang="en-US" altLang="zh-CN" sz="2200" b="0"/>
                <a:t>81</a:t>
              </a:r>
              <a:endParaRPr lang="en-US" altLang="zh-CN" sz="2200" b="0"/>
            </a:p>
          </p:txBody>
        </p:sp>
        <p:sp>
          <p:nvSpPr>
            <p:cNvPr id="75795" name="Rectangle 116"/>
            <p:cNvSpPr>
              <a:spLocks noChangeArrowheads="1"/>
            </p:cNvSpPr>
            <p:nvPr/>
          </p:nvSpPr>
          <p:spPr bwMode="auto">
            <a:xfrm>
              <a:off x="2714" y="2738"/>
              <a:ext cx="484" cy="320"/>
            </a:xfrm>
            <a:prstGeom prst="rect">
              <a:avLst/>
            </a:prstGeom>
            <a:noFill/>
            <a:ln w="9525">
              <a:noFill/>
              <a:miter lim="800000"/>
            </a:ln>
          </p:spPr>
          <p:txBody>
            <a:bodyPr/>
            <a:lstStyle/>
            <a:p>
              <a:pPr>
                <a:spcBef>
                  <a:spcPct val="20000"/>
                </a:spcBef>
              </a:pPr>
              <a:r>
                <a:rPr lang="en-US" altLang="zh-CN" sz="2200" b="0"/>
                <a:t>mbox</a:t>
              </a:r>
              <a:endParaRPr lang="en-US" altLang="zh-CN" sz="2200" b="0"/>
            </a:p>
          </p:txBody>
        </p:sp>
        <p:sp>
          <p:nvSpPr>
            <p:cNvPr id="75796" name="Rectangle 117"/>
            <p:cNvSpPr>
              <a:spLocks noChangeArrowheads="1"/>
            </p:cNvSpPr>
            <p:nvPr/>
          </p:nvSpPr>
          <p:spPr bwMode="auto">
            <a:xfrm>
              <a:off x="2336" y="2738"/>
              <a:ext cx="378" cy="320"/>
            </a:xfrm>
            <a:prstGeom prst="rect">
              <a:avLst/>
            </a:prstGeom>
            <a:noFill/>
            <a:ln w="9525">
              <a:noFill/>
              <a:miter lim="800000"/>
            </a:ln>
          </p:spPr>
          <p:txBody>
            <a:bodyPr/>
            <a:lstStyle/>
            <a:p>
              <a:pPr>
                <a:spcBef>
                  <a:spcPct val="20000"/>
                </a:spcBef>
              </a:pPr>
              <a:r>
                <a:rPr lang="en-US" altLang="zh-CN" sz="2200" b="0"/>
                <a:t>60</a:t>
              </a:r>
              <a:endParaRPr lang="en-US" altLang="zh-CN" sz="2200" b="0"/>
            </a:p>
          </p:txBody>
        </p:sp>
        <p:sp>
          <p:nvSpPr>
            <p:cNvPr id="75797" name="Rectangle 118"/>
            <p:cNvSpPr>
              <a:spLocks noChangeArrowheads="1"/>
            </p:cNvSpPr>
            <p:nvPr/>
          </p:nvSpPr>
          <p:spPr bwMode="auto">
            <a:xfrm>
              <a:off x="2714" y="2418"/>
              <a:ext cx="484" cy="320"/>
            </a:xfrm>
            <a:prstGeom prst="rect">
              <a:avLst/>
            </a:prstGeom>
            <a:noFill/>
            <a:ln w="9525">
              <a:noFill/>
              <a:miter lim="800000"/>
            </a:ln>
          </p:spPr>
          <p:txBody>
            <a:bodyPr/>
            <a:lstStyle/>
            <a:p>
              <a:pPr>
                <a:spcBef>
                  <a:spcPct val="20000"/>
                </a:spcBef>
              </a:pPr>
              <a:r>
                <a:rPr lang="en-US" altLang="zh-CN" sz="2200" b="0"/>
                <a:t>book</a:t>
              </a:r>
              <a:endParaRPr lang="en-US" altLang="zh-CN" sz="2200" b="0"/>
            </a:p>
          </p:txBody>
        </p:sp>
        <p:sp>
          <p:nvSpPr>
            <p:cNvPr id="75798" name="Rectangle 119"/>
            <p:cNvSpPr>
              <a:spLocks noChangeArrowheads="1"/>
            </p:cNvSpPr>
            <p:nvPr/>
          </p:nvSpPr>
          <p:spPr bwMode="auto">
            <a:xfrm>
              <a:off x="2336" y="2418"/>
              <a:ext cx="378" cy="320"/>
            </a:xfrm>
            <a:prstGeom prst="rect">
              <a:avLst/>
            </a:prstGeom>
            <a:noFill/>
            <a:ln w="9525">
              <a:noFill/>
              <a:miter lim="800000"/>
            </a:ln>
          </p:spPr>
          <p:txBody>
            <a:bodyPr/>
            <a:lstStyle/>
            <a:p>
              <a:pPr>
                <a:spcBef>
                  <a:spcPct val="20000"/>
                </a:spcBef>
              </a:pPr>
              <a:r>
                <a:rPr lang="en-US" altLang="zh-CN" sz="2200" b="0"/>
                <a:t>92</a:t>
              </a:r>
              <a:endParaRPr lang="en-US" altLang="zh-CN" sz="2200" b="0"/>
            </a:p>
          </p:txBody>
        </p:sp>
        <p:sp>
          <p:nvSpPr>
            <p:cNvPr id="75799" name="Rectangle 120"/>
            <p:cNvSpPr>
              <a:spLocks noChangeArrowheads="1"/>
            </p:cNvSpPr>
            <p:nvPr/>
          </p:nvSpPr>
          <p:spPr bwMode="auto">
            <a:xfrm>
              <a:off x="2714" y="2098"/>
              <a:ext cx="484" cy="320"/>
            </a:xfrm>
            <a:prstGeom prst="rect">
              <a:avLst/>
            </a:prstGeom>
            <a:noFill/>
            <a:ln w="9525">
              <a:noFill/>
              <a:miter lim="800000"/>
            </a:ln>
          </p:spPr>
          <p:txBody>
            <a:bodyPr/>
            <a:lstStyle/>
            <a:p>
              <a:pPr>
                <a:spcBef>
                  <a:spcPct val="20000"/>
                </a:spcBef>
              </a:pPr>
              <a:r>
                <a:rPr lang="en-US" altLang="zh-CN" sz="2200" b="0"/>
                <a:t>grant</a:t>
              </a:r>
              <a:endParaRPr lang="en-US" altLang="zh-CN" sz="2200" b="0"/>
            </a:p>
          </p:txBody>
        </p:sp>
        <p:sp>
          <p:nvSpPr>
            <p:cNvPr id="75800" name="Rectangle 121"/>
            <p:cNvSpPr>
              <a:spLocks noChangeArrowheads="1"/>
            </p:cNvSpPr>
            <p:nvPr/>
          </p:nvSpPr>
          <p:spPr bwMode="auto">
            <a:xfrm>
              <a:off x="2336" y="2098"/>
              <a:ext cx="378" cy="320"/>
            </a:xfrm>
            <a:prstGeom prst="rect">
              <a:avLst/>
            </a:prstGeom>
            <a:noFill/>
            <a:ln w="9525">
              <a:noFill/>
              <a:miter lim="800000"/>
            </a:ln>
          </p:spPr>
          <p:txBody>
            <a:bodyPr/>
            <a:lstStyle/>
            <a:p>
              <a:pPr>
                <a:spcBef>
                  <a:spcPct val="20000"/>
                </a:spcBef>
              </a:pPr>
              <a:r>
                <a:rPr lang="en-US" altLang="zh-CN" sz="2200" b="0"/>
                <a:t>64</a:t>
              </a:r>
              <a:endParaRPr lang="en-US" altLang="zh-CN" sz="2200" b="0"/>
            </a:p>
          </p:txBody>
        </p:sp>
        <p:sp>
          <p:nvSpPr>
            <p:cNvPr id="75801" name="Rectangle 122"/>
            <p:cNvSpPr>
              <a:spLocks noChangeArrowheads="1"/>
            </p:cNvSpPr>
            <p:nvPr/>
          </p:nvSpPr>
          <p:spPr bwMode="auto">
            <a:xfrm>
              <a:off x="2714" y="1778"/>
              <a:ext cx="484" cy="320"/>
            </a:xfrm>
            <a:prstGeom prst="rect">
              <a:avLst/>
            </a:prstGeom>
            <a:noFill/>
            <a:ln w="9525">
              <a:noFill/>
              <a:miter lim="800000"/>
            </a:ln>
          </p:spPr>
          <p:txBody>
            <a:bodyPr/>
            <a:lstStyle/>
            <a:p>
              <a:pPr>
                <a:spcBef>
                  <a:spcPct val="20000"/>
                </a:spcBef>
              </a:pPr>
              <a:r>
                <a:rPr lang="en-US" altLang="zh-CN" sz="2200"/>
                <a:t>  ..</a:t>
              </a:r>
              <a:endParaRPr lang="en-US" altLang="zh-CN" sz="2200"/>
            </a:p>
          </p:txBody>
        </p:sp>
        <p:sp>
          <p:nvSpPr>
            <p:cNvPr id="75802" name="Rectangle 123"/>
            <p:cNvSpPr>
              <a:spLocks noChangeArrowheads="1"/>
            </p:cNvSpPr>
            <p:nvPr/>
          </p:nvSpPr>
          <p:spPr bwMode="auto">
            <a:xfrm>
              <a:off x="2336" y="1778"/>
              <a:ext cx="378" cy="320"/>
            </a:xfrm>
            <a:prstGeom prst="rect">
              <a:avLst/>
            </a:prstGeom>
            <a:noFill/>
            <a:ln w="9525">
              <a:noFill/>
              <a:miter lim="800000"/>
            </a:ln>
          </p:spPr>
          <p:txBody>
            <a:bodyPr/>
            <a:lstStyle/>
            <a:p>
              <a:pPr>
                <a:spcBef>
                  <a:spcPct val="20000"/>
                </a:spcBef>
              </a:pPr>
              <a:r>
                <a:rPr lang="en-US" altLang="zh-CN" sz="2200" b="0"/>
                <a:t>6</a:t>
              </a:r>
              <a:endParaRPr lang="en-US" altLang="zh-CN" sz="2200" b="0"/>
            </a:p>
          </p:txBody>
        </p:sp>
        <p:sp>
          <p:nvSpPr>
            <p:cNvPr id="75803" name="Rectangle 124"/>
            <p:cNvSpPr>
              <a:spLocks noChangeArrowheads="1"/>
            </p:cNvSpPr>
            <p:nvPr/>
          </p:nvSpPr>
          <p:spPr bwMode="auto">
            <a:xfrm>
              <a:off x="2714" y="1458"/>
              <a:ext cx="484" cy="320"/>
            </a:xfrm>
            <a:prstGeom prst="rect">
              <a:avLst/>
            </a:prstGeom>
            <a:noFill/>
            <a:ln w="9525">
              <a:noFill/>
              <a:miter lim="800000"/>
            </a:ln>
          </p:spPr>
          <p:txBody>
            <a:bodyPr/>
            <a:lstStyle/>
            <a:p>
              <a:pPr>
                <a:spcBef>
                  <a:spcPct val="20000"/>
                </a:spcBef>
              </a:pPr>
              <a:r>
                <a:rPr lang="en-US" altLang="zh-CN" sz="2200"/>
                <a:t>   .</a:t>
              </a:r>
              <a:endParaRPr lang="en-US" altLang="zh-CN" sz="2200"/>
            </a:p>
          </p:txBody>
        </p:sp>
        <p:sp>
          <p:nvSpPr>
            <p:cNvPr id="75804" name="Rectangle 125"/>
            <p:cNvSpPr>
              <a:spLocks noChangeArrowheads="1"/>
            </p:cNvSpPr>
            <p:nvPr/>
          </p:nvSpPr>
          <p:spPr bwMode="auto">
            <a:xfrm>
              <a:off x="2336" y="1480"/>
              <a:ext cx="378" cy="320"/>
            </a:xfrm>
            <a:prstGeom prst="rect">
              <a:avLst/>
            </a:prstGeom>
            <a:noFill/>
            <a:ln w="9525">
              <a:noFill/>
              <a:miter lim="800000"/>
            </a:ln>
          </p:spPr>
          <p:txBody>
            <a:bodyPr/>
            <a:lstStyle/>
            <a:p>
              <a:pPr>
                <a:spcBef>
                  <a:spcPct val="20000"/>
                </a:spcBef>
              </a:pPr>
              <a:r>
                <a:rPr lang="en-US" altLang="zh-CN" sz="2200" b="0"/>
                <a:t>26</a:t>
              </a:r>
              <a:endParaRPr lang="en-US" altLang="zh-CN" sz="2200" b="0"/>
            </a:p>
          </p:txBody>
        </p:sp>
        <p:sp>
          <p:nvSpPr>
            <p:cNvPr id="75805" name="Line 126"/>
            <p:cNvSpPr>
              <a:spLocks noChangeShapeType="1"/>
            </p:cNvSpPr>
            <p:nvPr/>
          </p:nvSpPr>
          <p:spPr bwMode="auto">
            <a:xfrm>
              <a:off x="2336" y="1458"/>
              <a:ext cx="862" cy="0"/>
            </a:xfrm>
            <a:prstGeom prst="line">
              <a:avLst/>
            </a:prstGeom>
            <a:noFill/>
            <a:ln w="28575" cap="sq">
              <a:solidFill>
                <a:schemeClr val="tx1"/>
              </a:solidFill>
              <a:round/>
            </a:ln>
          </p:spPr>
          <p:txBody>
            <a:bodyPr>
              <a:spAutoFit/>
            </a:bodyPr>
            <a:lstStyle/>
            <a:p>
              <a:endParaRPr lang="zh-CN" altLang="en-US"/>
            </a:p>
          </p:txBody>
        </p:sp>
        <p:sp>
          <p:nvSpPr>
            <p:cNvPr id="75806" name="Line 127"/>
            <p:cNvSpPr>
              <a:spLocks noChangeShapeType="1"/>
            </p:cNvSpPr>
            <p:nvPr/>
          </p:nvSpPr>
          <p:spPr bwMode="auto">
            <a:xfrm>
              <a:off x="2336" y="1778"/>
              <a:ext cx="862" cy="0"/>
            </a:xfrm>
            <a:prstGeom prst="line">
              <a:avLst/>
            </a:prstGeom>
            <a:noFill/>
            <a:ln w="12700">
              <a:solidFill>
                <a:schemeClr val="tx1"/>
              </a:solidFill>
              <a:round/>
            </a:ln>
          </p:spPr>
          <p:txBody>
            <a:bodyPr>
              <a:spAutoFit/>
            </a:bodyPr>
            <a:lstStyle/>
            <a:p>
              <a:endParaRPr lang="zh-CN" altLang="en-US"/>
            </a:p>
          </p:txBody>
        </p:sp>
        <p:sp>
          <p:nvSpPr>
            <p:cNvPr id="75807" name="Line 128"/>
            <p:cNvSpPr>
              <a:spLocks noChangeShapeType="1"/>
            </p:cNvSpPr>
            <p:nvPr/>
          </p:nvSpPr>
          <p:spPr bwMode="auto">
            <a:xfrm>
              <a:off x="2336" y="2098"/>
              <a:ext cx="862" cy="0"/>
            </a:xfrm>
            <a:prstGeom prst="line">
              <a:avLst/>
            </a:prstGeom>
            <a:noFill/>
            <a:ln w="12700">
              <a:solidFill>
                <a:schemeClr val="tx1"/>
              </a:solidFill>
              <a:round/>
            </a:ln>
          </p:spPr>
          <p:txBody>
            <a:bodyPr>
              <a:spAutoFit/>
            </a:bodyPr>
            <a:lstStyle/>
            <a:p>
              <a:endParaRPr lang="zh-CN" altLang="en-US"/>
            </a:p>
          </p:txBody>
        </p:sp>
        <p:sp>
          <p:nvSpPr>
            <p:cNvPr id="75808" name="Line 129"/>
            <p:cNvSpPr>
              <a:spLocks noChangeShapeType="1"/>
            </p:cNvSpPr>
            <p:nvPr/>
          </p:nvSpPr>
          <p:spPr bwMode="auto">
            <a:xfrm>
              <a:off x="2336" y="2418"/>
              <a:ext cx="862" cy="0"/>
            </a:xfrm>
            <a:prstGeom prst="line">
              <a:avLst/>
            </a:prstGeom>
            <a:noFill/>
            <a:ln w="12700">
              <a:solidFill>
                <a:schemeClr val="tx1"/>
              </a:solidFill>
              <a:round/>
            </a:ln>
          </p:spPr>
          <p:txBody>
            <a:bodyPr>
              <a:spAutoFit/>
            </a:bodyPr>
            <a:lstStyle/>
            <a:p>
              <a:endParaRPr lang="zh-CN" altLang="en-US"/>
            </a:p>
          </p:txBody>
        </p:sp>
        <p:sp>
          <p:nvSpPr>
            <p:cNvPr id="75809" name="Line 130"/>
            <p:cNvSpPr>
              <a:spLocks noChangeShapeType="1"/>
            </p:cNvSpPr>
            <p:nvPr/>
          </p:nvSpPr>
          <p:spPr bwMode="auto">
            <a:xfrm>
              <a:off x="2336" y="2738"/>
              <a:ext cx="862" cy="0"/>
            </a:xfrm>
            <a:prstGeom prst="line">
              <a:avLst/>
            </a:prstGeom>
            <a:noFill/>
            <a:ln w="12700">
              <a:solidFill>
                <a:schemeClr val="tx1"/>
              </a:solidFill>
              <a:round/>
            </a:ln>
          </p:spPr>
          <p:txBody>
            <a:bodyPr>
              <a:spAutoFit/>
            </a:bodyPr>
            <a:lstStyle/>
            <a:p>
              <a:endParaRPr lang="zh-CN" altLang="en-US"/>
            </a:p>
          </p:txBody>
        </p:sp>
        <p:sp>
          <p:nvSpPr>
            <p:cNvPr id="75810" name="Line 131"/>
            <p:cNvSpPr>
              <a:spLocks noChangeShapeType="1"/>
            </p:cNvSpPr>
            <p:nvPr/>
          </p:nvSpPr>
          <p:spPr bwMode="auto">
            <a:xfrm>
              <a:off x="2336" y="3058"/>
              <a:ext cx="862" cy="0"/>
            </a:xfrm>
            <a:prstGeom prst="line">
              <a:avLst/>
            </a:prstGeom>
            <a:noFill/>
            <a:ln w="12700">
              <a:solidFill>
                <a:schemeClr val="tx1"/>
              </a:solidFill>
              <a:round/>
            </a:ln>
          </p:spPr>
          <p:txBody>
            <a:bodyPr>
              <a:spAutoFit/>
            </a:bodyPr>
            <a:lstStyle/>
            <a:p>
              <a:endParaRPr lang="zh-CN" altLang="en-US"/>
            </a:p>
          </p:txBody>
        </p:sp>
        <p:sp>
          <p:nvSpPr>
            <p:cNvPr id="75811" name="Line 132"/>
            <p:cNvSpPr>
              <a:spLocks noChangeShapeType="1"/>
            </p:cNvSpPr>
            <p:nvPr/>
          </p:nvSpPr>
          <p:spPr bwMode="auto">
            <a:xfrm>
              <a:off x="2336" y="3378"/>
              <a:ext cx="862" cy="0"/>
            </a:xfrm>
            <a:prstGeom prst="line">
              <a:avLst/>
            </a:prstGeom>
            <a:noFill/>
            <a:ln w="12700">
              <a:solidFill>
                <a:schemeClr val="tx1"/>
              </a:solidFill>
              <a:round/>
            </a:ln>
          </p:spPr>
          <p:txBody>
            <a:bodyPr>
              <a:spAutoFit/>
            </a:bodyPr>
            <a:lstStyle/>
            <a:p>
              <a:endParaRPr lang="zh-CN" altLang="en-US"/>
            </a:p>
          </p:txBody>
        </p:sp>
        <p:sp>
          <p:nvSpPr>
            <p:cNvPr id="75812" name="Line 133"/>
            <p:cNvSpPr>
              <a:spLocks noChangeShapeType="1"/>
            </p:cNvSpPr>
            <p:nvPr/>
          </p:nvSpPr>
          <p:spPr bwMode="auto">
            <a:xfrm>
              <a:off x="2336" y="3698"/>
              <a:ext cx="862" cy="0"/>
            </a:xfrm>
            <a:prstGeom prst="line">
              <a:avLst/>
            </a:prstGeom>
            <a:noFill/>
            <a:ln w="12700">
              <a:solidFill>
                <a:schemeClr val="tx1"/>
              </a:solidFill>
              <a:round/>
            </a:ln>
          </p:spPr>
          <p:txBody>
            <a:bodyPr>
              <a:spAutoFit/>
            </a:bodyPr>
            <a:lstStyle/>
            <a:p>
              <a:endParaRPr lang="zh-CN" altLang="en-US"/>
            </a:p>
          </p:txBody>
        </p:sp>
        <p:sp>
          <p:nvSpPr>
            <p:cNvPr id="75813" name="Line 134"/>
            <p:cNvSpPr>
              <a:spLocks noChangeShapeType="1"/>
            </p:cNvSpPr>
            <p:nvPr/>
          </p:nvSpPr>
          <p:spPr bwMode="auto">
            <a:xfrm>
              <a:off x="2336" y="4018"/>
              <a:ext cx="862" cy="0"/>
            </a:xfrm>
            <a:prstGeom prst="line">
              <a:avLst/>
            </a:prstGeom>
            <a:noFill/>
            <a:ln w="28575" cap="sq">
              <a:solidFill>
                <a:schemeClr val="tx1"/>
              </a:solidFill>
              <a:round/>
            </a:ln>
          </p:spPr>
          <p:txBody>
            <a:bodyPr>
              <a:spAutoFit/>
            </a:bodyPr>
            <a:lstStyle/>
            <a:p>
              <a:endParaRPr lang="zh-CN" altLang="en-US"/>
            </a:p>
          </p:txBody>
        </p:sp>
        <p:sp>
          <p:nvSpPr>
            <p:cNvPr id="75814" name="Line 135"/>
            <p:cNvSpPr>
              <a:spLocks noChangeShapeType="1"/>
            </p:cNvSpPr>
            <p:nvPr/>
          </p:nvSpPr>
          <p:spPr bwMode="auto">
            <a:xfrm>
              <a:off x="2336" y="1458"/>
              <a:ext cx="0" cy="2560"/>
            </a:xfrm>
            <a:prstGeom prst="line">
              <a:avLst/>
            </a:prstGeom>
            <a:noFill/>
            <a:ln w="28575" cap="sq">
              <a:solidFill>
                <a:schemeClr val="tx1"/>
              </a:solidFill>
              <a:round/>
            </a:ln>
          </p:spPr>
          <p:txBody>
            <a:bodyPr>
              <a:spAutoFit/>
            </a:bodyPr>
            <a:lstStyle/>
            <a:p>
              <a:endParaRPr lang="zh-CN" altLang="en-US"/>
            </a:p>
          </p:txBody>
        </p:sp>
        <p:sp>
          <p:nvSpPr>
            <p:cNvPr id="75815" name="Line 136"/>
            <p:cNvSpPr>
              <a:spLocks noChangeShapeType="1"/>
            </p:cNvSpPr>
            <p:nvPr/>
          </p:nvSpPr>
          <p:spPr bwMode="auto">
            <a:xfrm>
              <a:off x="2714" y="1458"/>
              <a:ext cx="0" cy="2560"/>
            </a:xfrm>
            <a:prstGeom prst="line">
              <a:avLst/>
            </a:prstGeom>
            <a:noFill/>
            <a:ln w="12700">
              <a:solidFill>
                <a:schemeClr val="tx1"/>
              </a:solidFill>
              <a:round/>
            </a:ln>
          </p:spPr>
          <p:txBody>
            <a:bodyPr>
              <a:spAutoFit/>
            </a:bodyPr>
            <a:lstStyle/>
            <a:p>
              <a:endParaRPr lang="zh-CN" altLang="en-US"/>
            </a:p>
          </p:txBody>
        </p:sp>
        <p:sp>
          <p:nvSpPr>
            <p:cNvPr id="75816" name="Line 137"/>
            <p:cNvSpPr>
              <a:spLocks noChangeShapeType="1"/>
            </p:cNvSpPr>
            <p:nvPr/>
          </p:nvSpPr>
          <p:spPr bwMode="auto">
            <a:xfrm>
              <a:off x="3198" y="1458"/>
              <a:ext cx="0" cy="2560"/>
            </a:xfrm>
            <a:prstGeom prst="line">
              <a:avLst/>
            </a:prstGeom>
            <a:noFill/>
            <a:ln w="28575" cap="sq">
              <a:solidFill>
                <a:schemeClr val="tx1"/>
              </a:solidFill>
              <a:round/>
            </a:ln>
          </p:spPr>
          <p:txBody>
            <a:bodyPr>
              <a:spAutoFit/>
            </a:bodyPr>
            <a:lstStyle/>
            <a:p>
              <a:endParaRPr lang="zh-CN" altLang="en-US"/>
            </a:p>
          </p:txBody>
        </p:sp>
      </p:grpSp>
      <p:sp>
        <p:nvSpPr>
          <p:cNvPr id="110" name="Rectangle 3"/>
          <p:cNvSpPr>
            <a:spLocks noChangeArrowheads="1"/>
          </p:cNvSpPr>
          <p:nvPr/>
        </p:nvSpPr>
        <p:spPr bwMode="auto">
          <a:xfrm>
            <a:off x="34925" y="620713"/>
            <a:ext cx="6192838" cy="523875"/>
          </a:xfrm>
          <a:prstGeom prst="rect">
            <a:avLst/>
          </a:prstGeom>
          <a:noFill/>
          <a:ln w="9525">
            <a:noFill/>
            <a:miter lim="800000"/>
          </a:ln>
          <a:effectLst/>
        </p:spPr>
        <p:txBody>
          <a:bodyPr>
            <a:spAutoFit/>
          </a:bodyPr>
          <a:lstStyle/>
          <a:p>
            <a:pPr marL="533400" indent="-533400" eaLnBrk="1" hangingPunct="1">
              <a:spcBef>
                <a:spcPct val="20000"/>
              </a:spcBef>
              <a:buClr>
                <a:schemeClr val="tx1"/>
              </a:buClr>
              <a:buFont typeface="Wingdings" panose="05000000000000000000" pitchFamily="2" charset="2"/>
              <a:buNone/>
              <a:defRPr/>
            </a:pPr>
            <a:r>
              <a:rPr lang="en-US" altLang="zh-CN" sz="2800" dirty="0">
                <a:solidFill>
                  <a:srgbClr val="A50021"/>
                </a:solidFill>
                <a:effectLst>
                  <a:outerShdw blurRad="38100" dist="38100" dir="2700000" algn="tl">
                    <a:srgbClr val="C0C0C0"/>
                  </a:outerShdw>
                </a:effectLst>
                <a:latin typeface="Times New Roman" panose="02020603050405020304" pitchFamily="18" charset="0"/>
              </a:rPr>
              <a:t>   (4) </a:t>
            </a:r>
            <a:r>
              <a:rPr lang="zh-CN" altLang="en-US" sz="2800" dirty="0">
                <a:solidFill>
                  <a:srgbClr val="A50021"/>
                </a:solidFill>
                <a:effectLst>
                  <a:outerShdw blurRad="38100" dist="38100" dir="2700000" algn="tl">
                    <a:srgbClr val="C0C0C0"/>
                  </a:outerShdw>
                </a:effectLst>
                <a:latin typeface="Times New Roman" panose="02020603050405020304" pitchFamily="18" charset="0"/>
              </a:rPr>
              <a:t>目录查询技术：线性检索</a:t>
            </a:r>
            <a:endParaRPr lang="zh-CN" altLang="en-US" sz="2800" dirty="0">
              <a:solidFill>
                <a:srgbClr val="A50021"/>
              </a:solidFill>
              <a:effectLst>
                <a:outerShdw blurRad="38100" dist="38100" dir="2700000" algn="tl">
                  <a:srgbClr val="C0C0C0"/>
                </a:outerShdw>
              </a:effectLst>
              <a:latin typeface="Times New Roman" panose="02020603050405020304" pitchFamily="18" charset="0"/>
            </a:endParaRPr>
          </a:p>
        </p:txBody>
      </p:sp>
      <p:sp>
        <p:nvSpPr>
          <p:cNvPr id="111" name="矩形 110"/>
          <p:cNvSpPr/>
          <p:nvPr/>
        </p:nvSpPr>
        <p:spPr>
          <a:xfrm>
            <a:off x="250825" y="44450"/>
            <a:ext cx="3170238" cy="584200"/>
          </a:xfrm>
          <a:prstGeom prst="rect">
            <a:avLst/>
          </a:prstGeom>
        </p:spPr>
        <p:txBody>
          <a:bodyPr wrap="none">
            <a:spAutoFit/>
          </a:bodyPr>
          <a:lstStyle/>
          <a:p>
            <a:pPr marL="533400" indent="-533400" eaLnBrk="1" hangingPunct="1">
              <a:spcBef>
                <a:spcPct val="30000"/>
              </a:spcBef>
              <a:buClr>
                <a:schemeClr val="tx1"/>
              </a:buClr>
              <a:defRPr/>
            </a:pPr>
            <a:r>
              <a:rPr lang="en-US" altLang="zh-CN" sz="3200" dirty="0">
                <a:solidFill>
                  <a:srgbClr val="1A1AA6"/>
                </a:solidFill>
                <a:effectLst>
                  <a:outerShdw blurRad="38100" dist="38100" dir="2700000" algn="tl">
                    <a:srgbClr val="C0C0C0"/>
                  </a:outerShdw>
                </a:effectLst>
                <a:latin typeface="Times New Roman" panose="02020603050405020304" pitchFamily="18" charset="0"/>
              </a:rPr>
              <a:t>3.  </a:t>
            </a:r>
            <a:r>
              <a:rPr lang="zh-CN" altLang="en-US" sz="3200" dirty="0">
                <a:solidFill>
                  <a:srgbClr val="1A1AA6"/>
                </a:solidFill>
                <a:effectLst>
                  <a:outerShdw blurRad="38100" dist="38100" dir="2700000" algn="tl">
                    <a:srgbClr val="C0C0C0"/>
                  </a:outerShdw>
                </a:effectLst>
                <a:latin typeface="Times New Roman" panose="02020603050405020304" pitchFamily="18" charset="0"/>
              </a:rPr>
              <a:t>树型文件目录</a:t>
            </a:r>
            <a:endParaRPr lang="zh-CN" altLang="en-US" sz="3200" dirty="0">
              <a:solidFill>
                <a:srgbClr val="1A1AA6"/>
              </a:solidFill>
              <a:effectLst>
                <a:outerShdw blurRad="38100" dist="38100" dir="2700000" algn="tl">
                  <a:srgbClr val="C0C0C0"/>
                </a:outerShdw>
              </a:effectLst>
              <a:latin typeface="Times New Roman" panose="02020603050405020304" pitchFamily="18" charset="0"/>
            </a:endParaRPr>
          </a:p>
        </p:txBody>
      </p:sp>
      <p:sp>
        <p:nvSpPr>
          <p:cNvPr id="112" name="动作按钮: 后退或前一项 111">
            <a:hlinkClick r:id="rId1" action="ppaction://hlinksldjump" highlightClick="1"/>
          </p:cNvPr>
          <p:cNvSpPr/>
          <p:nvPr/>
        </p:nvSpPr>
        <p:spPr bwMode="auto">
          <a:xfrm>
            <a:off x="8100392" y="404664"/>
            <a:ext cx="432048" cy="216024"/>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par>
                                <p:cTn id="18" presetID="4" presetClass="entr" presetSubtype="16" fill="hold" nodeType="withEffect">
                                  <p:stCondLst>
                                    <p:cond delay="0"/>
                                  </p:stCondLst>
                                  <p:childTnLst>
                                    <p:set>
                                      <p:cBhvr>
                                        <p:cTn id="19" dur="1" fill="hold">
                                          <p:stCondLst>
                                            <p:cond delay="0"/>
                                          </p:stCondLst>
                                        </p:cTn>
                                        <p:tgtEl>
                                          <p:spTgt spid="58473"/>
                                        </p:tgtEl>
                                        <p:attrNameLst>
                                          <p:attrName>style.visibility</p:attrName>
                                        </p:attrNameLst>
                                      </p:cBhvr>
                                      <p:to>
                                        <p:strVal val="visible"/>
                                      </p:to>
                                    </p:set>
                                    <p:animEffect transition="in" filter="box(in)">
                                      <p:cBhvr>
                                        <p:cTn id="20" dur="500"/>
                                        <p:tgtEl>
                                          <p:spTgt spid="58473"/>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ox(i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58474"/>
                                        </p:tgtEl>
                                        <p:attrNameLst>
                                          <p:attrName>style.visibility</p:attrName>
                                        </p:attrNameLst>
                                      </p:cBhvr>
                                      <p:to>
                                        <p:strVal val="visible"/>
                                      </p:to>
                                    </p:set>
                                    <p:animEffect transition="in" filter="box(in)">
                                      <p:cBhvr>
                                        <p:cTn id="30" dur="500"/>
                                        <p:tgtEl>
                                          <p:spTgt spid="58474"/>
                                        </p:tgtEl>
                                      </p:cBhvr>
                                    </p:animEffect>
                                  </p:childTnLst>
                                </p:cTn>
                              </p:par>
                              <p:par>
                                <p:cTn id="31" presetID="4" presetClass="entr" presetSubtype="16"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ox(in)">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85720" y="1357298"/>
            <a:ext cx="8858280" cy="3785652"/>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6.3.3</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目录检索技术</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  Hash</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方法：</a:t>
            </a:r>
            <a:r>
              <a:rPr lang="zh-CN" altLang="zh-CN" sz="2400" dirty="0" smtClean="0"/>
              <a:t>建立一个</a:t>
            </a:r>
            <a:r>
              <a:rPr lang="en-US" altLang="zh-CN" sz="2400" dirty="0" smtClean="0"/>
              <a:t>Hash</a:t>
            </a:r>
            <a:r>
              <a:rPr lang="zh-CN" altLang="zh-CN" sz="2400" dirty="0" smtClean="0"/>
              <a:t>索引文件目录，当用户给定文件名之后，直接把它转换为文件目录的索引值，再利用该索引值查找目录。</a:t>
            </a:r>
            <a:r>
              <a:rPr lang="zh-CN" altLang="en-US" sz="2400" dirty="0" smtClean="0"/>
              <a:t>该方法不支持使用通配符的模式匹配查找功能。</a:t>
            </a:r>
            <a:endParaRPr lang="en-US" altLang="zh-CN" sz="2400" dirty="0" smtClean="0"/>
          </a:p>
          <a:p>
            <a:pPr marL="457200" indent="-457200" eaLnBrk="1" hangingPunct="1">
              <a:lnSpc>
                <a:spcPct val="120000"/>
              </a:lnSpc>
              <a:spcBef>
                <a:spcPct val="0"/>
              </a:spcBef>
              <a:defRPr/>
            </a:pPr>
            <a:r>
              <a:rPr kumimoji="1" lang="en-US" altLang="zh-CN" sz="2400" dirty="0" smtClean="0">
                <a:solidFill>
                  <a:srgbClr val="FF0066"/>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solidFill>
                  <a:srgbClr val="FF0066"/>
                </a:solidFill>
                <a:effectLst>
                  <a:outerShdw blurRad="38100" dist="38100" dir="2700000" algn="tl">
                    <a:srgbClr val="C0C0C0"/>
                  </a:outerShdw>
                </a:effectLst>
                <a:latin typeface="Times New Roman" panose="02020603050405020304" pitchFamily="18" charset="0"/>
                <a:ea typeface="仿宋" panose="02010609060101010101" charset="-122"/>
              </a:rPr>
              <a:t>冲突问题：</a:t>
            </a:r>
            <a:r>
              <a:rPr lang="zh-CN" altLang="zh-CN" sz="2400" dirty="0" smtClean="0"/>
              <a:t>文件名转换时不同的文件名</a:t>
            </a:r>
            <a:r>
              <a:rPr lang="zh-CN" altLang="en-US" sz="2400" dirty="0" smtClean="0"/>
              <a:t>可能</a:t>
            </a:r>
            <a:r>
              <a:rPr lang="zh-CN" altLang="zh-CN" sz="2400" dirty="0" smtClean="0"/>
              <a:t>转换成相同的</a:t>
            </a:r>
            <a:r>
              <a:rPr lang="en-US" altLang="zh-CN" sz="2400" dirty="0" smtClean="0"/>
              <a:t>Hash</a:t>
            </a:r>
            <a:r>
              <a:rPr lang="zh-CN" altLang="zh-CN" sz="2400" dirty="0" smtClean="0"/>
              <a:t>值</a:t>
            </a:r>
            <a:endParaRPr lang="en-US" altLang="zh-CN" sz="2400" dirty="0" smtClean="0"/>
          </a:p>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solidFill>
                  <a:srgbClr val="FF0066"/>
                </a:solidFill>
                <a:effectLst>
                  <a:outerShdw blurRad="38100" dist="38100" dir="2700000" algn="tl">
                    <a:srgbClr val="C0C0C0"/>
                  </a:outerShdw>
                </a:effectLst>
                <a:latin typeface="Times New Roman" panose="02020603050405020304" pitchFamily="18" charset="0"/>
                <a:ea typeface="仿宋" panose="02010609060101010101" charset="-122"/>
              </a:rPr>
              <a:t>解决方法：</a:t>
            </a:r>
            <a:r>
              <a:rPr lang="zh-CN" altLang="zh-CN" sz="2400" dirty="0" smtClean="0"/>
              <a:t>此</a:t>
            </a:r>
            <a:r>
              <a:rPr lang="en-US" altLang="zh-CN" sz="2400" dirty="0" smtClean="0"/>
              <a:t>Hash</a:t>
            </a:r>
            <a:r>
              <a:rPr lang="zh-CN" altLang="zh-CN" sz="2400" dirty="0" smtClean="0"/>
              <a:t>值再加上一个常数形成新的索引值，然后重新开始查找。</a:t>
            </a:r>
            <a:endParaRPr kumimoji="1" lang="en-US" altLang="zh-CN" sz="2400" dirty="0" smtClean="0">
              <a:latin typeface="Times New Roman" panose="02020603050405020304" pitchFamily="18" charset="0"/>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15" name="Rectangle 37"/>
          <p:cNvSpPr>
            <a:spLocks noChangeArrowheads="1"/>
          </p:cNvSpPr>
          <p:nvPr/>
        </p:nvSpPr>
        <p:spPr bwMode="auto">
          <a:xfrm>
            <a:off x="2000232" y="428604"/>
            <a:ext cx="4730866"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6.3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文件目录管理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3131840" y="260648"/>
            <a:ext cx="3671639" cy="582613"/>
          </a:xfrm>
        </p:spPr>
        <p:txBody>
          <a:bodyPr/>
          <a:lstStyle/>
          <a:p>
            <a:pPr>
              <a:defRPr/>
            </a:pPr>
            <a:r>
              <a:rPr lang="zh-CN" altLang="en-US" dirty="0" smtClean="0">
                <a:latin typeface="微软雅黑" panose="020B0503020204020204" charset="-122"/>
                <a:ea typeface="微软雅黑" panose="020B0503020204020204" charset="-122"/>
              </a:rPr>
              <a:t>思考题：</a:t>
            </a:r>
            <a:endParaRPr lang="zh-CN" altLang="en-US" dirty="0" smtClean="0">
              <a:latin typeface="微软雅黑" panose="020B0503020204020204" charset="-122"/>
              <a:ea typeface="微软雅黑" panose="020B0503020204020204" charset="-122"/>
            </a:endParaRPr>
          </a:p>
        </p:txBody>
      </p:sp>
      <p:sp>
        <p:nvSpPr>
          <p:cNvPr id="77827" name="Rectangle 3"/>
          <p:cNvSpPr>
            <a:spLocks noGrp="1" noChangeArrowheads="1"/>
          </p:cNvSpPr>
          <p:nvPr>
            <p:ph type="body" idx="1"/>
          </p:nvPr>
        </p:nvSpPr>
        <p:spPr>
          <a:xfrm>
            <a:off x="178568" y="1269107"/>
            <a:ext cx="8497888" cy="4536157"/>
          </a:xfrm>
        </p:spPr>
        <p:txBody>
          <a:bodyPr/>
          <a:lstStyle/>
          <a:p>
            <a:pPr lvl="1">
              <a:buNone/>
            </a:pPr>
            <a:r>
              <a:rPr lang="en-US" altLang="zh-CN" sz="2400" b="1" dirty="0" smtClean="0"/>
              <a:t>1.</a:t>
            </a:r>
            <a:r>
              <a:rPr lang="zh-CN" altLang="en-US" sz="2400" b="1" dirty="0" smtClean="0"/>
              <a:t>从路径文件名可以唯一确定一个文件但是操作效率不是很理想（或者说通过路径找文件比较费时）。采取什么方法可以改进之。</a:t>
            </a:r>
            <a:endParaRPr lang="zh-CN" altLang="en-US" sz="2400" b="1" dirty="0" smtClean="0"/>
          </a:p>
          <a:p>
            <a:pPr lvl="1"/>
            <a:endParaRPr lang="zh-CN" altLang="en-US" sz="2400" b="1" dirty="0" smtClean="0"/>
          </a:p>
          <a:p>
            <a:pPr lvl="1">
              <a:buNone/>
            </a:pPr>
            <a:r>
              <a:rPr lang="en-US" altLang="zh-CN" sz="2400" b="1" dirty="0" smtClean="0"/>
              <a:t>2.</a:t>
            </a:r>
            <a:r>
              <a:rPr lang="zh-CN" altLang="en-US" sz="2400" b="1" dirty="0" smtClean="0"/>
              <a:t>设计文件系统时，子目录可以当作特殊的文件，也可以当作一般数据看待，请分析其优缺点</a:t>
            </a:r>
            <a:endParaRPr lang="en-US" altLang="zh-CN" sz="2400" b="1" dirty="0" smtClean="0"/>
          </a:p>
          <a:p>
            <a:pPr lvl="1">
              <a:buNone/>
            </a:pPr>
            <a:endParaRPr lang="en-US" altLang="zh-CN" sz="2400" b="1" dirty="0" smtClean="0"/>
          </a:p>
          <a:p>
            <a:pPr lvl="1">
              <a:buNone/>
            </a:pPr>
            <a:r>
              <a:rPr lang="en-US" altLang="zh-CN" sz="2400" b="1" dirty="0" smtClean="0">
                <a:latin typeface="Arial" panose="020B0604020202020204" pitchFamily="34" charset="0"/>
                <a:ea typeface="宋体" panose="02010600030101010101" pitchFamily="2" charset="-122"/>
              </a:rPr>
              <a:t>3.</a:t>
            </a:r>
            <a:r>
              <a:rPr lang="zh-CN" altLang="en-US" sz="2400" b="1" dirty="0" smtClean="0">
                <a:latin typeface="Arial" panose="020B0604020202020204" pitchFamily="34" charset="0"/>
                <a:ea typeface="宋体" panose="02010600030101010101" pitchFamily="2" charset="-122"/>
              </a:rPr>
              <a:t>若单级目录结构中允许文件名的长度任意长，那么能够用单级目录来模拟多级目录吗？如何实现？假若文件名长度限制为</a:t>
            </a:r>
            <a:r>
              <a:rPr lang="en-US" altLang="zh-CN" sz="2400" b="1" dirty="0" smtClean="0">
                <a:latin typeface="Arial" panose="020B0604020202020204" pitchFamily="34" charset="0"/>
                <a:ea typeface="宋体" panose="02010600030101010101" pitchFamily="2" charset="-122"/>
              </a:rPr>
              <a:t>10</a:t>
            </a:r>
            <a:r>
              <a:rPr lang="zh-CN" altLang="en-US" sz="2400" b="1" dirty="0" smtClean="0">
                <a:latin typeface="Arial" panose="020B0604020202020204" pitchFamily="34" charset="0"/>
                <a:ea typeface="宋体" panose="02010600030101010101" pitchFamily="2" charset="-122"/>
              </a:rPr>
              <a:t>个字符，那么最多能模拟几级目录？</a:t>
            </a:r>
            <a:endParaRPr lang="zh-CN" altLang="en-US" sz="2400" b="1" dirty="0" smtClean="0"/>
          </a:p>
        </p:txBody>
      </p:sp>
    </p:spTree>
  </p:cSld>
  <p:clrMapOvr>
    <a:masterClrMapping/>
  </p:clrMapOvr>
  <p:transition>
    <p:fade/>
  </p:transition>
  <p:timing>
    <p:tnLst>
      <p:par>
        <p:cTn id="1" dur="indefinite" restart="never" nodeType="tmRoot"/>
      </p:par>
    </p:tnLst>
    <p:bldLst>
      <p:bldP spid="78850"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0" y="116632"/>
            <a:ext cx="3538736" cy="666452"/>
          </a:xfrm>
        </p:spPr>
        <p:txBody>
          <a:bodyPr/>
          <a:lstStyle/>
          <a:p>
            <a:pPr>
              <a:defRPr/>
            </a:pPr>
            <a:r>
              <a:rPr lang="zh-CN" altLang="en-US" sz="2800" dirty="0" smtClean="0">
                <a:latin typeface="+mn-ea"/>
                <a:ea typeface="+mn-ea"/>
              </a:rPr>
              <a:t>例题：</a:t>
            </a:r>
            <a:endParaRPr lang="zh-CN" altLang="en-US" sz="2800" dirty="0">
              <a:latin typeface="+mn-ea"/>
              <a:ea typeface="+mn-ea"/>
            </a:endParaRPr>
          </a:p>
        </p:txBody>
      </p:sp>
      <p:sp>
        <p:nvSpPr>
          <p:cNvPr id="76803" name="矩形 2"/>
          <p:cNvSpPr>
            <a:spLocks noChangeArrowheads="1"/>
          </p:cNvSpPr>
          <p:nvPr/>
        </p:nvSpPr>
        <p:spPr bwMode="auto">
          <a:xfrm>
            <a:off x="323528" y="764704"/>
            <a:ext cx="8568952" cy="2123658"/>
          </a:xfrm>
          <a:prstGeom prst="rect">
            <a:avLst/>
          </a:prstGeom>
          <a:noFill/>
          <a:ln w="9525">
            <a:noFill/>
            <a:miter lim="800000"/>
          </a:ln>
        </p:spPr>
        <p:txBody>
          <a:bodyPr wrap="square">
            <a:spAutoFit/>
          </a:bodyPr>
          <a:lstStyle/>
          <a:p>
            <a:r>
              <a:rPr lang="zh-CN" altLang="zh-CN" sz="2200" dirty="0" smtClean="0"/>
              <a:t>有一个文件系统，盘块大小为</a:t>
            </a:r>
            <a:r>
              <a:rPr lang="en-US" altLang="zh-CN" sz="2200" dirty="0" smtClean="0"/>
              <a:t>1KB</a:t>
            </a:r>
            <a:r>
              <a:rPr lang="zh-CN" altLang="zh-CN" sz="2200" dirty="0" smtClean="0"/>
              <a:t>，盘块号</a:t>
            </a:r>
            <a:r>
              <a:rPr lang="en-US" altLang="zh-CN" sz="2200" dirty="0" smtClean="0"/>
              <a:t>4B</a:t>
            </a:r>
            <a:r>
              <a:rPr lang="zh-CN" altLang="zh-CN" sz="2200" dirty="0" smtClean="0"/>
              <a:t>，根目录常驻内存如下图所示，文件目录采用隐式链接结构（串联结构），每个目录下最多存放</a:t>
            </a:r>
            <a:r>
              <a:rPr lang="en-US" altLang="zh-CN" sz="2200" dirty="0" smtClean="0"/>
              <a:t>40</a:t>
            </a:r>
            <a:r>
              <a:rPr lang="zh-CN" altLang="zh-CN" sz="2200" dirty="0" smtClean="0"/>
              <a:t>个文件或目录</a:t>
            </a:r>
            <a:r>
              <a:rPr lang="en-US" altLang="zh-CN" sz="2200" dirty="0" smtClean="0"/>
              <a:t>(</a:t>
            </a:r>
            <a:r>
              <a:rPr lang="zh-CN" altLang="zh-CN" sz="2200" dirty="0" smtClean="0"/>
              <a:t>称下级文件</a:t>
            </a:r>
            <a:r>
              <a:rPr lang="en-US" altLang="zh-CN" sz="2200" dirty="0" smtClean="0"/>
              <a:t>)</a:t>
            </a:r>
            <a:r>
              <a:rPr lang="zh-CN" altLang="zh-CN" sz="2200" dirty="0" smtClean="0"/>
              <a:t>。每个磁盘块最多可存放</a:t>
            </a:r>
            <a:r>
              <a:rPr lang="en-US" altLang="zh-CN" sz="2200" dirty="0" smtClean="0"/>
              <a:t>10</a:t>
            </a:r>
            <a:r>
              <a:rPr lang="zh-CN" altLang="zh-CN" sz="2200" dirty="0" smtClean="0"/>
              <a:t>个文件目录项：若下级文件是目录文件，则上级目录项指向其父目录文件的第一块地址。假设目录结构中各下级文件的目录项按自左向右的次序排列，“</a:t>
            </a:r>
            <a:r>
              <a:rPr lang="en-US" altLang="zh-CN" sz="2200" dirty="0" smtClean="0"/>
              <a:t>…</a:t>
            </a:r>
            <a:r>
              <a:rPr lang="zh-CN" altLang="zh-CN" sz="2200" dirty="0" smtClean="0"/>
              <a:t>”表示尚有其他的文件或子目录。</a:t>
            </a:r>
            <a:endParaRPr lang="zh-CN" altLang="zh-CN" sz="2200" dirty="0"/>
          </a:p>
        </p:txBody>
      </p:sp>
      <p:sp>
        <p:nvSpPr>
          <p:cNvPr id="3512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51233" name="Object 1"/>
          <p:cNvGraphicFramePr>
            <a:graphicFrameLocks noChangeAspect="1"/>
          </p:cNvGraphicFramePr>
          <p:nvPr/>
        </p:nvGraphicFramePr>
        <p:xfrm>
          <a:off x="179512" y="3086962"/>
          <a:ext cx="4392488" cy="3294366"/>
        </p:xfrm>
        <a:graphic>
          <a:graphicData uri="http://schemas.openxmlformats.org/presentationml/2006/ole">
            <mc:AlternateContent xmlns:mc="http://schemas.openxmlformats.org/markup-compatibility/2006">
              <mc:Choice xmlns:v="urn:schemas-microsoft-com:vml" Requires="v">
                <p:oleObj spid="_x0000_s351266" name="Visio" r:id="rId1" imgW="3784600" imgH="3213100" progId="Visio.Drawing.11">
                  <p:embed/>
                </p:oleObj>
              </mc:Choice>
              <mc:Fallback>
                <p:oleObj name="Visio" r:id="rId1" imgW="3784600" imgH="3213100" progId="Visio.Drawing.11">
                  <p:embed/>
                  <p:pic>
                    <p:nvPicPr>
                      <p:cNvPr id="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086962"/>
                        <a:ext cx="4392488" cy="3294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2"/>
          <p:cNvSpPr>
            <a:spLocks noChangeArrowheads="1"/>
          </p:cNvSpPr>
          <p:nvPr/>
        </p:nvSpPr>
        <p:spPr bwMode="auto">
          <a:xfrm>
            <a:off x="4860032" y="3041571"/>
            <a:ext cx="4104456" cy="3120854"/>
          </a:xfrm>
          <a:prstGeom prst="rect">
            <a:avLst/>
          </a:prstGeom>
          <a:noFill/>
          <a:ln w="9525">
            <a:noFill/>
            <a:miter lim="800000"/>
          </a:ln>
        </p:spPr>
        <p:txBody>
          <a:bodyPr wrap="square">
            <a:spAutoFit/>
          </a:bodyPr>
          <a:lstStyle/>
          <a:p>
            <a:r>
              <a:rPr lang="zh-CN" altLang="en-US" sz="2400" dirty="0" smtClean="0"/>
              <a:t>（</a:t>
            </a:r>
            <a:r>
              <a:rPr lang="en-US" altLang="zh-CN" sz="2400" dirty="0" smtClean="0"/>
              <a:t>1</a:t>
            </a:r>
            <a:r>
              <a:rPr lang="zh-CN" altLang="en-US" sz="2400" dirty="0" smtClean="0"/>
              <a:t>）在</a:t>
            </a:r>
            <a:r>
              <a:rPr lang="en-US" altLang="zh-CN" sz="2400" dirty="0" err="1" smtClean="0"/>
              <a:t>unix</a:t>
            </a:r>
            <a:r>
              <a:rPr lang="zh-CN" altLang="en-US" sz="2400" dirty="0" smtClean="0"/>
              <a:t>系统中，</a:t>
            </a:r>
            <a:r>
              <a:rPr lang="zh-CN" altLang="zh-CN" sz="2400" dirty="0" smtClean="0"/>
              <a:t>若要读入</a:t>
            </a:r>
            <a:r>
              <a:rPr lang="en-US" altLang="zh-CN" sz="2400" dirty="0" smtClean="0"/>
              <a:t>/A/D/G/I/K</a:t>
            </a:r>
            <a:r>
              <a:rPr lang="zh-CN" altLang="zh-CN" sz="2400" dirty="0" smtClean="0"/>
              <a:t>的第</a:t>
            </a:r>
            <a:r>
              <a:rPr lang="en-US" altLang="zh-CN" sz="2400" dirty="0" smtClean="0"/>
              <a:t>10000</a:t>
            </a:r>
            <a:r>
              <a:rPr lang="zh-CN" altLang="zh-CN" sz="2400" dirty="0" smtClean="0"/>
              <a:t>块，至少启动磁盘多少次？最多多少次？</a:t>
            </a:r>
            <a:endParaRPr lang="en-US" altLang="zh-CN" sz="2400" dirty="0" smtClean="0"/>
          </a:p>
          <a:p>
            <a:r>
              <a:rPr lang="zh-CN" altLang="en-US" sz="2400" dirty="0" smtClean="0"/>
              <a:t>（</a:t>
            </a:r>
            <a:r>
              <a:rPr lang="en-US" altLang="zh-CN" sz="2400" dirty="0" smtClean="0"/>
              <a:t>2</a:t>
            </a:r>
            <a:r>
              <a:rPr lang="zh-CN" altLang="en-US" sz="2400" dirty="0" smtClean="0"/>
              <a:t>）</a:t>
            </a:r>
            <a:r>
              <a:rPr lang="zh-CN" altLang="zh-CN" sz="2400" dirty="0" smtClean="0"/>
              <a:t>若普通文件采用隐式链接结构，要读入</a:t>
            </a:r>
            <a:r>
              <a:rPr lang="en-US" altLang="zh-CN" sz="2400" dirty="0" smtClean="0"/>
              <a:t>/A/D/G/I/K</a:t>
            </a:r>
            <a:r>
              <a:rPr lang="zh-CN" altLang="zh-CN" sz="2400" dirty="0" smtClean="0"/>
              <a:t>的第</a:t>
            </a:r>
            <a:r>
              <a:rPr lang="en-US" altLang="zh-CN" sz="2400" dirty="0" smtClean="0"/>
              <a:t>200</a:t>
            </a:r>
            <a:r>
              <a:rPr lang="zh-CN" altLang="zh-CN" sz="2400" dirty="0" smtClean="0"/>
              <a:t>块，至少启动磁盘多少次？最多多少次？</a:t>
            </a:r>
            <a:endParaRPr lang="zh-CN" altLang="zh-CN" sz="2400" dirty="0" smtClean="0"/>
          </a:p>
        </p:txBody>
      </p:sp>
    </p:spTree>
  </p:cSld>
  <p:clrMapOvr>
    <a:masterClrMapping/>
  </p:clrMapOvr>
  <p:transition>
    <p:fade/>
  </p:transition>
  <p:timing>
    <p:tnLst>
      <p:par>
        <p:cTn id="1" dur="indefinite" restart="never" nodeType="tmRoot"/>
      </p:par>
    </p:tnLst>
    <p:bldLst>
      <p:bldP spid="2"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0" y="116632"/>
            <a:ext cx="3538736" cy="666452"/>
          </a:xfrm>
        </p:spPr>
        <p:txBody>
          <a:bodyPr/>
          <a:lstStyle/>
          <a:p>
            <a:pPr>
              <a:defRPr/>
            </a:pPr>
            <a:r>
              <a:rPr lang="zh-CN" altLang="en-US" sz="2800" dirty="0" smtClean="0">
                <a:latin typeface="+mn-ea"/>
                <a:ea typeface="+mn-ea"/>
              </a:rPr>
              <a:t>例题解答</a:t>
            </a:r>
            <a:endParaRPr lang="zh-CN" altLang="en-US" sz="2800" dirty="0">
              <a:latin typeface="+mn-ea"/>
              <a:ea typeface="+mn-ea"/>
            </a:endParaRPr>
          </a:p>
        </p:txBody>
      </p:sp>
      <p:sp>
        <p:nvSpPr>
          <p:cNvPr id="3512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6" name="矩形 2"/>
          <p:cNvSpPr>
            <a:spLocks noChangeArrowheads="1"/>
          </p:cNvSpPr>
          <p:nvPr/>
        </p:nvSpPr>
        <p:spPr bwMode="auto">
          <a:xfrm>
            <a:off x="395536" y="836712"/>
            <a:ext cx="8064896" cy="5706177"/>
          </a:xfrm>
          <a:prstGeom prst="rect">
            <a:avLst/>
          </a:prstGeom>
          <a:noFill/>
          <a:ln w="9525">
            <a:noFill/>
            <a:miter lim="800000"/>
          </a:ln>
        </p:spPr>
        <p:txBody>
          <a:bodyPr wrap="square">
            <a:spAutoFit/>
          </a:bodyPr>
          <a:lstStyle/>
          <a:p>
            <a:r>
              <a:rPr lang="zh-CN" altLang="en-US" sz="2400" dirty="0" smtClean="0"/>
              <a:t>（</a:t>
            </a:r>
            <a:r>
              <a:rPr lang="en-US" altLang="zh-CN" sz="2400" dirty="0" smtClean="0"/>
              <a:t>1</a:t>
            </a:r>
            <a:r>
              <a:rPr lang="zh-CN" altLang="en-US" sz="2400" dirty="0" smtClean="0"/>
              <a:t>）</a:t>
            </a:r>
            <a:r>
              <a:rPr lang="zh-CN" altLang="zh-CN" sz="2400" dirty="0" smtClean="0"/>
              <a:t>如果要找</a:t>
            </a:r>
            <a:r>
              <a:rPr lang="en-US" altLang="zh-CN" sz="2400" dirty="0" smtClean="0"/>
              <a:t>/A/D/G/I/K</a:t>
            </a:r>
            <a:r>
              <a:rPr lang="zh-CN" altLang="zh-CN" sz="2400" dirty="0" smtClean="0"/>
              <a:t>中的某一块，首先要找到其</a:t>
            </a:r>
            <a:r>
              <a:rPr lang="en-US" altLang="zh-CN" sz="2400" dirty="0" smtClean="0"/>
              <a:t>FCB</a:t>
            </a:r>
            <a:r>
              <a:rPr lang="zh-CN" altLang="zh-CN" sz="2400" dirty="0" smtClean="0"/>
              <a:t>，最好的情况是：每次读取</a:t>
            </a:r>
            <a:r>
              <a:rPr lang="en-US" altLang="zh-CN" sz="2400" dirty="0" smtClean="0"/>
              <a:t>FCB</a:t>
            </a:r>
            <a:r>
              <a:rPr lang="zh-CN" altLang="zh-CN" sz="2400" dirty="0" smtClean="0"/>
              <a:t>时都在上级目录文件的第一块中找到，所以要找到</a:t>
            </a:r>
            <a:r>
              <a:rPr lang="en-US" altLang="zh-CN" sz="2400" dirty="0" smtClean="0"/>
              <a:t>K</a:t>
            </a:r>
            <a:r>
              <a:rPr lang="zh-CN" altLang="zh-CN" sz="2400" dirty="0" smtClean="0"/>
              <a:t>文件至少要读取</a:t>
            </a:r>
            <a:r>
              <a:rPr lang="en-US" altLang="zh-CN" sz="2400" dirty="0" smtClean="0"/>
              <a:t>A</a:t>
            </a:r>
            <a:r>
              <a:rPr lang="zh-CN" altLang="zh-CN" sz="2400" dirty="0" smtClean="0"/>
              <a:t>，</a:t>
            </a:r>
            <a:r>
              <a:rPr lang="en-US" altLang="zh-CN" sz="2400" dirty="0" smtClean="0"/>
              <a:t>D</a:t>
            </a:r>
            <a:r>
              <a:rPr lang="zh-CN" altLang="zh-CN" sz="2400" dirty="0" smtClean="0"/>
              <a:t>，</a:t>
            </a:r>
            <a:r>
              <a:rPr lang="en-US" altLang="zh-CN" sz="2400" dirty="0" smtClean="0"/>
              <a:t>G</a:t>
            </a:r>
            <a:r>
              <a:rPr lang="zh-CN" altLang="zh-CN" sz="2400" dirty="0" smtClean="0"/>
              <a:t>，</a:t>
            </a:r>
            <a:r>
              <a:rPr lang="en-US" altLang="zh-CN" sz="2400" dirty="0" smtClean="0"/>
              <a:t>I 4</a:t>
            </a:r>
            <a:r>
              <a:rPr lang="zh-CN" altLang="zh-CN" sz="2400" dirty="0" smtClean="0"/>
              <a:t>个目录文件的第一块，得到</a:t>
            </a:r>
            <a:r>
              <a:rPr lang="en-US" altLang="zh-CN" sz="2400" dirty="0" smtClean="0"/>
              <a:t>K</a:t>
            </a:r>
            <a:r>
              <a:rPr lang="zh-CN" altLang="zh-CN" sz="2400" dirty="0" smtClean="0"/>
              <a:t>的</a:t>
            </a:r>
            <a:r>
              <a:rPr lang="en-US" altLang="zh-CN" sz="2400" dirty="0" smtClean="0"/>
              <a:t>FCB</a:t>
            </a:r>
            <a:r>
              <a:rPr lang="zh-CN" altLang="zh-CN" sz="2400" dirty="0" smtClean="0"/>
              <a:t>，总共</a:t>
            </a:r>
            <a:r>
              <a:rPr lang="en-US" altLang="zh-CN" sz="2400" dirty="0" smtClean="0"/>
              <a:t>4</a:t>
            </a:r>
            <a:r>
              <a:rPr lang="zh-CN" altLang="zh-CN" sz="2400" dirty="0" smtClean="0"/>
              <a:t>次启动磁盘；最坏的情况是：每次读取</a:t>
            </a:r>
            <a:r>
              <a:rPr lang="en-US" altLang="zh-CN" sz="2400" dirty="0" smtClean="0"/>
              <a:t>FCB</a:t>
            </a:r>
            <a:r>
              <a:rPr lang="zh-CN" altLang="zh-CN" sz="2400" dirty="0" smtClean="0"/>
              <a:t>时都在最后一块找到相关文件的</a:t>
            </a:r>
            <a:r>
              <a:rPr lang="en-US" altLang="zh-CN" sz="2400" dirty="0" smtClean="0"/>
              <a:t>FCB</a:t>
            </a:r>
            <a:r>
              <a:rPr lang="zh-CN" altLang="zh-CN" sz="2400" dirty="0" smtClean="0"/>
              <a:t>，所以要找到</a:t>
            </a:r>
            <a:r>
              <a:rPr lang="en-US" altLang="zh-CN" sz="2400" dirty="0" smtClean="0"/>
              <a:t>K</a:t>
            </a:r>
            <a:r>
              <a:rPr lang="zh-CN" altLang="zh-CN" sz="2400" dirty="0" smtClean="0"/>
              <a:t>文件至少要读取</a:t>
            </a:r>
            <a:r>
              <a:rPr lang="en-US" altLang="zh-CN" sz="2400" dirty="0" smtClean="0"/>
              <a:t>A</a:t>
            </a:r>
            <a:r>
              <a:rPr lang="zh-CN" altLang="zh-CN" sz="2400" dirty="0" smtClean="0"/>
              <a:t>的第一块，</a:t>
            </a:r>
            <a:r>
              <a:rPr lang="en-US" altLang="zh-CN" sz="2400" dirty="0" smtClean="0"/>
              <a:t>D</a:t>
            </a:r>
            <a:r>
              <a:rPr lang="zh-CN" altLang="zh-CN" sz="2400" dirty="0" smtClean="0"/>
              <a:t>，</a:t>
            </a:r>
            <a:r>
              <a:rPr lang="en-US" altLang="zh-CN" sz="2400" dirty="0" smtClean="0"/>
              <a:t>G</a:t>
            </a:r>
            <a:r>
              <a:rPr lang="zh-CN" altLang="zh-CN" sz="2400" dirty="0" smtClean="0"/>
              <a:t>，</a:t>
            </a:r>
            <a:r>
              <a:rPr lang="en-US" altLang="zh-CN" sz="2400" dirty="0" smtClean="0"/>
              <a:t>I</a:t>
            </a:r>
            <a:r>
              <a:rPr lang="zh-CN" altLang="zh-CN" sz="2400" dirty="0" smtClean="0"/>
              <a:t>目录文件的所有</a:t>
            </a:r>
            <a:r>
              <a:rPr lang="en-US" altLang="zh-CN" sz="2400" dirty="0" smtClean="0"/>
              <a:t>4</a:t>
            </a:r>
            <a:r>
              <a:rPr lang="zh-CN" altLang="zh-CN" sz="2400" dirty="0" smtClean="0"/>
              <a:t>个块，因此读取</a:t>
            </a:r>
            <a:r>
              <a:rPr lang="en-US" altLang="zh-CN" sz="2400" dirty="0" smtClean="0"/>
              <a:t>K</a:t>
            </a:r>
            <a:r>
              <a:rPr lang="zh-CN" altLang="zh-CN" sz="2400" dirty="0" smtClean="0"/>
              <a:t>的</a:t>
            </a:r>
            <a:r>
              <a:rPr lang="en-US" altLang="zh-CN" sz="2400" dirty="0" smtClean="0"/>
              <a:t>FCB</a:t>
            </a:r>
            <a:r>
              <a:rPr lang="zh-CN" altLang="zh-CN" sz="2400" dirty="0" smtClean="0"/>
              <a:t>，总共需要</a:t>
            </a:r>
            <a:r>
              <a:rPr lang="en-US" altLang="zh-CN" sz="2400" dirty="0" smtClean="0"/>
              <a:t>1+4*3=13</a:t>
            </a:r>
            <a:r>
              <a:rPr lang="zh-CN" altLang="zh-CN" sz="2400" dirty="0" smtClean="0"/>
              <a:t>次启动磁盘。找到</a:t>
            </a:r>
            <a:r>
              <a:rPr lang="en-US" altLang="zh-CN" sz="2400" dirty="0" smtClean="0"/>
              <a:t>FCB</a:t>
            </a:r>
            <a:r>
              <a:rPr lang="zh-CN" altLang="zh-CN" sz="2400" dirty="0" smtClean="0"/>
              <a:t>后再读取某一块。要读入</a:t>
            </a:r>
            <a:r>
              <a:rPr lang="en-US" altLang="zh-CN" sz="2400" dirty="0" smtClean="0"/>
              <a:t>/A/D/G/I/K</a:t>
            </a:r>
            <a:r>
              <a:rPr lang="zh-CN" altLang="zh-CN" sz="2400" dirty="0" smtClean="0"/>
              <a:t>的第</a:t>
            </a:r>
            <a:r>
              <a:rPr lang="en-US" altLang="zh-CN" sz="2400" dirty="0" smtClean="0"/>
              <a:t>10000</a:t>
            </a:r>
            <a:r>
              <a:rPr lang="zh-CN" altLang="zh-CN" sz="2400" dirty="0" smtClean="0"/>
              <a:t>块，需要通过二级索引找到，此时需要读取一次二级索引块、</a:t>
            </a:r>
            <a:r>
              <a:rPr lang="en-US" altLang="zh-CN" sz="2400" dirty="0" smtClean="0"/>
              <a:t>1</a:t>
            </a:r>
            <a:r>
              <a:rPr lang="zh-CN" altLang="zh-CN" sz="2400" dirty="0" smtClean="0"/>
              <a:t>一次一级</a:t>
            </a:r>
            <a:r>
              <a:rPr lang="en-US" altLang="zh-CN" sz="2400" dirty="0" smtClean="0"/>
              <a:t>1</a:t>
            </a:r>
            <a:r>
              <a:rPr lang="zh-CN" altLang="zh-CN" sz="2400" dirty="0" smtClean="0"/>
              <a:t>索引块、一次数据块，所以至少启动磁盘</a:t>
            </a:r>
            <a:r>
              <a:rPr lang="en-US" altLang="zh-CN" sz="2400" dirty="0" smtClean="0"/>
              <a:t>4+3=7</a:t>
            </a:r>
            <a:r>
              <a:rPr lang="zh-CN" altLang="zh-CN" sz="2400" dirty="0" smtClean="0"/>
              <a:t>次，最多</a:t>
            </a:r>
            <a:r>
              <a:rPr lang="en-US" altLang="zh-CN" sz="2400" dirty="0" smtClean="0"/>
              <a:t>13+3=16</a:t>
            </a:r>
            <a:r>
              <a:rPr lang="zh-CN" altLang="zh-CN" sz="2400" dirty="0" smtClean="0"/>
              <a:t>次。</a:t>
            </a:r>
            <a:endParaRPr lang="zh-CN" altLang="zh-CN" sz="2400" dirty="0" smtClean="0"/>
          </a:p>
          <a:p>
            <a:r>
              <a:rPr lang="zh-CN" altLang="zh-CN" sz="2400" dirty="0" smtClean="0"/>
              <a:t>（</a:t>
            </a:r>
            <a:r>
              <a:rPr lang="en-US" altLang="zh-CN" sz="2400" dirty="0" smtClean="0"/>
              <a:t>2</a:t>
            </a:r>
            <a:r>
              <a:rPr lang="zh-CN" altLang="zh-CN" sz="2400" dirty="0" smtClean="0"/>
              <a:t>）为读取</a:t>
            </a:r>
            <a:r>
              <a:rPr lang="en-US" altLang="zh-CN" sz="2400" dirty="0" smtClean="0"/>
              <a:t>FCB</a:t>
            </a:r>
            <a:r>
              <a:rPr lang="zh-CN" altLang="zh-CN" sz="2400" dirty="0" smtClean="0"/>
              <a:t>所启动的磁盘次数和（</a:t>
            </a:r>
            <a:r>
              <a:rPr lang="en-US" altLang="zh-CN" sz="2400" dirty="0" smtClean="0"/>
              <a:t>1</a:t>
            </a:r>
            <a:r>
              <a:rPr lang="zh-CN" altLang="zh-CN" sz="2400" dirty="0" smtClean="0"/>
              <a:t>）一样，最少为</a:t>
            </a:r>
            <a:r>
              <a:rPr lang="en-US" altLang="zh-CN" sz="2400" dirty="0" smtClean="0"/>
              <a:t>4</a:t>
            </a:r>
            <a:r>
              <a:rPr lang="zh-CN" altLang="zh-CN" sz="2400" dirty="0" smtClean="0"/>
              <a:t>次，最多为</a:t>
            </a:r>
            <a:r>
              <a:rPr lang="en-US" altLang="zh-CN" sz="2400" dirty="0" smtClean="0"/>
              <a:t>13</a:t>
            </a:r>
            <a:r>
              <a:rPr lang="zh-CN" altLang="zh-CN" sz="2400" dirty="0" smtClean="0"/>
              <a:t>次，而读取数据需启动</a:t>
            </a:r>
            <a:r>
              <a:rPr lang="en-US" altLang="zh-CN" sz="2400" dirty="0" smtClean="0"/>
              <a:t>200</a:t>
            </a:r>
            <a:r>
              <a:rPr lang="zh-CN" altLang="zh-CN" sz="2400" dirty="0" smtClean="0"/>
              <a:t>次，因此读取</a:t>
            </a:r>
            <a:r>
              <a:rPr lang="zh-CN" altLang="zh-CN" sz="2400" dirty="0" smtClean="0"/>
              <a:t>第</a:t>
            </a:r>
            <a:r>
              <a:rPr lang="en-US" altLang="zh-CN" sz="2400" dirty="0" smtClean="0"/>
              <a:t>200</a:t>
            </a:r>
            <a:r>
              <a:rPr lang="zh-CN" altLang="zh-CN" sz="2400" dirty="0" smtClean="0"/>
              <a:t>块</a:t>
            </a:r>
            <a:r>
              <a:rPr lang="zh-CN" altLang="zh-CN" sz="2400" dirty="0" smtClean="0"/>
              <a:t>最少需要启动</a:t>
            </a:r>
            <a:r>
              <a:rPr lang="en-US" altLang="zh-CN" sz="2400" dirty="0" smtClean="0"/>
              <a:t>4+200=204</a:t>
            </a:r>
            <a:r>
              <a:rPr lang="zh-CN" altLang="zh-CN" sz="2400" dirty="0" smtClean="0"/>
              <a:t>次磁盘，最多需要启动</a:t>
            </a:r>
            <a:r>
              <a:rPr lang="en-US" altLang="zh-CN" sz="2400" dirty="0" smtClean="0"/>
              <a:t>13+200=213</a:t>
            </a:r>
            <a:r>
              <a:rPr lang="zh-CN" altLang="zh-CN" sz="2400" dirty="0" smtClean="0"/>
              <a:t>次。</a:t>
            </a:r>
            <a:endParaRPr lang="zh-CN" altLang="zh-CN" sz="2400" dirty="0"/>
          </a:p>
        </p:txBody>
      </p:sp>
    </p:spTree>
  </p:cSld>
  <p:clrMapOvr>
    <a:masterClrMapping/>
  </p:clrMapOvr>
  <p:transition>
    <p:fade/>
  </p:transition>
  <p:timing>
    <p:tnLst>
      <p:par>
        <p:cTn id="1" dur="indefinite" restart="never" nodeType="tmRoot"/>
      </p:par>
    </p:tnLst>
    <p:bldLst>
      <p:bldP spid="2"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0" y="-27384"/>
            <a:ext cx="3538736" cy="576064"/>
          </a:xfrm>
        </p:spPr>
        <p:txBody>
          <a:bodyPr/>
          <a:lstStyle/>
          <a:p>
            <a:pPr>
              <a:defRPr/>
            </a:pPr>
            <a:r>
              <a:rPr lang="zh-CN" altLang="en-US" sz="2800" dirty="0" smtClean="0">
                <a:latin typeface="+mn-ea"/>
                <a:ea typeface="+mn-ea"/>
              </a:rPr>
              <a:t>例题：</a:t>
            </a:r>
            <a:endParaRPr lang="zh-CN" altLang="en-US" sz="2800" dirty="0">
              <a:latin typeface="+mn-ea"/>
              <a:ea typeface="+mn-ea"/>
            </a:endParaRPr>
          </a:p>
        </p:txBody>
      </p:sp>
      <p:sp>
        <p:nvSpPr>
          <p:cNvPr id="3512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501763" name="Picture 3"/>
          <p:cNvPicPr>
            <a:picLocks noChangeAspect="1" noChangeArrowheads="1"/>
          </p:cNvPicPr>
          <p:nvPr/>
        </p:nvPicPr>
        <p:blipFill>
          <a:blip r:embed="rId1" cstate="print"/>
          <a:srcRect/>
          <a:stretch>
            <a:fillRect/>
          </a:stretch>
        </p:blipFill>
        <p:spPr bwMode="auto">
          <a:xfrm>
            <a:off x="539552" y="548680"/>
            <a:ext cx="8064896" cy="2807734"/>
          </a:xfrm>
          <a:prstGeom prst="rect">
            <a:avLst/>
          </a:prstGeom>
          <a:noFill/>
          <a:ln w="9525">
            <a:noFill/>
            <a:miter lim="800000"/>
            <a:headEnd/>
            <a:tailEnd/>
          </a:ln>
        </p:spPr>
      </p:pic>
      <p:pic>
        <p:nvPicPr>
          <p:cNvPr id="501764" name="Picture 4"/>
          <p:cNvPicPr>
            <a:picLocks noChangeAspect="1" noChangeArrowheads="1"/>
          </p:cNvPicPr>
          <p:nvPr/>
        </p:nvPicPr>
        <p:blipFill>
          <a:blip r:embed="rId2" cstate="print"/>
          <a:srcRect/>
          <a:stretch>
            <a:fillRect/>
          </a:stretch>
        </p:blipFill>
        <p:spPr bwMode="auto">
          <a:xfrm>
            <a:off x="683568" y="3429000"/>
            <a:ext cx="7920880" cy="324643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bldLst>
      <p:bldP spid="2"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1840" y="-27384"/>
            <a:ext cx="3538736" cy="576064"/>
          </a:xfrm>
        </p:spPr>
        <p:txBody>
          <a:bodyPr/>
          <a:lstStyle/>
          <a:p>
            <a:pPr>
              <a:defRPr/>
            </a:pPr>
            <a:r>
              <a:rPr lang="zh-CN" altLang="en-US" sz="2800" dirty="0" smtClean="0">
                <a:latin typeface="+mn-ea"/>
                <a:ea typeface="+mn-ea"/>
              </a:rPr>
              <a:t>例题：</a:t>
            </a:r>
            <a:endParaRPr lang="zh-CN" altLang="en-US" sz="2800" dirty="0">
              <a:latin typeface="+mn-ea"/>
              <a:ea typeface="+mn-ea"/>
            </a:endParaRPr>
          </a:p>
        </p:txBody>
      </p:sp>
      <p:sp>
        <p:nvSpPr>
          <p:cNvPr id="3512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502786" name="Picture 2"/>
          <p:cNvPicPr>
            <a:picLocks noChangeAspect="1" noChangeArrowheads="1"/>
          </p:cNvPicPr>
          <p:nvPr/>
        </p:nvPicPr>
        <p:blipFill>
          <a:blip r:embed="rId1" cstate="print"/>
          <a:srcRect/>
          <a:stretch>
            <a:fillRect/>
          </a:stretch>
        </p:blipFill>
        <p:spPr bwMode="auto">
          <a:xfrm>
            <a:off x="383640" y="836712"/>
            <a:ext cx="8379518" cy="547260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bldLst>
      <p:bldP spid="2"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latin typeface="黑体" panose="02010609060101010101" pitchFamily="49" charset="-122"/>
                <a:ea typeface="黑体" panose="02010609060101010101" pitchFamily="49" charset="-122"/>
              </a:rPr>
              <a:t>小组课堂讨论</a:t>
            </a:r>
            <a:endParaRPr lang="zh-CN" altLang="en-US" dirty="0">
              <a:latin typeface="黑体" panose="02010609060101010101" pitchFamily="49" charset="-122"/>
              <a:ea typeface="黑体" panose="02010609060101010101" pitchFamily="49" charset="-122"/>
            </a:endParaRPr>
          </a:p>
        </p:txBody>
      </p:sp>
      <p:sp>
        <p:nvSpPr>
          <p:cNvPr id="76803" name="矩形 2"/>
          <p:cNvSpPr>
            <a:spLocks noChangeArrowheads="1"/>
          </p:cNvSpPr>
          <p:nvPr/>
        </p:nvSpPr>
        <p:spPr bwMode="auto">
          <a:xfrm>
            <a:off x="468313" y="1260043"/>
            <a:ext cx="8135937" cy="4401205"/>
          </a:xfrm>
          <a:prstGeom prst="rect">
            <a:avLst/>
          </a:prstGeom>
          <a:noFill/>
          <a:ln w="9525">
            <a:noFill/>
            <a:miter lim="800000"/>
          </a:ln>
        </p:spPr>
        <p:txBody>
          <a:bodyPr wrap="square">
            <a:spAutoFit/>
          </a:bodyPr>
          <a:lstStyle/>
          <a:p>
            <a:r>
              <a:rPr lang="zh-CN" altLang="zh-CN" sz="2800" dirty="0"/>
              <a:t>某文件系统有如下使用要求：</a:t>
            </a:r>
            <a:endParaRPr lang="zh-CN" altLang="zh-CN" sz="2800" dirty="0"/>
          </a:p>
          <a:p>
            <a:r>
              <a:rPr lang="zh-CN" altLang="zh-CN" sz="2800" dirty="0"/>
              <a:t>（</a:t>
            </a:r>
            <a:r>
              <a:rPr lang="en-US" altLang="zh-CN" sz="2800" dirty="0"/>
              <a:t>1</a:t>
            </a:r>
            <a:r>
              <a:rPr lang="zh-CN" altLang="zh-CN" sz="2800" dirty="0"/>
              <a:t>）文件经常随机访问，经常修改；</a:t>
            </a:r>
            <a:endParaRPr lang="zh-CN" altLang="zh-CN" sz="2800" dirty="0"/>
          </a:p>
          <a:p>
            <a:r>
              <a:rPr lang="zh-CN" altLang="zh-CN" sz="2800" dirty="0"/>
              <a:t>（</a:t>
            </a:r>
            <a:r>
              <a:rPr lang="en-US" altLang="zh-CN" sz="2800" dirty="0"/>
              <a:t>2</a:t>
            </a:r>
            <a:r>
              <a:rPr lang="zh-CN" altLang="zh-CN" sz="2800" dirty="0"/>
              <a:t>）系统中绝大多数文件是中小型文件，但偶尔会出现大文件；</a:t>
            </a:r>
            <a:endParaRPr lang="zh-CN" altLang="zh-CN" sz="2800" dirty="0"/>
          </a:p>
          <a:p>
            <a:r>
              <a:rPr lang="zh-CN" altLang="zh-CN" sz="2800" dirty="0"/>
              <a:t>（</a:t>
            </a:r>
            <a:r>
              <a:rPr lang="en-US" altLang="zh-CN" sz="2800" dirty="0"/>
              <a:t>3</a:t>
            </a:r>
            <a:r>
              <a:rPr lang="zh-CN" altLang="zh-CN" sz="2800" dirty="0"/>
              <a:t>）希望文件的检索速度比较快；</a:t>
            </a:r>
            <a:endParaRPr lang="zh-CN" altLang="zh-CN" sz="2800" dirty="0"/>
          </a:p>
          <a:p>
            <a:endParaRPr lang="en-US" altLang="zh-CN" sz="2800" dirty="0"/>
          </a:p>
          <a:p>
            <a:r>
              <a:rPr lang="en-US" altLang="zh-CN" sz="2800" dirty="0"/>
              <a:t> </a:t>
            </a:r>
            <a:r>
              <a:rPr lang="zh-CN" altLang="zh-CN" sz="2800" dirty="0"/>
              <a:t>请为该文件系统设计合适的文件物理结构和目录结构</a:t>
            </a:r>
            <a:r>
              <a:rPr lang="zh-CN" altLang="en-US" sz="2800" dirty="0"/>
              <a:t>，</a:t>
            </a:r>
            <a:r>
              <a:rPr lang="zh-CN" altLang="zh-CN" sz="2800" dirty="0"/>
              <a:t>并详细说明你的设计方案是如何支持上述各项使用要求的。</a:t>
            </a:r>
            <a:endParaRPr lang="zh-CN" altLang="zh-CN" sz="2800" dirty="0"/>
          </a:p>
        </p:txBody>
      </p:sp>
    </p:spTree>
  </p:cSld>
  <p:clrMapOvr>
    <a:masterClrMapping/>
  </p:clrMapOvr>
  <p:transition>
    <p:fade/>
  </p:transition>
  <p:timing>
    <p:tnLst>
      <p:par>
        <p:cTn id="1" dur="indefinite" restart="never" nodeType="tmRoot"/>
      </p:par>
    </p:tnLst>
    <p:bldLst>
      <p:bldP spid="2"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500034" y="1079686"/>
            <a:ext cx="8215370" cy="5632311"/>
          </a:xfrm>
          <a:prstGeom prst="rect">
            <a:avLst/>
          </a:prstGeom>
          <a:noFill/>
          <a:ln>
            <a:noFill/>
          </a:ln>
          <a:effectLst/>
        </p:spPr>
        <p:txBody>
          <a:bodyPr wrap="square">
            <a:spAutoFit/>
          </a:bodyPr>
          <a:lstStyle/>
          <a:p>
            <a:pPr eaLnBrk="1" hangingPunct="1">
              <a:lnSpc>
                <a:spcPct val="150000"/>
              </a:lnSpc>
              <a:spcBef>
                <a:spcPct val="0"/>
              </a:spcBef>
              <a:defRPr/>
            </a:pPr>
            <a:r>
              <a:rPr lang="zh-CN" altLang="en-US" sz="2400" dirty="0" smtClean="0">
                <a:solidFill>
                  <a:srgbClr val="FF0066"/>
                </a:solidFill>
              </a:rPr>
              <a:t>解决问题：</a:t>
            </a:r>
            <a:endParaRPr lang="en-US" altLang="zh-CN" sz="2400" dirty="0" smtClean="0">
              <a:solidFill>
                <a:srgbClr val="FF0066"/>
              </a:solidFill>
            </a:endParaRPr>
          </a:p>
          <a:p>
            <a:pPr marL="342900" indent="-342900" eaLnBrk="1" hangingPunct="1">
              <a:lnSpc>
                <a:spcPct val="150000"/>
              </a:lnSpc>
              <a:spcBef>
                <a:spcPct val="0"/>
              </a:spcBef>
              <a:buFont typeface="Wingdings" panose="05000000000000000000" pitchFamily="2" charset="2"/>
              <a:buChar char="l"/>
              <a:defRPr/>
            </a:pPr>
            <a:r>
              <a:rPr lang="zh-CN" altLang="en-US" sz="2400" dirty="0" smtClean="0"/>
              <a:t>当你创建文件时，系统如何在磁盘上为你的文件分配磁盘空间？</a:t>
            </a:r>
            <a:endParaRPr lang="en-US" altLang="zh-CN" sz="2400" dirty="0" smtClean="0"/>
          </a:p>
          <a:p>
            <a:pPr marL="342900" indent="-342900" eaLnBrk="1" hangingPunct="1">
              <a:lnSpc>
                <a:spcPct val="150000"/>
              </a:lnSpc>
              <a:spcBef>
                <a:spcPct val="0"/>
              </a:spcBef>
              <a:buFont typeface="Wingdings" panose="05000000000000000000" pitchFamily="2" charset="2"/>
              <a:buChar char="l"/>
              <a:defRPr/>
            </a:pPr>
            <a:r>
              <a:rPr lang="zh-CN" altLang="en-US" sz="2400" dirty="0" smtClean="0"/>
              <a:t>当你删除文件时，系统如何回收磁盘空间？</a:t>
            </a:r>
            <a:endParaRPr lang="en-US" altLang="zh-CN" sz="2400" dirty="0" smtClean="0"/>
          </a:p>
          <a:p>
            <a:pPr eaLnBrk="1" hangingPunct="1">
              <a:lnSpc>
                <a:spcPct val="150000"/>
              </a:lnSpc>
              <a:spcBef>
                <a:spcPct val="0"/>
              </a:spcBef>
              <a:defRPr/>
            </a:pPr>
            <a:r>
              <a:rPr lang="zh-CN" altLang="en-US" sz="2400" dirty="0" smtClean="0">
                <a:solidFill>
                  <a:srgbClr val="FF0066"/>
                </a:solidFill>
              </a:rPr>
              <a:t>文件存储空间管理</a:t>
            </a:r>
            <a:r>
              <a:rPr lang="zh-CN" altLang="en-US" sz="2400" dirty="0" smtClean="0"/>
              <a:t>是</a:t>
            </a:r>
            <a:r>
              <a:rPr lang="zh-CN" altLang="zh-CN" sz="2400" dirty="0" smtClean="0"/>
              <a:t>设置相应的数据结构来记录存储空间的使用情况，并提供对存储空间进行分配和回收的方法。</a:t>
            </a:r>
            <a:endParaRPr lang="en-US" altLang="zh-CN" sz="2400" dirty="0" smtClean="0"/>
          </a:p>
          <a:p>
            <a:pPr lvl="1"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空闲表法</a:t>
            </a: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空闲块链表法</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5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位示图</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lvl="1" eaLnBrk="1" hangingPunct="1">
              <a:lnSpc>
                <a:spcPct val="15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成组链接法</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00232" y="428604"/>
            <a:ext cx="5214974"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 </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870">
                                            <p:txEl>
                                              <p:pRg st="3" end="3"/>
                                            </p:txEl>
                                          </p:spTgt>
                                        </p:tgtEl>
                                        <p:attrNameLst>
                                          <p:attrName>style.visibility</p:attrName>
                                        </p:attrNameLst>
                                      </p:cBhvr>
                                      <p:to>
                                        <p:strVal val="visible"/>
                                      </p:to>
                                    </p:set>
                                    <p:animEffect transition="in" filter="fade">
                                      <p:cBhvr>
                                        <p:cTn id="7" dur="1000"/>
                                        <p:tgtEl>
                                          <p:spTgt spid="36870">
                                            <p:txEl>
                                              <p:pRg st="3" end="3"/>
                                            </p:txEl>
                                          </p:spTgt>
                                        </p:tgtEl>
                                      </p:cBhvr>
                                    </p:animEffect>
                                    <p:anim calcmode="lin" valueType="num">
                                      <p:cBhvr>
                                        <p:cTn id="8" dur="1000" fill="hold"/>
                                        <p:tgtEl>
                                          <p:spTgt spid="36870">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6870">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870">
                                            <p:txEl>
                                              <p:pRg st="4" end="4"/>
                                            </p:txEl>
                                          </p:spTgt>
                                        </p:tgtEl>
                                        <p:attrNameLst>
                                          <p:attrName>style.visibility</p:attrName>
                                        </p:attrNameLst>
                                      </p:cBhvr>
                                      <p:to>
                                        <p:strVal val="visible"/>
                                      </p:to>
                                    </p:set>
                                    <p:animEffect transition="in" filter="fade">
                                      <p:cBhvr>
                                        <p:cTn id="12" dur="1000"/>
                                        <p:tgtEl>
                                          <p:spTgt spid="36870">
                                            <p:txEl>
                                              <p:pRg st="4" end="4"/>
                                            </p:txEl>
                                          </p:spTgt>
                                        </p:tgtEl>
                                      </p:cBhvr>
                                    </p:animEffect>
                                    <p:anim calcmode="lin" valueType="num">
                                      <p:cBhvr>
                                        <p:cTn id="13" dur="1000" fill="hold"/>
                                        <p:tgtEl>
                                          <p:spTgt spid="36870">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6870">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6870">
                                            <p:txEl>
                                              <p:pRg st="5" end="5"/>
                                            </p:txEl>
                                          </p:spTgt>
                                        </p:tgtEl>
                                        <p:attrNameLst>
                                          <p:attrName>style.visibility</p:attrName>
                                        </p:attrNameLst>
                                      </p:cBhvr>
                                      <p:to>
                                        <p:strVal val="visible"/>
                                      </p:to>
                                    </p:set>
                                    <p:animEffect transition="in" filter="fade">
                                      <p:cBhvr>
                                        <p:cTn id="17" dur="1000"/>
                                        <p:tgtEl>
                                          <p:spTgt spid="36870">
                                            <p:txEl>
                                              <p:pRg st="5" end="5"/>
                                            </p:txEl>
                                          </p:spTgt>
                                        </p:tgtEl>
                                      </p:cBhvr>
                                    </p:animEffect>
                                    <p:anim calcmode="lin" valueType="num">
                                      <p:cBhvr>
                                        <p:cTn id="18" dur="1000" fill="hold"/>
                                        <p:tgtEl>
                                          <p:spTgt spid="36870">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6870">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6870">
                                            <p:txEl>
                                              <p:pRg st="6" end="6"/>
                                            </p:txEl>
                                          </p:spTgt>
                                        </p:tgtEl>
                                        <p:attrNameLst>
                                          <p:attrName>style.visibility</p:attrName>
                                        </p:attrNameLst>
                                      </p:cBhvr>
                                      <p:to>
                                        <p:strVal val="visible"/>
                                      </p:to>
                                    </p:set>
                                    <p:animEffect transition="in" filter="fade">
                                      <p:cBhvr>
                                        <p:cTn id="22" dur="1000"/>
                                        <p:tgtEl>
                                          <p:spTgt spid="36870">
                                            <p:txEl>
                                              <p:pRg st="6" end="6"/>
                                            </p:txEl>
                                          </p:spTgt>
                                        </p:tgtEl>
                                      </p:cBhvr>
                                    </p:animEffect>
                                    <p:anim calcmode="lin" valueType="num">
                                      <p:cBhvr>
                                        <p:cTn id="23" dur="1000" fill="hold"/>
                                        <p:tgtEl>
                                          <p:spTgt spid="36870">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6870">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6870">
                                            <p:txEl>
                                              <p:pRg st="7" end="7"/>
                                            </p:txEl>
                                          </p:spTgt>
                                        </p:tgtEl>
                                        <p:attrNameLst>
                                          <p:attrName>style.visibility</p:attrName>
                                        </p:attrNameLst>
                                      </p:cBhvr>
                                      <p:to>
                                        <p:strVal val="visible"/>
                                      </p:to>
                                    </p:set>
                                    <p:animEffect transition="in" filter="fade">
                                      <p:cBhvr>
                                        <p:cTn id="27" dur="1000"/>
                                        <p:tgtEl>
                                          <p:spTgt spid="36870">
                                            <p:txEl>
                                              <p:pRg st="7" end="7"/>
                                            </p:txEl>
                                          </p:spTgt>
                                        </p:tgtEl>
                                      </p:cBhvr>
                                    </p:animEffect>
                                    <p:anim calcmode="lin" valueType="num">
                                      <p:cBhvr>
                                        <p:cTn id="28" dur="1000" fill="hold"/>
                                        <p:tgtEl>
                                          <p:spTgt spid="36870">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36870">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6"/>
          <p:cNvSpPr>
            <a:spLocks noChangeArrowheads="1"/>
          </p:cNvSpPr>
          <p:nvPr/>
        </p:nvSpPr>
        <p:spPr bwMode="auto">
          <a:xfrm>
            <a:off x="428596" y="1357298"/>
            <a:ext cx="7599788" cy="2012859"/>
          </a:xfrm>
          <a:prstGeom prst="rect">
            <a:avLst/>
          </a:prstGeom>
          <a:noFill/>
          <a:ln>
            <a:noFill/>
          </a:ln>
          <a:effectLst/>
        </p:spPr>
        <p:txBody>
          <a:bodyPr wrap="square">
            <a:spAutoFit/>
          </a:bodyPr>
          <a:lstStyle/>
          <a:p>
            <a:pPr marL="0" lvl="1" eaLnBrk="1" hangingPunct="1">
              <a:lnSpc>
                <a:spcPct val="13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空闲表法概念、分配与回收算法、性能分析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lvl="1" eaLnBrk="1" hangingPunct="1">
              <a:lnSpc>
                <a:spcPct val="13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空闲块链表法概念、分配与回收算法、性能分析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lvl="1" eaLnBrk="1" hangingPunct="1">
              <a:lnSpc>
                <a:spcPct val="130000"/>
              </a:lnSpc>
              <a:spcBef>
                <a:spcPct val="0"/>
              </a:spcBef>
              <a:buFont typeface="Wingdings" panose="05000000000000000000" pitchFamily="2" charset="2"/>
              <a:buChar char="l"/>
              <a:defRPr/>
            </a:pP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 位示图概念、分配与回收算法、性能分析</a:t>
            </a:r>
            <a:endPar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endParaRPr>
          </a:p>
          <a:p>
            <a:pPr marL="0" lvl="1" eaLnBrk="1" hangingPunct="1">
              <a:lnSpc>
                <a:spcPct val="130000"/>
              </a:lnSpc>
              <a:spcBef>
                <a:spcPct val="0"/>
              </a:spcBef>
              <a:buFont typeface="Wingdings" panose="05000000000000000000" pitchFamily="2" charset="2"/>
              <a:buChar char="l"/>
              <a:defRPr/>
            </a:pPr>
            <a:r>
              <a:rPr kumimoji="1" lang="en-US" altLang="zh-CN" sz="2400" dirty="0" smtClean="0">
                <a:effectLst>
                  <a:outerShdw blurRad="38100" dist="38100" dir="2700000" algn="tl">
                    <a:srgbClr val="C0C0C0"/>
                  </a:outerShdw>
                </a:effectLst>
                <a:latin typeface="Times New Roman" panose="02020603050405020304" pitchFamily="18" charset="0"/>
                <a:ea typeface="仿宋" panose="02010609060101010101" charset="-122"/>
              </a:rPr>
              <a:t> </a:t>
            </a:r>
            <a:r>
              <a:rPr kumimoji="1" lang="zh-CN" altLang="en-US" sz="2400" dirty="0" smtClean="0">
                <a:effectLst>
                  <a:outerShdw blurRad="38100" dist="38100" dir="2700000" algn="tl">
                    <a:srgbClr val="C0C0C0"/>
                  </a:outerShdw>
                </a:effectLst>
                <a:latin typeface="Times New Roman" panose="02020603050405020304" pitchFamily="18" charset="0"/>
                <a:ea typeface="仿宋" panose="02010609060101010101" charset="-122"/>
              </a:rPr>
              <a:t>成组链接法（讲解）</a:t>
            </a:r>
            <a:endParaRPr kumimoji="1" lang="zh-CN" altLang="en-US" sz="2400" dirty="0">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270" name="Freeform 24"/>
          <p:cNvSpPr/>
          <p:nvPr/>
        </p:nvSpPr>
        <p:spPr bwMode="auto">
          <a:xfrm>
            <a:off x="5627690" y="3860800"/>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000232" y="428604"/>
            <a:ext cx="5214974"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 </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5" name="动作按钮: 前进或下一项 4">
            <a:hlinkClick r:id="rId1" action="ppaction://hlinksldjump" highlightClick="1"/>
          </p:cNvPr>
          <p:cNvSpPr/>
          <p:nvPr/>
        </p:nvSpPr>
        <p:spPr bwMode="auto">
          <a:xfrm>
            <a:off x="8316416" y="2492896"/>
            <a:ext cx="360040"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动作按钮: 前进或下一项 5">
            <a:hlinkClick r:id="rId2" action="ppaction://hlinksldjump" highlightClick="1"/>
          </p:cNvPr>
          <p:cNvSpPr/>
          <p:nvPr/>
        </p:nvSpPr>
        <p:spPr bwMode="auto">
          <a:xfrm>
            <a:off x="4644008" y="2996952"/>
            <a:ext cx="360040"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动作按钮: 前进或下一项 6">
            <a:hlinkClick r:id="rId3" action="ppaction://hlinksldjump" highlightClick="1"/>
          </p:cNvPr>
          <p:cNvSpPr/>
          <p:nvPr/>
        </p:nvSpPr>
        <p:spPr bwMode="auto">
          <a:xfrm>
            <a:off x="8298622" y="1484784"/>
            <a:ext cx="360040"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动作按钮: 前进或下一项 7">
            <a:hlinkClick r:id="rId4" action="ppaction://hlinksldjump" highlightClick="1"/>
          </p:cNvPr>
          <p:cNvSpPr/>
          <p:nvPr/>
        </p:nvSpPr>
        <p:spPr bwMode="auto">
          <a:xfrm>
            <a:off x="8298622" y="1990186"/>
            <a:ext cx="360040" cy="216024"/>
          </a:xfrm>
          <a:prstGeom prst="actionButtonForwardNext">
            <a:avLst/>
          </a:prstGeom>
          <a:solidFill>
            <a:srgbClr val="FF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285720" y="836713"/>
            <a:ext cx="8643998" cy="2234458"/>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6.1.3 </a:t>
            </a:r>
            <a:r>
              <a:rPr kumimoji="1" lang="zh-CN" altLang="en-US"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rPr>
              <a:t>文件操作</a:t>
            </a:r>
            <a:endParaRPr kumimoji="1" lang="en-US" altLang="zh-CN" sz="3200" dirty="0" smtClean="0">
              <a:solidFill>
                <a:srgbClr val="0000FF"/>
              </a:solidFill>
              <a:effectLst>
                <a:outerShdw blurRad="38100" dist="38100" dir="2700000" algn="tl">
                  <a:srgbClr val="C0C0C0"/>
                </a:outerShdw>
              </a:effectLst>
              <a:latin typeface="Times New Roman" panose="02020603050405020304" pitchFamily="18" charset="0"/>
              <a:ea typeface="仿宋" panose="02010609060101010101" charset="-122"/>
            </a:endParaRPr>
          </a:p>
          <a:p>
            <a:pPr eaLnBrk="1" hangingPunct="1">
              <a:lnSpc>
                <a:spcPct val="120000"/>
              </a:lnSpc>
              <a:spcBef>
                <a:spcPct val="0"/>
              </a:spcBef>
              <a:defRPr/>
            </a:pPr>
            <a:r>
              <a:rPr lang="zh-CN" altLang="zh-CN" sz="2800" dirty="0" smtClean="0"/>
              <a:t>文件系统给用户提供了命令接口、程序接口和图形用户接口，用户可以通过这三种方式实施对文件的操作。</a:t>
            </a:r>
            <a:endParaRPr lang="en-US" altLang="zh-CN" sz="2800" dirty="0" smtClean="0"/>
          </a:p>
          <a:p>
            <a:pPr eaLnBrk="1" hangingPunct="1">
              <a:lnSpc>
                <a:spcPct val="120000"/>
              </a:lnSpc>
              <a:spcBef>
                <a:spcPct val="0"/>
              </a:spcBef>
              <a:defRPr/>
            </a:pPr>
            <a:endParaRPr lang="en-US" altLang="zh-CN" sz="2800" dirty="0" smtClean="0"/>
          </a:p>
        </p:txBody>
      </p:sp>
      <p:sp>
        <p:nvSpPr>
          <p:cNvPr id="11270" name="Freeform 24"/>
          <p:cNvSpPr/>
          <p:nvPr/>
        </p:nvSpPr>
        <p:spPr bwMode="auto">
          <a:xfrm>
            <a:off x="5123633" y="3818036"/>
            <a:ext cx="184731" cy="400110"/>
          </a:xfrm>
          <a:custGeom>
            <a:avLst/>
            <a:gdLst>
              <a:gd name="T0" fmla="*/ 2147483647 w 378"/>
              <a:gd name="T1" fmla="*/ 2147483647 h 680"/>
              <a:gd name="T2" fmla="*/ 2147483647 w 378"/>
              <a:gd name="T3" fmla="*/ 2147483647 h 680"/>
              <a:gd name="T4" fmla="*/ 2147483647 w 378"/>
              <a:gd name="T5" fmla="*/ 2147483647 h 680"/>
              <a:gd name="T6" fmla="*/ 2147483647 w 378"/>
              <a:gd name="T7" fmla="*/ 2147483647 h 680"/>
              <a:gd name="T8" fmla="*/ 2147483647 w 378"/>
              <a:gd name="T9" fmla="*/ 2147483647 h 680"/>
              <a:gd name="T10" fmla="*/ 0 60000 65536"/>
              <a:gd name="T11" fmla="*/ 0 60000 65536"/>
              <a:gd name="T12" fmla="*/ 0 60000 65536"/>
              <a:gd name="T13" fmla="*/ 0 60000 65536"/>
              <a:gd name="T14" fmla="*/ 0 60000 65536"/>
              <a:gd name="T15" fmla="*/ 0 w 378"/>
              <a:gd name="T16" fmla="*/ 0 h 680"/>
              <a:gd name="T17" fmla="*/ 378 w 378"/>
              <a:gd name="T18" fmla="*/ 680 h 680"/>
            </a:gdLst>
            <a:ahLst/>
            <a:cxnLst>
              <a:cxn ang="T10">
                <a:pos x="T0" y="T1"/>
              </a:cxn>
              <a:cxn ang="T11">
                <a:pos x="T2" y="T3"/>
              </a:cxn>
              <a:cxn ang="T12">
                <a:pos x="T4" y="T5"/>
              </a:cxn>
              <a:cxn ang="T13">
                <a:pos x="T6" y="T7"/>
              </a:cxn>
              <a:cxn ang="T14">
                <a:pos x="T8" y="T9"/>
              </a:cxn>
            </a:cxnLst>
            <a:rect l="T15" t="T16" r="T17" b="T18"/>
            <a:pathLst>
              <a:path w="378" h="680">
                <a:moveTo>
                  <a:pt x="378" y="680"/>
                </a:moveTo>
                <a:cubicBezTo>
                  <a:pt x="378" y="431"/>
                  <a:pt x="378" y="182"/>
                  <a:pt x="333" y="91"/>
                </a:cubicBezTo>
                <a:cubicBezTo>
                  <a:pt x="288" y="0"/>
                  <a:pt x="159" y="98"/>
                  <a:pt x="106" y="136"/>
                </a:cubicBezTo>
                <a:cubicBezTo>
                  <a:pt x="53" y="174"/>
                  <a:pt x="0" y="279"/>
                  <a:pt x="15" y="317"/>
                </a:cubicBezTo>
                <a:cubicBezTo>
                  <a:pt x="30" y="355"/>
                  <a:pt x="113" y="359"/>
                  <a:pt x="197" y="363"/>
                </a:cubicBezTo>
              </a:path>
            </a:pathLst>
          </a:custGeom>
          <a:noFill/>
          <a:ln w="9525" cap="flat" cmpd="sng">
            <a:noFill/>
            <a:prstDash val="solid"/>
            <a:round/>
          </a:ln>
        </p:spPr>
        <p:txBody>
          <a:bodyPr wrap="none">
            <a:spAutoFit/>
          </a:bodyPr>
          <a:lstStyle/>
          <a:p>
            <a:endParaRPr lang="zh-CN" altLang="en-US"/>
          </a:p>
        </p:txBody>
      </p:sp>
      <p:sp>
        <p:nvSpPr>
          <p:cNvPr id="36901" name="Rectangle 37"/>
          <p:cNvSpPr>
            <a:spLocks noChangeArrowheads="1"/>
          </p:cNvSpPr>
          <p:nvPr/>
        </p:nvSpPr>
        <p:spPr bwMode="auto">
          <a:xfrm>
            <a:off x="2285984" y="285728"/>
            <a:ext cx="458799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6.1 </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文件和文件系统</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6" name="Rectangle 6"/>
          <p:cNvSpPr>
            <a:spLocks noChangeArrowheads="1"/>
          </p:cNvSpPr>
          <p:nvPr/>
        </p:nvSpPr>
        <p:spPr bwMode="auto">
          <a:xfrm>
            <a:off x="3786182" y="2643182"/>
            <a:ext cx="4071966" cy="2308324"/>
          </a:xfrm>
          <a:prstGeom prst="rect">
            <a:avLst/>
          </a:prstGeom>
          <a:noFill/>
          <a:ln>
            <a:noFill/>
          </a:ln>
          <a:effectLst/>
        </p:spPr>
        <p:txBody>
          <a:bodyPr wrap="square">
            <a:spAutoFit/>
          </a:bodyPr>
          <a:lstStyle/>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7</a:t>
            </a:r>
            <a:r>
              <a:rPr lang="zh-CN" altLang="en-US" sz="2400" dirty="0" smtClean="0">
                <a:solidFill>
                  <a:srgbClr val="0070C0"/>
                </a:solidFill>
              </a:rPr>
              <a:t>）设置文件读写指针</a:t>
            </a:r>
            <a:endParaRPr lang="en-US" altLang="zh-CN" sz="2400" dirty="0" smtClean="0">
              <a:solidFill>
                <a:srgbClr val="0070C0"/>
              </a:solidFill>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8</a:t>
            </a:r>
            <a:r>
              <a:rPr lang="zh-CN" altLang="en-US" sz="2400" dirty="0" smtClean="0">
                <a:solidFill>
                  <a:srgbClr val="0070C0"/>
                </a:solidFill>
              </a:rPr>
              <a:t>） 获取文件属性</a:t>
            </a:r>
            <a:endParaRPr lang="en-US" altLang="zh-CN" sz="2400" dirty="0" smtClean="0">
              <a:solidFill>
                <a:srgbClr val="0070C0"/>
              </a:solidFill>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9</a:t>
            </a:r>
            <a:r>
              <a:rPr lang="zh-CN" altLang="en-US" sz="2400" dirty="0" smtClean="0">
                <a:solidFill>
                  <a:srgbClr val="0070C0"/>
                </a:solidFill>
              </a:rPr>
              <a:t>） 设置文件属性</a:t>
            </a:r>
            <a:endParaRPr lang="en-US" altLang="zh-CN" sz="2400" dirty="0" smtClean="0">
              <a:solidFill>
                <a:srgbClr val="0070C0"/>
              </a:solidFill>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10</a:t>
            </a:r>
            <a:r>
              <a:rPr lang="zh-CN" altLang="en-US" sz="2400" dirty="0" smtClean="0">
                <a:solidFill>
                  <a:srgbClr val="0070C0"/>
                </a:solidFill>
              </a:rPr>
              <a:t>）重命名文件</a:t>
            </a:r>
            <a:endParaRPr lang="en-US" altLang="zh-CN" sz="2400" dirty="0" smtClean="0">
              <a:solidFill>
                <a:srgbClr val="0070C0"/>
              </a:solidFill>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11</a:t>
            </a:r>
            <a:r>
              <a:rPr lang="zh-CN" altLang="en-US" sz="2400" dirty="0" smtClean="0">
                <a:solidFill>
                  <a:srgbClr val="0070C0"/>
                </a:solidFill>
              </a:rPr>
              <a:t>） 锁定文件</a:t>
            </a:r>
            <a:endParaRPr lang="en-US" altLang="zh-CN" sz="2400" dirty="0" smtClean="0">
              <a:solidFill>
                <a:srgbClr val="0070C0"/>
              </a:solidFill>
            </a:endParaRPr>
          </a:p>
        </p:txBody>
      </p:sp>
      <p:sp>
        <p:nvSpPr>
          <p:cNvPr id="7" name="Rectangle 6"/>
          <p:cNvSpPr>
            <a:spLocks noChangeArrowheads="1"/>
          </p:cNvSpPr>
          <p:nvPr/>
        </p:nvSpPr>
        <p:spPr bwMode="auto">
          <a:xfrm>
            <a:off x="642910" y="2571744"/>
            <a:ext cx="4071966" cy="3194721"/>
          </a:xfrm>
          <a:prstGeom prst="rect">
            <a:avLst/>
          </a:prstGeom>
          <a:noFill/>
          <a:ln>
            <a:noFill/>
          </a:ln>
          <a:effectLst/>
        </p:spPr>
        <p:txBody>
          <a:bodyPr wrap="square">
            <a:spAutoFit/>
          </a:bodyPr>
          <a:lstStyle/>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1</a:t>
            </a:r>
            <a:r>
              <a:rPr lang="zh-CN" altLang="en-US" sz="2400" dirty="0" smtClean="0">
                <a:solidFill>
                  <a:srgbClr val="0070C0"/>
                </a:solidFill>
              </a:rPr>
              <a:t>） 创建文件</a:t>
            </a:r>
            <a:endParaRPr lang="en-US" altLang="zh-CN" sz="2400" dirty="0" smtClean="0">
              <a:solidFill>
                <a:srgbClr val="0070C0"/>
              </a:solidFill>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2</a:t>
            </a:r>
            <a:r>
              <a:rPr lang="zh-CN" altLang="en-US" sz="2400" dirty="0" smtClean="0">
                <a:solidFill>
                  <a:srgbClr val="0070C0"/>
                </a:solidFill>
              </a:rPr>
              <a:t>） 删除文件</a:t>
            </a:r>
            <a:endParaRPr lang="en-US" altLang="zh-CN" sz="2400" dirty="0" smtClean="0">
              <a:solidFill>
                <a:srgbClr val="0070C0"/>
              </a:solidFill>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3</a:t>
            </a:r>
            <a:r>
              <a:rPr lang="zh-CN" altLang="en-US" sz="2400" dirty="0" smtClean="0">
                <a:solidFill>
                  <a:srgbClr val="0070C0"/>
                </a:solidFill>
              </a:rPr>
              <a:t>） 打开文件</a:t>
            </a:r>
            <a:endParaRPr lang="en-US" altLang="zh-CN" sz="2400" dirty="0" smtClean="0">
              <a:solidFill>
                <a:srgbClr val="0070C0"/>
              </a:solidFill>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4</a:t>
            </a:r>
            <a:r>
              <a:rPr lang="zh-CN" altLang="en-US" sz="2400" dirty="0" smtClean="0">
                <a:solidFill>
                  <a:srgbClr val="0070C0"/>
                </a:solidFill>
              </a:rPr>
              <a:t>） 关闭文件</a:t>
            </a:r>
            <a:endParaRPr lang="en-US" altLang="zh-CN" sz="2400" dirty="0" smtClean="0">
              <a:solidFill>
                <a:srgbClr val="0070C0"/>
              </a:solidFill>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5</a:t>
            </a:r>
            <a:r>
              <a:rPr lang="zh-CN" altLang="en-US" sz="2400" dirty="0" smtClean="0">
                <a:solidFill>
                  <a:srgbClr val="0070C0"/>
                </a:solidFill>
              </a:rPr>
              <a:t>） 读文件</a:t>
            </a:r>
            <a:endParaRPr lang="en-US" altLang="zh-CN" sz="2400" dirty="0" smtClean="0">
              <a:solidFill>
                <a:srgbClr val="0070C0"/>
              </a:solidFill>
            </a:endParaRPr>
          </a:p>
          <a:p>
            <a:pPr eaLnBrk="1" hangingPunct="1">
              <a:lnSpc>
                <a:spcPct val="120000"/>
              </a:lnSpc>
              <a:spcBef>
                <a:spcPct val="0"/>
              </a:spcBef>
              <a:defRPr/>
            </a:pPr>
            <a:r>
              <a:rPr lang="zh-CN" altLang="en-US" sz="2400" dirty="0" smtClean="0">
                <a:solidFill>
                  <a:srgbClr val="0070C0"/>
                </a:solidFill>
              </a:rPr>
              <a:t>（</a:t>
            </a:r>
            <a:r>
              <a:rPr lang="en-US" altLang="zh-CN" sz="2400" dirty="0" smtClean="0">
                <a:solidFill>
                  <a:srgbClr val="0070C0"/>
                </a:solidFill>
              </a:rPr>
              <a:t>6</a:t>
            </a:r>
            <a:r>
              <a:rPr lang="zh-CN" altLang="en-US" sz="2400" dirty="0" smtClean="0">
                <a:solidFill>
                  <a:srgbClr val="0070C0"/>
                </a:solidFill>
              </a:rPr>
              <a:t>） 写文件</a:t>
            </a:r>
            <a:endParaRPr lang="en-US" altLang="zh-CN" sz="2400" dirty="0" smtClean="0">
              <a:solidFill>
                <a:srgbClr val="0070C0"/>
              </a:solidFill>
            </a:endParaRPr>
          </a:p>
          <a:p>
            <a:pPr eaLnBrk="1" hangingPunct="1">
              <a:lnSpc>
                <a:spcPct val="120000"/>
              </a:lnSpc>
              <a:spcBef>
                <a:spcPct val="0"/>
              </a:spcBef>
              <a:defRPr/>
            </a:pPr>
            <a:endParaRPr lang="en-US" altLang="zh-CN" sz="2400" dirty="0" smtClean="0">
              <a:solidFill>
                <a:srgbClr val="0070C0"/>
              </a:solidFill>
            </a:endParaRPr>
          </a:p>
        </p:txBody>
      </p:sp>
      <p:sp>
        <p:nvSpPr>
          <p:cNvPr id="8" name="动作按钮: 后退或前一项 7">
            <a:hlinkClick r:id="rId1" action="ppaction://hlinksldjump" highlightClick="1"/>
          </p:cNvPr>
          <p:cNvSpPr/>
          <p:nvPr/>
        </p:nvSpPr>
        <p:spPr bwMode="auto">
          <a:xfrm>
            <a:off x="8172400" y="260648"/>
            <a:ext cx="576064" cy="288032"/>
          </a:xfrm>
          <a:prstGeom prst="actionButtonBackPrevious">
            <a:avLst/>
          </a:prstGeom>
          <a:solidFill>
            <a:srgbClr val="13732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928670"/>
            <a:ext cx="9144000" cy="1865126"/>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1.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空闲表法</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lang="en-US" altLang="zh-CN" sz="2400" dirty="0" smtClean="0"/>
              <a:t>     </a:t>
            </a:r>
            <a:r>
              <a:rPr lang="zh-CN" altLang="zh-CN" sz="2400" dirty="0" smtClean="0"/>
              <a:t>文件系统为外存上的所有空闲分区建立一张空闲表，每个空闲区占一个表项，包括序号、该空闲区的起始盘块号以及空闲盘块数等信息，再将所有空闲区按其起始盘块号递增的次序排列</a:t>
            </a:r>
            <a:endParaRPr kumimoji="1" lang="en-US" altLang="zh-CN" sz="2400" dirty="0" smtClean="0">
              <a:latin typeface="Times New Roman" panose="02020603050405020304" pitchFamily="18" charset="0"/>
            </a:endParaRPr>
          </a:p>
        </p:txBody>
      </p:sp>
      <p:sp>
        <p:nvSpPr>
          <p:cNvPr id="36901" name="Rectangle 37"/>
          <p:cNvSpPr>
            <a:spLocks noChangeArrowheads="1"/>
          </p:cNvSpPr>
          <p:nvPr/>
        </p:nvSpPr>
        <p:spPr bwMode="auto">
          <a:xfrm>
            <a:off x="1857356" y="285728"/>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3005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30049" name="Object 1"/>
          <p:cNvGraphicFramePr>
            <a:graphicFrameLocks noChangeAspect="1"/>
          </p:cNvGraphicFramePr>
          <p:nvPr/>
        </p:nvGraphicFramePr>
        <p:xfrm>
          <a:off x="2071670" y="3071810"/>
          <a:ext cx="4714908" cy="1825125"/>
        </p:xfrm>
        <a:graphic>
          <a:graphicData uri="http://schemas.openxmlformats.org/presentationml/2006/ole">
            <mc:AlternateContent xmlns:mc="http://schemas.openxmlformats.org/markup-compatibility/2006">
              <mc:Choice xmlns:v="urn:schemas-microsoft-com:vml" Requires="v">
                <p:oleObj spid="_x0000_s130095" name="Visio" r:id="rId1" imgW="2731770" imgH="1061085" progId="Visio.Drawing.11">
                  <p:embed/>
                </p:oleObj>
              </mc:Choice>
              <mc:Fallback>
                <p:oleObj name="Visio" r:id="rId1" imgW="2731770" imgH="1061085" progId="Visio.Drawing.11">
                  <p:embed/>
                  <p:pic>
                    <p:nvPicPr>
                      <p:cNvPr id="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70" y="3071810"/>
                        <a:ext cx="4714908" cy="182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p:nvPr/>
        </p:nvSpPr>
        <p:spPr>
          <a:xfrm>
            <a:off x="1428728" y="5357826"/>
            <a:ext cx="6715204" cy="400110"/>
          </a:xfrm>
          <a:prstGeom prst="rect">
            <a:avLst/>
          </a:prstGeom>
        </p:spPr>
        <p:txBody>
          <a:bodyPr wrap="square">
            <a:spAutoFit/>
          </a:bodyPr>
          <a:lstStyle/>
          <a:p>
            <a:r>
              <a:rPr lang="zh-CN" altLang="en-US" dirty="0" smtClean="0">
                <a:solidFill>
                  <a:srgbClr val="FF0066"/>
                </a:solidFill>
              </a:rPr>
              <a:t>分</a:t>
            </a:r>
            <a:r>
              <a:rPr lang="zh-CN" altLang="zh-CN" dirty="0" smtClean="0">
                <a:solidFill>
                  <a:srgbClr val="FF0066"/>
                </a:solidFill>
              </a:rPr>
              <a:t>配</a:t>
            </a:r>
            <a:r>
              <a:rPr lang="zh-CN" altLang="en-US" dirty="0" smtClean="0">
                <a:solidFill>
                  <a:srgbClr val="FF0066"/>
                </a:solidFill>
              </a:rPr>
              <a:t>和回收</a:t>
            </a:r>
            <a:r>
              <a:rPr lang="zh-CN" altLang="zh-CN" dirty="0" smtClean="0">
                <a:solidFill>
                  <a:srgbClr val="FF0066"/>
                </a:solidFill>
              </a:rPr>
              <a:t>方法</a:t>
            </a:r>
            <a:r>
              <a:rPr lang="zh-CN" altLang="en-US" dirty="0" smtClean="0">
                <a:solidFill>
                  <a:srgbClr val="FF0066"/>
                </a:solidFill>
              </a:rPr>
              <a:t>类似于</a:t>
            </a:r>
            <a:r>
              <a:rPr lang="zh-CN" altLang="zh-CN" dirty="0" smtClean="0">
                <a:solidFill>
                  <a:srgbClr val="FF0066"/>
                </a:solidFill>
              </a:rPr>
              <a:t>内存的动态分区分配</a:t>
            </a:r>
            <a:r>
              <a:rPr lang="zh-CN" altLang="en-US" dirty="0" smtClean="0">
                <a:solidFill>
                  <a:srgbClr val="FF0066"/>
                </a:solidFill>
              </a:rPr>
              <a:t>和回收</a:t>
            </a:r>
            <a:endParaRPr lang="zh-CN" altLang="en-US" dirty="0">
              <a:solidFill>
                <a:srgbClr val="FF0066"/>
              </a:solidFill>
            </a:endParaRPr>
          </a:p>
        </p:txBody>
      </p:sp>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928670"/>
            <a:ext cx="9144000" cy="1865126"/>
          </a:xfrm>
          <a:prstGeom prst="rect">
            <a:avLst/>
          </a:prstGeom>
          <a:noFill/>
          <a:ln>
            <a:noFill/>
          </a:ln>
          <a:effectLst/>
        </p:spPr>
        <p:txBody>
          <a:bodyPr wrap="square">
            <a:spAutoFit/>
          </a:bodyPr>
          <a:lstStyle/>
          <a:p>
            <a:pPr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2. </a:t>
            </a: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空闲块链表法</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lang="zh-CN" altLang="en-US" sz="2400" dirty="0" smtClean="0">
                <a:solidFill>
                  <a:srgbClr val="6699FF"/>
                </a:solidFill>
              </a:rPr>
              <a:t>（</a:t>
            </a:r>
            <a:r>
              <a:rPr lang="en-US" altLang="zh-CN" sz="2400" dirty="0" smtClean="0">
                <a:solidFill>
                  <a:srgbClr val="6699FF"/>
                </a:solidFill>
              </a:rPr>
              <a:t>1</a:t>
            </a:r>
            <a:r>
              <a:rPr lang="zh-CN" altLang="en-US" sz="2400" dirty="0" smtClean="0">
                <a:solidFill>
                  <a:srgbClr val="6699FF"/>
                </a:solidFill>
              </a:rPr>
              <a:t>）空闲盘块链：</a:t>
            </a:r>
            <a:r>
              <a:rPr lang="zh-CN" altLang="zh-CN" sz="2400" dirty="0" smtClean="0"/>
              <a:t>磁盘的每一个空闲盘块中存放一个指针，指向另一个空闲盘块，这样磁盘上的所有空闲块链接在一起形成一个链表。</a:t>
            </a:r>
            <a:endParaRPr kumimoji="1" lang="en-US" altLang="zh-CN" sz="2400" dirty="0" smtClean="0">
              <a:latin typeface="Times New Roman" panose="02020603050405020304" pitchFamily="18" charset="0"/>
            </a:endParaRPr>
          </a:p>
        </p:txBody>
      </p:sp>
      <p:sp>
        <p:nvSpPr>
          <p:cNvPr id="36901" name="Rectangle 37"/>
          <p:cNvSpPr>
            <a:spLocks noChangeArrowheads="1"/>
          </p:cNvSpPr>
          <p:nvPr/>
        </p:nvSpPr>
        <p:spPr bwMode="auto">
          <a:xfrm>
            <a:off x="1857356" y="285728"/>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3005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37220"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37219" name="Object 3"/>
          <p:cNvGraphicFramePr>
            <a:graphicFrameLocks noChangeAspect="1"/>
          </p:cNvGraphicFramePr>
          <p:nvPr/>
        </p:nvGraphicFramePr>
        <p:xfrm>
          <a:off x="-32" y="2571744"/>
          <a:ext cx="9449298" cy="1071570"/>
        </p:xfrm>
        <a:graphic>
          <a:graphicData uri="http://schemas.openxmlformats.org/presentationml/2006/ole">
            <mc:AlternateContent xmlns:mc="http://schemas.openxmlformats.org/markup-compatibility/2006">
              <mc:Choice xmlns:v="urn:schemas-microsoft-com:vml" Requires="v">
                <p:oleObj spid="_x0000_s137265" name="Visio" r:id="rId1" imgW="7461885" imgH="857885" progId="Visio.Drawing.11">
                  <p:embed/>
                </p:oleObj>
              </mc:Choice>
              <mc:Fallback>
                <p:oleObj name="Visio" r:id="rId1" imgW="7461885" imgH="857885" progId="Visio.Drawing.11">
                  <p:embed/>
                  <p:pic>
                    <p:nvPicPr>
                      <p:cNvPr id="0"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 y="2571744"/>
                        <a:ext cx="9449298" cy="1071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6"/>
          <p:cNvSpPr>
            <a:spLocks noChangeArrowheads="1"/>
          </p:cNvSpPr>
          <p:nvPr/>
        </p:nvSpPr>
        <p:spPr bwMode="auto">
          <a:xfrm>
            <a:off x="0" y="3571876"/>
            <a:ext cx="9144000" cy="535531"/>
          </a:xfrm>
          <a:prstGeom prst="rect">
            <a:avLst/>
          </a:prstGeom>
          <a:noFill/>
          <a:ln>
            <a:noFill/>
          </a:ln>
          <a:effectLst/>
        </p:spPr>
        <p:txBody>
          <a:bodyPr wrap="square">
            <a:spAutoFit/>
          </a:bodyPr>
          <a:lstStyle/>
          <a:p>
            <a:pPr marL="457200" indent="-457200" eaLnBrk="1" hangingPunct="1">
              <a:lnSpc>
                <a:spcPct val="120000"/>
              </a:lnSpc>
              <a:spcBef>
                <a:spcPct val="0"/>
              </a:spcBef>
              <a:defRPr/>
            </a:pPr>
            <a:r>
              <a:rPr lang="zh-CN" altLang="en-US" sz="2400" dirty="0" smtClean="0">
                <a:solidFill>
                  <a:srgbClr val="6699FF"/>
                </a:solidFill>
              </a:rPr>
              <a:t>（</a:t>
            </a:r>
            <a:r>
              <a:rPr lang="en-US" altLang="zh-CN" sz="2400" dirty="0" smtClean="0">
                <a:solidFill>
                  <a:srgbClr val="6699FF"/>
                </a:solidFill>
              </a:rPr>
              <a:t>2</a:t>
            </a:r>
            <a:r>
              <a:rPr lang="zh-CN" altLang="en-US" sz="2400" dirty="0" smtClean="0">
                <a:solidFill>
                  <a:srgbClr val="6699FF"/>
                </a:solidFill>
              </a:rPr>
              <a:t>）空闲盘区链：</a:t>
            </a:r>
            <a:r>
              <a:rPr lang="zh-CN" altLang="zh-CN" sz="2400" dirty="0" smtClean="0"/>
              <a:t>每个空闲盘区包含若干个连续的空闲盘块</a:t>
            </a:r>
            <a:endParaRPr kumimoji="1" lang="en-US" altLang="zh-CN" sz="2400" dirty="0" smtClean="0">
              <a:latin typeface="Times New Roman" panose="02020603050405020304" pitchFamily="18" charset="0"/>
            </a:endParaRPr>
          </a:p>
        </p:txBody>
      </p:sp>
      <p:grpSp>
        <p:nvGrpSpPr>
          <p:cNvPr id="25" name="组合 24"/>
          <p:cNvGrpSpPr/>
          <p:nvPr/>
        </p:nvGrpSpPr>
        <p:grpSpPr>
          <a:xfrm>
            <a:off x="1214414" y="4357694"/>
            <a:ext cx="6251587" cy="1785950"/>
            <a:chOff x="820743" y="4357694"/>
            <a:chExt cx="6769100" cy="2303463"/>
          </a:xfrm>
        </p:grpSpPr>
        <p:sp>
          <p:nvSpPr>
            <p:cNvPr id="13" name="Text Box 82"/>
            <p:cNvSpPr txBox="1">
              <a:spLocks noChangeArrowheads="1"/>
            </p:cNvSpPr>
            <p:nvPr/>
          </p:nvSpPr>
          <p:spPr bwMode="auto">
            <a:xfrm>
              <a:off x="1325568" y="4357694"/>
              <a:ext cx="792162" cy="792163"/>
            </a:xfrm>
            <a:prstGeom prst="rect">
              <a:avLst/>
            </a:prstGeom>
            <a:solidFill>
              <a:srgbClr val="FFCCFF"/>
            </a:solidFill>
            <a:ln w="9525">
              <a:solidFill>
                <a:srgbClr val="000000"/>
              </a:solidFill>
              <a:miter lim="800000"/>
            </a:ln>
          </p:spPr>
          <p:txBody>
            <a:bodyPr/>
            <a:lstStyle/>
            <a:p>
              <a:pPr algn="just">
                <a:spcBef>
                  <a:spcPct val="0"/>
                </a:spcBef>
                <a:buClrTx/>
              </a:pPr>
              <a:r>
                <a:rPr kumimoji="1" lang="en-US" altLang="zh-CN">
                  <a:latin typeface="Times New Roman" panose="02020603050405020304" pitchFamily="18" charset="0"/>
                </a:rPr>
                <a:t> </a:t>
              </a:r>
              <a:endParaRPr kumimoji="1" lang="en-US" altLang="zh-CN" baseline="-25000">
                <a:latin typeface="Times New Roman" panose="02020603050405020304" pitchFamily="18" charset="0"/>
              </a:endParaRPr>
            </a:p>
            <a:p>
              <a:pPr algn="just">
                <a:spcBef>
                  <a:spcPct val="0"/>
                </a:spcBef>
                <a:buClrTx/>
              </a:pPr>
              <a:endParaRPr kumimoji="1" lang="en-US" altLang="zh-CN" baseline="-25000">
                <a:latin typeface="Times New Roman" panose="02020603050405020304" pitchFamily="18" charset="0"/>
              </a:endParaRPr>
            </a:p>
            <a:p>
              <a:pPr algn="just">
                <a:spcBef>
                  <a:spcPct val="0"/>
                </a:spcBef>
                <a:buClrTx/>
              </a:pPr>
              <a:endParaRPr kumimoji="1" lang="en-US" altLang="zh-CN">
                <a:latin typeface="Times New Roman" panose="02020603050405020304" pitchFamily="18" charset="0"/>
              </a:endParaRPr>
            </a:p>
          </p:txBody>
        </p:sp>
        <p:sp>
          <p:nvSpPr>
            <p:cNvPr id="14" name="Text Box 83"/>
            <p:cNvSpPr txBox="1">
              <a:spLocks noChangeArrowheads="1"/>
            </p:cNvSpPr>
            <p:nvPr/>
          </p:nvSpPr>
          <p:spPr bwMode="auto">
            <a:xfrm>
              <a:off x="2620968" y="4357694"/>
              <a:ext cx="792162" cy="792163"/>
            </a:xfrm>
            <a:prstGeom prst="rect">
              <a:avLst/>
            </a:prstGeom>
            <a:solidFill>
              <a:srgbClr val="FFCCFF"/>
            </a:solidFill>
            <a:ln w="9525">
              <a:solidFill>
                <a:srgbClr val="000000"/>
              </a:solidFill>
              <a:miter lim="800000"/>
            </a:ln>
          </p:spPr>
          <p:txBody>
            <a:bodyPr/>
            <a:lstStyle/>
            <a:p>
              <a:pPr algn="just">
                <a:spcBef>
                  <a:spcPct val="0"/>
                </a:spcBef>
                <a:buClrTx/>
              </a:pPr>
              <a:r>
                <a:rPr kumimoji="1" lang="en-US" altLang="zh-CN">
                  <a:latin typeface="Times New Roman" panose="02020603050405020304" pitchFamily="18" charset="0"/>
                </a:rPr>
                <a:t> </a:t>
              </a:r>
              <a:endParaRPr kumimoji="1" lang="en-US" altLang="zh-CN" baseline="-25000">
                <a:latin typeface="Times New Roman" panose="02020603050405020304" pitchFamily="18" charset="0"/>
              </a:endParaRPr>
            </a:p>
            <a:p>
              <a:pPr algn="just">
                <a:spcBef>
                  <a:spcPct val="0"/>
                </a:spcBef>
                <a:buClrTx/>
              </a:pPr>
              <a:endParaRPr kumimoji="1" lang="en-US" altLang="zh-CN" baseline="-25000">
                <a:latin typeface="Times New Roman" panose="02020603050405020304" pitchFamily="18" charset="0"/>
              </a:endParaRPr>
            </a:p>
            <a:p>
              <a:pPr algn="just">
                <a:spcBef>
                  <a:spcPct val="0"/>
                </a:spcBef>
                <a:buClrTx/>
              </a:pPr>
              <a:endParaRPr kumimoji="1" lang="en-US" altLang="zh-CN">
                <a:latin typeface="Times New Roman" panose="02020603050405020304" pitchFamily="18" charset="0"/>
              </a:endParaRPr>
            </a:p>
          </p:txBody>
        </p:sp>
        <p:sp>
          <p:nvSpPr>
            <p:cNvPr id="15" name="Text Box 84"/>
            <p:cNvSpPr txBox="1">
              <a:spLocks noChangeArrowheads="1"/>
            </p:cNvSpPr>
            <p:nvPr/>
          </p:nvSpPr>
          <p:spPr bwMode="auto">
            <a:xfrm>
              <a:off x="3917955" y="4357694"/>
              <a:ext cx="792163" cy="792163"/>
            </a:xfrm>
            <a:prstGeom prst="rect">
              <a:avLst/>
            </a:prstGeom>
            <a:solidFill>
              <a:srgbClr val="FFCCFF"/>
            </a:solidFill>
            <a:ln w="9525">
              <a:solidFill>
                <a:srgbClr val="000000"/>
              </a:solidFill>
              <a:miter lim="800000"/>
            </a:ln>
          </p:spPr>
          <p:txBody>
            <a:bodyPr/>
            <a:lstStyle/>
            <a:p>
              <a:pPr algn="just">
                <a:spcBef>
                  <a:spcPct val="0"/>
                </a:spcBef>
                <a:buClrTx/>
              </a:pPr>
              <a:r>
                <a:rPr kumimoji="1" lang="en-US" altLang="zh-CN">
                  <a:latin typeface="Times New Roman" panose="02020603050405020304" pitchFamily="18" charset="0"/>
                </a:rPr>
                <a:t> </a:t>
              </a:r>
              <a:endParaRPr kumimoji="1" lang="en-US" altLang="zh-CN" baseline="-25000">
                <a:latin typeface="Times New Roman" panose="02020603050405020304" pitchFamily="18" charset="0"/>
              </a:endParaRPr>
            </a:p>
            <a:p>
              <a:pPr algn="just">
                <a:spcBef>
                  <a:spcPct val="0"/>
                </a:spcBef>
                <a:buClrTx/>
              </a:pPr>
              <a:endParaRPr kumimoji="1" lang="en-US" altLang="zh-CN" baseline="-25000">
                <a:latin typeface="Times New Roman" panose="02020603050405020304" pitchFamily="18" charset="0"/>
              </a:endParaRPr>
            </a:p>
            <a:p>
              <a:pPr algn="just">
                <a:spcBef>
                  <a:spcPct val="0"/>
                </a:spcBef>
                <a:buClrTx/>
              </a:pPr>
              <a:endParaRPr kumimoji="1" lang="en-US" altLang="zh-CN">
                <a:latin typeface="Times New Roman" panose="02020603050405020304" pitchFamily="18" charset="0"/>
              </a:endParaRPr>
            </a:p>
          </p:txBody>
        </p:sp>
        <p:sp>
          <p:nvSpPr>
            <p:cNvPr id="16" name="Text Box 85"/>
            <p:cNvSpPr txBox="1">
              <a:spLocks noChangeArrowheads="1"/>
            </p:cNvSpPr>
            <p:nvPr/>
          </p:nvSpPr>
          <p:spPr bwMode="auto">
            <a:xfrm>
              <a:off x="6797680" y="4357694"/>
              <a:ext cx="792163" cy="792163"/>
            </a:xfrm>
            <a:prstGeom prst="rect">
              <a:avLst/>
            </a:prstGeom>
            <a:solidFill>
              <a:srgbClr val="FFCCFF"/>
            </a:solidFill>
            <a:ln w="9525">
              <a:solidFill>
                <a:srgbClr val="000000"/>
              </a:solidFill>
              <a:miter lim="800000"/>
            </a:ln>
          </p:spPr>
          <p:txBody>
            <a:bodyPr/>
            <a:lstStyle/>
            <a:p>
              <a:pPr algn="just">
                <a:spcBef>
                  <a:spcPct val="0"/>
                </a:spcBef>
                <a:buClrTx/>
              </a:pPr>
              <a:r>
                <a:rPr kumimoji="1" lang="en-US" altLang="zh-CN">
                  <a:latin typeface="Times New Roman" panose="02020603050405020304" pitchFamily="18" charset="0"/>
                </a:rPr>
                <a:t> </a:t>
              </a:r>
              <a:endParaRPr kumimoji="1" lang="en-US" altLang="zh-CN" baseline="-25000">
                <a:latin typeface="Times New Roman" panose="02020603050405020304" pitchFamily="18" charset="0"/>
              </a:endParaRPr>
            </a:p>
            <a:p>
              <a:pPr algn="just">
                <a:spcBef>
                  <a:spcPct val="0"/>
                </a:spcBef>
                <a:buClrTx/>
              </a:pPr>
              <a:endParaRPr kumimoji="1" lang="en-US" altLang="zh-CN" baseline="-25000">
                <a:latin typeface="Times New Roman" panose="02020603050405020304" pitchFamily="18" charset="0"/>
              </a:endParaRPr>
            </a:p>
            <a:p>
              <a:pPr algn="just">
                <a:spcBef>
                  <a:spcPct val="0"/>
                </a:spcBef>
                <a:buClrTx/>
              </a:pPr>
              <a:endParaRPr kumimoji="1" lang="en-US" altLang="zh-CN">
                <a:latin typeface="Times New Roman" panose="02020603050405020304" pitchFamily="18" charset="0"/>
              </a:endParaRPr>
            </a:p>
          </p:txBody>
        </p:sp>
        <p:sp>
          <p:nvSpPr>
            <p:cNvPr id="17" name="Text Box 86"/>
            <p:cNvSpPr txBox="1">
              <a:spLocks noChangeArrowheads="1"/>
            </p:cNvSpPr>
            <p:nvPr/>
          </p:nvSpPr>
          <p:spPr bwMode="auto">
            <a:xfrm>
              <a:off x="5357818" y="4357694"/>
              <a:ext cx="792162" cy="792163"/>
            </a:xfrm>
            <a:prstGeom prst="rect">
              <a:avLst/>
            </a:prstGeom>
            <a:solidFill>
              <a:srgbClr val="FFCCFF"/>
            </a:solidFill>
            <a:ln w="9525">
              <a:solidFill>
                <a:srgbClr val="000000"/>
              </a:solidFill>
              <a:miter lim="800000"/>
            </a:ln>
          </p:spPr>
          <p:txBody>
            <a:bodyPr/>
            <a:lstStyle/>
            <a:p>
              <a:pPr algn="just">
                <a:spcBef>
                  <a:spcPct val="0"/>
                </a:spcBef>
                <a:buClrTx/>
              </a:pPr>
              <a:r>
                <a:rPr kumimoji="1" lang="en-US" altLang="zh-CN">
                  <a:latin typeface="Times New Roman" panose="02020603050405020304" pitchFamily="18" charset="0"/>
                </a:rPr>
                <a:t> </a:t>
              </a:r>
              <a:endParaRPr kumimoji="1" lang="en-US" altLang="zh-CN" baseline="-25000">
                <a:latin typeface="Times New Roman" panose="02020603050405020304" pitchFamily="18" charset="0"/>
              </a:endParaRPr>
            </a:p>
            <a:p>
              <a:pPr algn="just">
                <a:spcBef>
                  <a:spcPct val="0"/>
                </a:spcBef>
                <a:buClrTx/>
              </a:pPr>
              <a:endParaRPr kumimoji="1" lang="en-US" altLang="zh-CN" baseline="-25000">
                <a:latin typeface="Times New Roman" panose="02020603050405020304" pitchFamily="18" charset="0"/>
              </a:endParaRPr>
            </a:p>
            <a:p>
              <a:pPr algn="just">
                <a:spcBef>
                  <a:spcPct val="0"/>
                </a:spcBef>
                <a:buClrTx/>
              </a:pPr>
              <a:endParaRPr kumimoji="1" lang="en-US" altLang="zh-CN">
                <a:latin typeface="Times New Roman" panose="02020603050405020304" pitchFamily="18" charset="0"/>
              </a:endParaRPr>
            </a:p>
          </p:txBody>
        </p:sp>
        <p:sp>
          <p:nvSpPr>
            <p:cNvPr id="18" name="Line 87"/>
            <p:cNvSpPr>
              <a:spLocks noChangeShapeType="1"/>
            </p:cNvSpPr>
            <p:nvPr/>
          </p:nvSpPr>
          <p:spPr bwMode="auto">
            <a:xfrm>
              <a:off x="2117730" y="4789494"/>
              <a:ext cx="503238"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endParaRPr lang="zh-CN" altLang="en-US"/>
            </a:p>
          </p:txBody>
        </p:sp>
        <p:sp>
          <p:nvSpPr>
            <p:cNvPr id="19" name="Line 88"/>
            <p:cNvSpPr>
              <a:spLocks noChangeShapeType="1"/>
            </p:cNvSpPr>
            <p:nvPr/>
          </p:nvSpPr>
          <p:spPr bwMode="auto">
            <a:xfrm>
              <a:off x="3413130" y="4789494"/>
              <a:ext cx="504825"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endParaRPr lang="zh-CN" altLang="en-US"/>
            </a:p>
          </p:txBody>
        </p:sp>
        <p:sp>
          <p:nvSpPr>
            <p:cNvPr id="20" name="Line 89"/>
            <p:cNvSpPr>
              <a:spLocks noChangeShapeType="1"/>
            </p:cNvSpPr>
            <p:nvPr/>
          </p:nvSpPr>
          <p:spPr bwMode="auto">
            <a:xfrm>
              <a:off x="4710118" y="4789494"/>
              <a:ext cx="647700"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endParaRPr lang="zh-CN" altLang="en-US"/>
            </a:p>
          </p:txBody>
        </p:sp>
        <p:sp>
          <p:nvSpPr>
            <p:cNvPr id="21" name="Line 90"/>
            <p:cNvSpPr>
              <a:spLocks noChangeShapeType="1"/>
            </p:cNvSpPr>
            <p:nvPr/>
          </p:nvSpPr>
          <p:spPr bwMode="auto">
            <a:xfrm>
              <a:off x="6149980" y="4789494"/>
              <a:ext cx="647700"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endParaRPr lang="zh-CN" altLang="en-US"/>
            </a:p>
          </p:txBody>
        </p:sp>
        <p:sp>
          <p:nvSpPr>
            <p:cNvPr id="22" name="Text Box 91"/>
            <p:cNvSpPr txBox="1">
              <a:spLocks noChangeArrowheads="1"/>
            </p:cNvSpPr>
            <p:nvPr/>
          </p:nvSpPr>
          <p:spPr bwMode="auto">
            <a:xfrm>
              <a:off x="2981330" y="5797557"/>
              <a:ext cx="3529013" cy="863600"/>
            </a:xfrm>
            <a:prstGeom prst="rect">
              <a:avLst/>
            </a:prstGeom>
            <a:noFill/>
            <a:ln w="19050">
              <a:solidFill>
                <a:srgbClr val="000000"/>
              </a:solidFill>
              <a:miter lim="800000"/>
            </a:ln>
          </p:spPr>
          <p:txBody>
            <a:bodyPr/>
            <a:lstStyle/>
            <a:p>
              <a:pPr algn="just">
                <a:spcBef>
                  <a:spcPct val="0"/>
                </a:spcBef>
                <a:buClrTx/>
              </a:pPr>
              <a:r>
                <a:rPr kumimoji="1" lang="en-US" altLang="zh-CN">
                  <a:latin typeface="Times New Roman" panose="02020603050405020304" pitchFamily="18" charset="0"/>
                </a:rPr>
                <a:t> </a:t>
              </a:r>
              <a:r>
                <a:rPr kumimoji="1" lang="zh-CN" altLang="en-US">
                  <a:latin typeface="Times New Roman" panose="02020603050405020304" pitchFamily="18" charset="0"/>
                </a:rPr>
                <a:t>分区序号、起始块号、盘块数等</a:t>
              </a:r>
              <a:endParaRPr kumimoji="1" lang="zh-CN" altLang="en-US">
                <a:latin typeface="Times New Roman" panose="02020603050405020304" pitchFamily="18" charset="0"/>
              </a:endParaRPr>
            </a:p>
          </p:txBody>
        </p:sp>
        <p:sp>
          <p:nvSpPr>
            <p:cNvPr id="23" name="Line 92"/>
            <p:cNvSpPr>
              <a:spLocks noChangeShapeType="1"/>
            </p:cNvSpPr>
            <p:nvPr/>
          </p:nvSpPr>
          <p:spPr bwMode="auto">
            <a:xfrm>
              <a:off x="4276730" y="5149857"/>
              <a:ext cx="0" cy="647700"/>
            </a:xfrm>
            <a:prstGeom prst="line">
              <a:avLst/>
            </a:prstGeom>
            <a:noFill/>
            <a:ln w="28575">
              <a:solidFill>
                <a:schemeClr val="accent1"/>
              </a:solidFill>
              <a:prstDash val="dash"/>
              <a:round/>
              <a:tailEnd type="triangle" w="med" len="med"/>
            </a:ln>
            <a:effectLst>
              <a:outerShdw dist="17961" dir="2700000" algn="ctr" rotWithShape="0">
                <a:schemeClr val="accent1">
                  <a:gamma/>
                  <a:shade val="60000"/>
                  <a:invGamma/>
                  <a:alpha val="50000"/>
                </a:schemeClr>
              </a:outerShdw>
            </a:effectLst>
          </p:spPr>
          <p:txBody>
            <a:bodyPr>
              <a:spAutoFit/>
            </a:bodyPr>
            <a:lstStyle/>
            <a:p>
              <a:endParaRPr lang="zh-CN" altLang="en-US"/>
            </a:p>
          </p:txBody>
        </p:sp>
        <p:sp>
          <p:nvSpPr>
            <p:cNvPr id="24" name="Line 93"/>
            <p:cNvSpPr>
              <a:spLocks noChangeShapeType="1"/>
            </p:cNvSpPr>
            <p:nvPr/>
          </p:nvSpPr>
          <p:spPr bwMode="auto">
            <a:xfrm>
              <a:off x="820743" y="4789494"/>
              <a:ext cx="503237" cy="0"/>
            </a:xfrm>
            <a:prstGeom prst="line">
              <a:avLst/>
            </a:prstGeom>
            <a:noFill/>
            <a:ln w="12700">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par>
                                <p:cTn id="8" presetID="4" presetClass="entr" presetSubtype="16"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ox(in)">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Text Box 6"/>
          <p:cNvSpPr txBox="1">
            <a:spLocks noChangeArrowheads="1"/>
          </p:cNvSpPr>
          <p:nvPr/>
        </p:nvSpPr>
        <p:spPr bwMode="auto">
          <a:xfrm>
            <a:off x="250825" y="887000"/>
            <a:ext cx="4752975" cy="1084079"/>
          </a:xfrm>
          <a:prstGeom prst="rect">
            <a:avLst/>
          </a:prstGeom>
          <a:noFill/>
          <a:ln w="9525">
            <a:noFill/>
            <a:miter lim="800000"/>
          </a:ln>
        </p:spPr>
        <p:txBody>
          <a:bodyPr>
            <a:spAutoFit/>
          </a:bodyPr>
          <a:lstStyle/>
          <a:p>
            <a:pPr eaLnBrk="1" hangingPunct="1">
              <a:lnSpc>
                <a:spcPct val="120000"/>
              </a:lnSpc>
            </a:pPr>
            <a:r>
              <a:rPr kumimoji="1" lang="en-US" altLang="zh-CN" sz="2800" dirty="0" smtClean="0">
                <a:solidFill>
                  <a:srgbClr val="3333FF"/>
                </a:solidFill>
                <a:latin typeface="Times New Roman" panose="02020603050405020304" pitchFamily="18" charset="0"/>
              </a:rPr>
              <a:t>3. </a:t>
            </a:r>
            <a:r>
              <a:rPr kumimoji="1" lang="zh-CN" altLang="en-US" sz="2800" dirty="0">
                <a:solidFill>
                  <a:srgbClr val="3333FF"/>
                </a:solidFill>
                <a:latin typeface="Times New Roman" panose="02020603050405020304" pitchFamily="18" charset="0"/>
              </a:rPr>
              <a:t>位示图法：</a:t>
            </a:r>
            <a:r>
              <a:rPr kumimoji="1" lang="en-US" altLang="zh-CN" sz="2800" dirty="0">
                <a:solidFill>
                  <a:srgbClr val="3333FF"/>
                </a:solidFill>
                <a:latin typeface="Times New Roman" panose="02020603050405020304" pitchFamily="18" charset="0"/>
              </a:rPr>
              <a:t>Linux</a:t>
            </a:r>
            <a:r>
              <a:rPr kumimoji="1" lang="zh-CN" altLang="en-US" sz="2800" dirty="0">
                <a:solidFill>
                  <a:srgbClr val="3333FF"/>
                </a:solidFill>
                <a:latin typeface="Times New Roman" panose="02020603050405020304" pitchFamily="18" charset="0"/>
              </a:rPr>
              <a:t> </a:t>
            </a:r>
            <a:endParaRPr kumimoji="1" lang="zh-CN" altLang="en-US" sz="2800" dirty="0">
              <a:solidFill>
                <a:srgbClr val="3333FF"/>
              </a:solidFill>
              <a:latin typeface="Times New Roman" panose="02020603050405020304" pitchFamily="18" charset="0"/>
            </a:endParaRPr>
          </a:p>
          <a:p>
            <a:pPr eaLnBrk="1" hangingPunct="1">
              <a:lnSpc>
                <a:spcPct val="120000"/>
              </a:lnSpc>
            </a:pPr>
            <a:r>
              <a:rPr kumimoji="1" lang="zh-CN" altLang="en-US" sz="2400" dirty="0" smtClean="0">
                <a:solidFill>
                  <a:schemeClr val="accent1"/>
                </a:solidFill>
                <a:latin typeface="Times New Roman" panose="02020603050405020304" pitchFamily="18" charset="0"/>
              </a:rPr>
              <a:t>（</a:t>
            </a:r>
            <a:r>
              <a:rPr kumimoji="1" lang="en-US" altLang="zh-CN" sz="2400" dirty="0" smtClean="0">
                <a:solidFill>
                  <a:schemeClr val="accent1"/>
                </a:solidFill>
                <a:latin typeface="Times New Roman" panose="02020603050405020304" pitchFamily="18" charset="0"/>
              </a:rPr>
              <a:t>1</a:t>
            </a:r>
            <a:r>
              <a:rPr kumimoji="1" lang="zh-CN" altLang="en-US" sz="2400" dirty="0" smtClean="0">
                <a:solidFill>
                  <a:schemeClr val="accent1"/>
                </a:solidFill>
                <a:latin typeface="Times New Roman" panose="02020603050405020304" pitchFamily="18" charset="0"/>
              </a:rPr>
              <a:t>）位</a:t>
            </a:r>
            <a:r>
              <a:rPr kumimoji="1" lang="zh-CN" altLang="en-US" sz="2400" dirty="0">
                <a:solidFill>
                  <a:schemeClr val="accent1"/>
                </a:solidFill>
                <a:latin typeface="Times New Roman" panose="02020603050405020304" pitchFamily="18" charset="0"/>
              </a:rPr>
              <a:t>示图概念：</a:t>
            </a:r>
            <a:endParaRPr kumimoji="1" lang="zh-CN" altLang="en-US" sz="2400" dirty="0">
              <a:solidFill>
                <a:schemeClr val="accent1"/>
              </a:solidFill>
              <a:latin typeface="Times New Roman" panose="02020603050405020304" pitchFamily="18" charset="0"/>
            </a:endParaRPr>
          </a:p>
        </p:txBody>
      </p:sp>
      <p:pic>
        <p:nvPicPr>
          <p:cNvPr id="59399" name="Picture 7" descr="未标题-1 拷贝"/>
          <p:cNvPicPr>
            <a:picLocks noChangeAspect="1" noChangeArrowheads="1"/>
          </p:cNvPicPr>
          <p:nvPr/>
        </p:nvPicPr>
        <p:blipFill>
          <a:blip r:embed="rId1" cstate="print"/>
          <a:srcRect/>
          <a:stretch>
            <a:fillRect/>
          </a:stretch>
        </p:blipFill>
        <p:spPr bwMode="auto">
          <a:xfrm>
            <a:off x="216024" y="2130646"/>
            <a:ext cx="8460432" cy="4466706"/>
          </a:xfrm>
          <a:prstGeom prst="rect">
            <a:avLst/>
          </a:prstGeom>
          <a:noFill/>
          <a:ln w="9525">
            <a:noFill/>
            <a:miter lim="800000"/>
            <a:headEnd/>
            <a:tailEnd/>
          </a:ln>
        </p:spPr>
      </p:pic>
      <p:sp>
        <p:nvSpPr>
          <p:cNvPr id="4" name="椭圆形标注 3"/>
          <p:cNvSpPr/>
          <p:nvPr/>
        </p:nvSpPr>
        <p:spPr bwMode="auto">
          <a:xfrm>
            <a:off x="4067944" y="5445224"/>
            <a:ext cx="1728788" cy="649288"/>
          </a:xfrm>
          <a:prstGeom prst="wedgeEllipseCallout">
            <a:avLst>
              <a:gd name="adj1" fmla="val -172670"/>
              <a:gd name="adj2" fmla="val -413402"/>
            </a:avLst>
          </a:prstGeom>
          <a:noFill/>
          <a:ln w="19050">
            <a:solidFill>
              <a:srgbClr val="FF0000"/>
            </a:solid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dirty="0"/>
              <a:t>空闲</a:t>
            </a:r>
            <a:endParaRPr lang="zh-CN" altLang="en-US" dirty="0"/>
          </a:p>
        </p:txBody>
      </p:sp>
      <p:sp>
        <p:nvSpPr>
          <p:cNvPr id="5" name="椭圆形标注 4"/>
          <p:cNvSpPr/>
          <p:nvPr/>
        </p:nvSpPr>
        <p:spPr bwMode="auto">
          <a:xfrm>
            <a:off x="1331640" y="5445224"/>
            <a:ext cx="1728788" cy="649288"/>
          </a:xfrm>
          <a:prstGeom prst="wedgeEllipseCallout">
            <a:avLst>
              <a:gd name="adj1" fmla="val -75398"/>
              <a:gd name="adj2" fmla="val -402782"/>
            </a:avLst>
          </a:prstGeom>
          <a:noFill/>
          <a:ln w="19050">
            <a:solidFill>
              <a:srgbClr val="FF0000"/>
            </a:solidFill>
          </a:ln>
          <a:effectLst>
            <a:outerShdw dist="17961" dir="2700000" algn="ctr" rotWithShape="0">
              <a:schemeClr val="accent1">
                <a:gamma/>
                <a:shade val="60000"/>
                <a:invGamma/>
                <a:alpha val="50000"/>
              </a:schemeClr>
            </a:outerShdw>
          </a:effectLst>
        </p:spPr>
        <p:txBody>
          <a:bodyPr>
            <a:spAutoFit/>
          </a:bodyPr>
          <a:lstStyle/>
          <a:p>
            <a:pPr eaLnBrk="1" hangingPunct="1">
              <a:spcBef>
                <a:spcPct val="50000"/>
              </a:spcBef>
              <a:buClr>
                <a:schemeClr val="tx1"/>
              </a:buClr>
              <a:defRPr/>
            </a:pPr>
            <a:r>
              <a:rPr lang="zh-CN" altLang="en-US" dirty="0"/>
              <a:t>已分配</a:t>
            </a:r>
            <a:endParaRPr lang="zh-CN" altLang="en-US" dirty="0"/>
          </a:p>
        </p:txBody>
      </p:sp>
      <p:sp>
        <p:nvSpPr>
          <p:cNvPr id="6" name="Rectangle 37"/>
          <p:cNvSpPr>
            <a:spLocks noChangeArrowheads="1"/>
          </p:cNvSpPr>
          <p:nvPr/>
        </p:nvSpPr>
        <p:spPr bwMode="auto">
          <a:xfrm>
            <a:off x="1857356" y="116632"/>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animEffect transition="in" filter="box(in)">
                                      <p:cBhvr>
                                        <p:cTn id="7" dur="500"/>
                                        <p:tgtEl>
                                          <p:spTgt spid="593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9399"/>
                                        </p:tgtEl>
                                        <p:attrNameLst>
                                          <p:attrName>style.visibility</p:attrName>
                                        </p:attrNameLst>
                                      </p:cBhvr>
                                      <p:to>
                                        <p:strVal val="visible"/>
                                      </p:to>
                                    </p:set>
                                    <p:animEffect transition="in" filter="box(in)">
                                      <p:cBhvr>
                                        <p:cTn id="12" dur="500"/>
                                        <p:tgtEl>
                                          <p:spTgt spid="5939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p:bldP spid="4" grpId="0" animBg="1"/>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928670"/>
            <a:ext cx="9144000" cy="2234458"/>
          </a:xfrm>
          <a:prstGeom prst="rect">
            <a:avLst/>
          </a:prstGeom>
          <a:noFill/>
          <a:ln>
            <a:noFill/>
          </a:ln>
          <a:effectLst/>
        </p:spPr>
        <p:txBody>
          <a:bodyPr wrap="square">
            <a:spAutoFit/>
          </a:bodyPr>
          <a:lstStyle/>
          <a:p>
            <a:pPr marL="457200" indent="-457200" eaLnBrk="1" hangingPunct="1">
              <a:lnSpc>
                <a:spcPct val="120000"/>
              </a:lnSpc>
              <a:spcBef>
                <a:spcPct val="0"/>
              </a:spcBef>
              <a:buAutoNum type="arabicPeriod" startAt="3"/>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位示图法</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a:t>
            </a:r>
            <a:r>
              <a:rPr lang="zh-CN" altLang="en-US" sz="2400" dirty="0" smtClean="0">
                <a:solidFill>
                  <a:srgbClr val="6699FF"/>
                </a:solidFill>
              </a:rPr>
              <a:t>（</a:t>
            </a:r>
            <a:r>
              <a:rPr lang="en-US" altLang="zh-CN" sz="2400" dirty="0" smtClean="0">
                <a:solidFill>
                  <a:srgbClr val="6699FF"/>
                </a:solidFill>
              </a:rPr>
              <a:t>2</a:t>
            </a:r>
            <a:r>
              <a:rPr lang="zh-CN" altLang="en-US" sz="2400" dirty="0" smtClean="0">
                <a:solidFill>
                  <a:srgbClr val="6699FF"/>
                </a:solidFill>
              </a:rPr>
              <a:t>）盘块的分配：</a:t>
            </a:r>
            <a:r>
              <a:rPr kumimoji="1" lang="en-US" altLang="zh-CN" sz="2400" dirty="0" err="1" smtClean="0">
                <a:latin typeface="Times New Roman" panose="02020603050405020304" pitchFamily="18" charset="0"/>
              </a:rPr>
              <a:t>i</a:t>
            </a:r>
            <a:r>
              <a:rPr kumimoji="1" lang="zh-CN" altLang="en-US" sz="2400" dirty="0" smtClean="0">
                <a:latin typeface="Times New Roman" panose="02020603050405020304" pitchFamily="18" charset="0"/>
              </a:rPr>
              <a:t>，</a:t>
            </a:r>
            <a:r>
              <a:rPr kumimoji="1" lang="en-US" altLang="zh-CN" sz="2400" dirty="0" smtClean="0">
                <a:latin typeface="Times New Roman" panose="02020603050405020304" pitchFamily="18" charset="0"/>
              </a:rPr>
              <a:t>j</a:t>
            </a:r>
            <a:r>
              <a:rPr kumimoji="1" lang="zh-CN" altLang="en-US" sz="2400" dirty="0" smtClean="0">
                <a:latin typeface="Times New Roman" panose="02020603050405020304" pitchFamily="18" charset="0"/>
              </a:rPr>
              <a:t>，</a:t>
            </a:r>
            <a:r>
              <a:rPr kumimoji="1" lang="en-US" altLang="zh-CN" sz="2400" dirty="0" smtClean="0">
                <a:latin typeface="Times New Roman" panose="02020603050405020304" pitchFamily="18" charset="0"/>
              </a:rPr>
              <a:t>b</a:t>
            </a:r>
            <a:r>
              <a:rPr kumimoji="1" lang="zh-CN" altLang="en-US" sz="2400" dirty="0" smtClean="0">
                <a:latin typeface="Times New Roman" panose="02020603050405020304" pitchFamily="18" charset="0"/>
              </a:rPr>
              <a:t>从</a:t>
            </a:r>
            <a:r>
              <a:rPr kumimoji="1" lang="en-US" altLang="zh-CN" sz="2400" dirty="0" smtClean="0">
                <a:latin typeface="Times New Roman" panose="02020603050405020304" pitchFamily="18" charset="0"/>
              </a:rPr>
              <a:t>1</a:t>
            </a:r>
            <a:r>
              <a:rPr kumimoji="1" lang="zh-CN" altLang="en-US" sz="2400" dirty="0" smtClean="0">
                <a:latin typeface="Times New Roman" panose="02020603050405020304" pitchFamily="18" charset="0"/>
              </a:rPr>
              <a:t>开始计数</a:t>
            </a:r>
            <a:endParaRPr kumimoji="1" lang="zh-CN" altLang="en-US" sz="2400" dirty="0" smtClean="0">
              <a:latin typeface="Times New Roman" panose="02020603050405020304" pitchFamily="18" charset="0"/>
            </a:endParaRPr>
          </a:p>
          <a:p>
            <a:pPr marL="457200" indent="-457200" eaLnBrk="1" hangingPunct="1">
              <a:lnSpc>
                <a:spcPct val="120000"/>
              </a:lnSpc>
              <a:spcBef>
                <a:spcPct val="0"/>
              </a:spcBef>
              <a:defRPr/>
            </a:pPr>
            <a:endParaRPr lang="en-US" altLang="zh-CN" dirty="0" smtClean="0">
              <a:solidFill>
                <a:srgbClr val="6699FF"/>
              </a:solidFill>
            </a:endParaRPr>
          </a:p>
          <a:p>
            <a:pPr marL="457200" indent="-457200" eaLnBrk="1" hangingPunct="1">
              <a:lnSpc>
                <a:spcPct val="120000"/>
              </a:lnSpc>
              <a:spcBef>
                <a:spcPct val="0"/>
              </a:spcBef>
              <a:defRPr/>
            </a:pP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1857356" y="285728"/>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3005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37220"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0" name="Text Box 5"/>
          <p:cNvSpPr txBox="1">
            <a:spLocks noChangeArrowheads="1"/>
          </p:cNvSpPr>
          <p:nvPr/>
        </p:nvSpPr>
        <p:spPr bwMode="auto">
          <a:xfrm>
            <a:off x="285720" y="1857364"/>
            <a:ext cx="8429684" cy="3662541"/>
          </a:xfrm>
          <a:prstGeom prst="rect">
            <a:avLst/>
          </a:prstGeom>
          <a:noFill/>
          <a:ln w="9525">
            <a:noFill/>
            <a:miter lim="800000"/>
          </a:ln>
        </p:spPr>
        <p:txBody>
          <a:bodyPr wrap="square">
            <a:spAutoFit/>
          </a:bodyPr>
          <a:lstStyle/>
          <a:p>
            <a:pPr algn="just">
              <a:lnSpc>
                <a:spcPct val="135000"/>
              </a:lnSpc>
              <a:buClrTx/>
              <a:buFont typeface="Wingdings" panose="05000000000000000000" pitchFamily="2" charset="2"/>
              <a:buChar char="l"/>
            </a:pPr>
            <a:r>
              <a:rPr kumimoji="1" lang="en-US" altLang="zh-CN" dirty="0">
                <a:latin typeface="Times New Roman" panose="02020603050405020304" pitchFamily="18" charset="0"/>
              </a:rPr>
              <a:t> </a:t>
            </a:r>
            <a:r>
              <a:rPr kumimoji="1" lang="en-US" altLang="zh-CN" dirty="0" smtClean="0">
                <a:latin typeface="Times New Roman" panose="02020603050405020304" pitchFamily="18" charset="0"/>
              </a:rPr>
              <a:t>  </a:t>
            </a:r>
            <a:r>
              <a:rPr kumimoji="1" lang="zh-CN" altLang="en-US" dirty="0" smtClean="0">
                <a:latin typeface="Times New Roman" panose="02020603050405020304" pitchFamily="18" charset="0"/>
              </a:rPr>
              <a:t>顺序</a:t>
            </a:r>
            <a:r>
              <a:rPr kumimoji="1" lang="zh-CN" altLang="en-US" dirty="0">
                <a:latin typeface="Times New Roman" panose="02020603050405020304" pitchFamily="18" charset="0"/>
              </a:rPr>
              <a:t>扫描位示图，从中找出一个或一组其值为</a:t>
            </a:r>
            <a:r>
              <a:rPr kumimoji="1" lang="zh-CN" altLang="en-US" dirty="0">
                <a:latin typeface="Courier New" panose="02070309020205020404" pitchFamily="49" charset="0"/>
              </a:rPr>
              <a:t>“</a:t>
            </a:r>
            <a:r>
              <a:rPr kumimoji="1" lang="en-US" altLang="zh-CN" dirty="0">
                <a:latin typeface="Times New Roman" panose="02020603050405020304" pitchFamily="18" charset="0"/>
              </a:rPr>
              <a:t>0</a:t>
            </a:r>
            <a:r>
              <a:rPr kumimoji="1" lang="en-US" altLang="zh-CN" dirty="0">
                <a:latin typeface="Courier New" panose="02070309020205020404" pitchFamily="49" charset="0"/>
              </a:rPr>
              <a:t>”</a:t>
            </a:r>
            <a:r>
              <a:rPr kumimoji="1" lang="zh-CN" altLang="en-US" dirty="0">
                <a:latin typeface="Times New Roman" panose="02020603050405020304" pitchFamily="18" charset="0"/>
              </a:rPr>
              <a:t>的二进制位</a:t>
            </a:r>
            <a:r>
              <a:rPr kumimoji="1" lang="en-US" altLang="zh-CN" dirty="0">
                <a:latin typeface="Times New Roman" panose="02020603050405020304" pitchFamily="18" charset="0"/>
              </a:rPr>
              <a:t>(</a:t>
            </a:r>
            <a:r>
              <a:rPr kumimoji="1" lang="en-US" altLang="zh-CN" dirty="0">
                <a:latin typeface="Courier New" panose="02070309020205020404" pitchFamily="49" charset="0"/>
              </a:rPr>
              <a:t>“</a:t>
            </a:r>
            <a:r>
              <a:rPr kumimoji="1" lang="en-US" altLang="zh-CN" dirty="0">
                <a:latin typeface="Times New Roman" panose="02020603050405020304" pitchFamily="18" charset="0"/>
              </a:rPr>
              <a:t>0</a:t>
            </a:r>
            <a:r>
              <a:rPr kumimoji="1" lang="en-US" altLang="zh-CN" dirty="0">
                <a:latin typeface="Courier New" panose="02070309020205020404" pitchFamily="49" charset="0"/>
              </a:rPr>
              <a:t>”</a:t>
            </a:r>
            <a:r>
              <a:rPr kumimoji="1" lang="zh-CN" altLang="en-US" dirty="0">
                <a:latin typeface="Times New Roman" panose="02020603050405020304" pitchFamily="18" charset="0"/>
              </a:rPr>
              <a:t>表示空闲时</a:t>
            </a:r>
            <a:r>
              <a:rPr kumimoji="1" lang="en-US" altLang="zh-CN" dirty="0">
                <a:latin typeface="Times New Roman" panose="02020603050405020304" pitchFamily="18" charset="0"/>
              </a:rPr>
              <a:t>)</a:t>
            </a:r>
            <a:r>
              <a:rPr kumimoji="1" lang="zh-CN" altLang="en-US" dirty="0">
                <a:latin typeface="Times New Roman" panose="02020603050405020304" pitchFamily="18" charset="0"/>
              </a:rPr>
              <a:t>。</a:t>
            </a:r>
            <a:endParaRPr kumimoji="1" lang="zh-CN" altLang="en-US" dirty="0">
              <a:latin typeface="Times New Roman" panose="02020603050405020304" pitchFamily="18" charset="0"/>
            </a:endParaRPr>
          </a:p>
          <a:p>
            <a:pPr>
              <a:lnSpc>
                <a:spcPct val="135000"/>
              </a:lnSpc>
              <a:buClrTx/>
              <a:buFont typeface="Wingdings" panose="05000000000000000000" pitchFamily="2" charset="2"/>
              <a:buChar char="l"/>
            </a:pPr>
            <a:r>
              <a:rPr kumimoji="1" lang="zh-CN" altLang="en-US" dirty="0" smtClean="0">
                <a:latin typeface="Times New Roman" panose="02020603050405020304" pitchFamily="18" charset="0"/>
              </a:rPr>
              <a:t>   将</a:t>
            </a:r>
            <a:r>
              <a:rPr kumimoji="1" lang="zh-CN" altLang="en-US" dirty="0">
                <a:latin typeface="Times New Roman" panose="02020603050405020304" pitchFamily="18" charset="0"/>
              </a:rPr>
              <a:t>所找到的一个或一组二进制位， 转换成与之相应的盘块号。假定找到的其值为</a:t>
            </a:r>
            <a:r>
              <a:rPr kumimoji="1" lang="zh-CN" altLang="en-US" dirty="0">
                <a:latin typeface="Courier New" panose="02070309020205020404" pitchFamily="49" charset="0"/>
              </a:rPr>
              <a:t>“</a:t>
            </a:r>
            <a:r>
              <a:rPr kumimoji="1" lang="en-US" altLang="zh-CN" dirty="0">
                <a:latin typeface="Times New Roman" panose="02020603050405020304" pitchFamily="18" charset="0"/>
              </a:rPr>
              <a:t>0</a:t>
            </a:r>
            <a:r>
              <a:rPr kumimoji="1" lang="en-US" altLang="zh-CN" dirty="0">
                <a:latin typeface="Courier New" panose="02070309020205020404" pitchFamily="49" charset="0"/>
              </a:rPr>
              <a:t>”</a:t>
            </a:r>
            <a:r>
              <a:rPr kumimoji="1" lang="zh-CN" altLang="en-US" dirty="0">
                <a:latin typeface="Times New Roman" panose="02020603050405020304" pitchFamily="18" charset="0"/>
              </a:rPr>
              <a:t>的二进制位，位于位示图的第</a:t>
            </a:r>
            <a:r>
              <a:rPr kumimoji="1" lang="en-US" altLang="zh-CN" dirty="0" err="1">
                <a:latin typeface="Times New Roman" panose="02020603050405020304" pitchFamily="18" charset="0"/>
              </a:rPr>
              <a:t>i</a:t>
            </a:r>
            <a:r>
              <a:rPr kumimoji="1" lang="zh-CN" altLang="en-US" dirty="0">
                <a:latin typeface="Times New Roman" panose="02020603050405020304" pitchFamily="18" charset="0"/>
              </a:rPr>
              <a:t>行、第</a:t>
            </a:r>
            <a:r>
              <a:rPr kumimoji="1" lang="en-US" altLang="zh-CN" dirty="0">
                <a:latin typeface="Times New Roman" panose="02020603050405020304" pitchFamily="18" charset="0"/>
              </a:rPr>
              <a:t>j</a:t>
            </a:r>
            <a:r>
              <a:rPr kumimoji="1" lang="zh-CN" altLang="en-US" dirty="0">
                <a:latin typeface="Times New Roman" panose="02020603050405020304" pitchFamily="18" charset="0"/>
              </a:rPr>
              <a:t>列，则其相应的盘块号应按下式计算：  </a:t>
            </a:r>
            <a:endParaRPr kumimoji="1" lang="zh-CN" altLang="en-US" dirty="0">
              <a:latin typeface="Times New Roman" panose="02020603050405020304" pitchFamily="18" charset="0"/>
            </a:endParaRPr>
          </a:p>
          <a:p>
            <a:pPr algn="ctr">
              <a:lnSpc>
                <a:spcPct val="135000"/>
              </a:lnSpc>
              <a:buClrTx/>
            </a:pPr>
            <a:r>
              <a:rPr kumimoji="1" lang="en-US" altLang="zh-CN" dirty="0">
                <a:solidFill>
                  <a:schemeClr val="accent1"/>
                </a:solidFill>
                <a:latin typeface="Times New Roman" panose="02020603050405020304" pitchFamily="18" charset="0"/>
              </a:rPr>
              <a:t>b=n(i-1)+j</a:t>
            </a:r>
            <a:endParaRPr kumimoji="1" lang="en-US" altLang="zh-CN" dirty="0">
              <a:solidFill>
                <a:schemeClr val="accent1"/>
              </a:solidFill>
              <a:latin typeface="Times New Roman" panose="02020603050405020304" pitchFamily="18" charset="0"/>
            </a:endParaRPr>
          </a:p>
          <a:p>
            <a:pPr algn="just">
              <a:lnSpc>
                <a:spcPct val="135000"/>
              </a:lnSpc>
              <a:buClrTx/>
            </a:pPr>
            <a:r>
              <a:rPr kumimoji="1" lang="zh-CN" altLang="en-US" dirty="0">
                <a:latin typeface="Times New Roman" panose="02020603050405020304" pitchFamily="18" charset="0"/>
              </a:rPr>
              <a:t>式中， </a:t>
            </a:r>
            <a:r>
              <a:rPr kumimoji="1" lang="en-US" altLang="zh-CN" dirty="0">
                <a:latin typeface="Times New Roman" panose="02020603050405020304" pitchFamily="18" charset="0"/>
              </a:rPr>
              <a:t>n</a:t>
            </a:r>
            <a:r>
              <a:rPr kumimoji="1" lang="zh-CN" altLang="en-US" dirty="0">
                <a:latin typeface="Times New Roman" panose="02020603050405020304" pitchFamily="18" charset="0"/>
              </a:rPr>
              <a:t>代表每行的位数，</a:t>
            </a:r>
            <a:r>
              <a:rPr kumimoji="1" lang="en-US" altLang="zh-CN" dirty="0" err="1">
                <a:latin typeface="Times New Roman" panose="02020603050405020304" pitchFamily="18" charset="0"/>
              </a:rPr>
              <a:t>i</a:t>
            </a:r>
            <a:r>
              <a:rPr kumimoji="1" lang="zh-CN" altLang="en-US" dirty="0">
                <a:latin typeface="Times New Roman" panose="02020603050405020304" pitchFamily="18" charset="0"/>
              </a:rPr>
              <a:t>，</a:t>
            </a:r>
            <a:r>
              <a:rPr kumimoji="1" lang="en-US" altLang="zh-CN" dirty="0">
                <a:latin typeface="Times New Roman" panose="02020603050405020304" pitchFamily="18" charset="0"/>
              </a:rPr>
              <a:t>j</a:t>
            </a:r>
            <a:r>
              <a:rPr kumimoji="1" lang="zh-CN" altLang="en-US" dirty="0">
                <a:latin typeface="Times New Roman" panose="02020603050405020304" pitchFamily="18" charset="0"/>
              </a:rPr>
              <a:t>，</a:t>
            </a:r>
            <a:r>
              <a:rPr kumimoji="1" lang="en-US" altLang="zh-CN" dirty="0">
                <a:latin typeface="Times New Roman" panose="02020603050405020304" pitchFamily="18" charset="0"/>
              </a:rPr>
              <a:t>b</a:t>
            </a:r>
            <a:r>
              <a:rPr kumimoji="1" lang="zh-CN" altLang="en-US" dirty="0">
                <a:latin typeface="Times New Roman" panose="02020603050405020304" pitchFamily="18" charset="0"/>
              </a:rPr>
              <a:t>从</a:t>
            </a:r>
            <a:r>
              <a:rPr kumimoji="1" lang="en-US" altLang="zh-CN" dirty="0">
                <a:latin typeface="Times New Roman" panose="02020603050405020304" pitchFamily="18" charset="0"/>
              </a:rPr>
              <a:t>1</a:t>
            </a:r>
            <a:r>
              <a:rPr kumimoji="1" lang="zh-CN" altLang="en-US" dirty="0">
                <a:latin typeface="Times New Roman" panose="02020603050405020304" pitchFamily="18" charset="0"/>
              </a:rPr>
              <a:t>开始计数。</a:t>
            </a:r>
            <a:endParaRPr kumimoji="1" lang="zh-CN" altLang="en-US" dirty="0">
              <a:latin typeface="Times New Roman" panose="02020603050405020304" pitchFamily="18" charset="0"/>
            </a:endParaRPr>
          </a:p>
          <a:p>
            <a:pPr>
              <a:lnSpc>
                <a:spcPct val="135000"/>
              </a:lnSpc>
              <a:buClrTx/>
              <a:buFont typeface="Wingdings" panose="05000000000000000000" pitchFamily="2" charset="2"/>
              <a:buChar char="l"/>
            </a:pPr>
            <a:r>
              <a:rPr kumimoji="1" lang="zh-CN" altLang="en-US" dirty="0">
                <a:latin typeface="Times New Roman" panose="02020603050405020304" pitchFamily="18" charset="0"/>
              </a:rPr>
              <a:t> </a:t>
            </a:r>
            <a:r>
              <a:rPr kumimoji="1" lang="zh-CN" altLang="en-US" dirty="0" smtClean="0">
                <a:latin typeface="Times New Roman" panose="02020603050405020304" pitchFamily="18" charset="0"/>
              </a:rPr>
              <a:t>   修改</a:t>
            </a:r>
            <a:r>
              <a:rPr kumimoji="1" lang="zh-CN" altLang="en-US" dirty="0">
                <a:latin typeface="Times New Roman" panose="02020603050405020304" pitchFamily="18" charset="0"/>
              </a:rPr>
              <a:t>位示图， 令</a:t>
            </a:r>
            <a:r>
              <a:rPr kumimoji="1" lang="en-US" altLang="zh-CN" dirty="0">
                <a:solidFill>
                  <a:schemeClr val="accent1"/>
                </a:solidFill>
                <a:latin typeface="Times New Roman" panose="02020603050405020304" pitchFamily="18" charset="0"/>
              </a:rPr>
              <a:t>map</a:t>
            </a:r>
            <a:r>
              <a:rPr kumimoji="1" lang="zh-CN" altLang="en-US" dirty="0">
                <a:solidFill>
                  <a:schemeClr val="accent1"/>
                </a:solidFill>
                <a:latin typeface="Times New Roman" panose="02020603050405020304" pitchFamily="18" charset="0"/>
              </a:rPr>
              <a:t>［</a:t>
            </a:r>
            <a:r>
              <a:rPr kumimoji="1" lang="en-US" altLang="zh-CN" dirty="0" err="1">
                <a:solidFill>
                  <a:schemeClr val="accent1"/>
                </a:solidFill>
                <a:latin typeface="Times New Roman" panose="02020603050405020304" pitchFamily="18" charset="0"/>
              </a:rPr>
              <a:t>i,j</a:t>
            </a:r>
            <a:r>
              <a:rPr kumimoji="1" lang="zh-CN" altLang="en-US" dirty="0">
                <a:solidFill>
                  <a:schemeClr val="accent1"/>
                </a:solidFill>
                <a:latin typeface="Times New Roman" panose="02020603050405020304" pitchFamily="18" charset="0"/>
              </a:rPr>
              <a:t>］</a:t>
            </a:r>
            <a:r>
              <a:rPr kumimoji="1" lang="en-US" altLang="zh-CN" dirty="0">
                <a:solidFill>
                  <a:schemeClr val="accent1"/>
                </a:solidFill>
                <a:latin typeface="Times New Roman" panose="02020603050405020304" pitchFamily="18" charset="0"/>
              </a:rPr>
              <a:t>=1</a:t>
            </a:r>
            <a:r>
              <a:rPr kumimoji="1" lang="zh-CN" altLang="en-US" dirty="0">
                <a:solidFill>
                  <a:schemeClr val="accent1"/>
                </a:solidFill>
                <a:latin typeface="Times New Roman" panose="02020603050405020304" pitchFamily="18" charset="0"/>
              </a:rPr>
              <a:t>。</a:t>
            </a:r>
            <a:r>
              <a:rPr kumimoji="1" lang="zh-CN" altLang="en-US" b="0" dirty="0">
                <a:latin typeface="Times New Roman" panose="02020603050405020304" pitchFamily="18" charset="0"/>
              </a:rPr>
              <a:t> </a:t>
            </a:r>
            <a:endParaRPr kumimoji="1" lang="zh-CN" altLang="en-US" b="0" dirty="0">
              <a:latin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ox(i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ox(i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ox(in)">
                                      <p:cBhvr>
                                        <p:cTn id="17" dur="500"/>
                                        <p:tgtEl>
                                          <p:spTgt spid="10">
                                            <p:txEl>
                                              <p:pRg st="2" end="2"/>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box(in)">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box(in)">
                                      <p:cBhvr>
                                        <p:cTn id="25"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179512" y="928670"/>
            <a:ext cx="8712968" cy="1052596"/>
          </a:xfrm>
          <a:prstGeom prst="rect">
            <a:avLst/>
          </a:prstGeom>
          <a:noFill/>
          <a:ln>
            <a:noFill/>
          </a:ln>
          <a:effectLst/>
        </p:spPr>
        <p:txBody>
          <a:bodyPr wrap="square">
            <a:spAutoFit/>
          </a:bodyPr>
          <a:lstStyle/>
          <a:p>
            <a:pPr marL="457200" indent="-457200" eaLnBrk="1" hangingPunct="1">
              <a:lnSpc>
                <a:spcPct val="120000"/>
              </a:lnSpc>
              <a:spcBef>
                <a:spcPct val="0"/>
              </a:spcBef>
              <a:buAutoNum type="arabicPeriod" startAt="3"/>
              <a:defRPr/>
            </a:pP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位示图法</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  </a:t>
            </a:r>
            <a:r>
              <a:rPr lang="zh-CN" altLang="en-US" sz="2400" dirty="0" smtClean="0">
                <a:solidFill>
                  <a:srgbClr val="6699FF"/>
                </a:solidFill>
              </a:rPr>
              <a:t>（</a:t>
            </a:r>
            <a:r>
              <a:rPr lang="en-US" altLang="zh-CN" sz="2400" dirty="0" smtClean="0">
                <a:solidFill>
                  <a:srgbClr val="6699FF"/>
                </a:solidFill>
              </a:rPr>
              <a:t>2</a:t>
            </a:r>
            <a:r>
              <a:rPr lang="zh-CN" altLang="en-US" sz="2400" dirty="0" smtClean="0">
                <a:solidFill>
                  <a:srgbClr val="6699FF"/>
                </a:solidFill>
              </a:rPr>
              <a:t>）盘块的回收：</a:t>
            </a:r>
            <a:r>
              <a:rPr kumimoji="1" lang="en-US" altLang="zh-CN" sz="2400" dirty="0" smtClean="0">
                <a:latin typeface="Times New Roman" panose="02020603050405020304" pitchFamily="18" charset="0"/>
              </a:rPr>
              <a:t> </a:t>
            </a:r>
            <a:r>
              <a:rPr kumimoji="1" lang="en-US" altLang="zh-CN" sz="2400" dirty="0" err="1" smtClean="0">
                <a:latin typeface="Times New Roman" panose="02020603050405020304" pitchFamily="18" charset="0"/>
              </a:rPr>
              <a:t>i</a:t>
            </a:r>
            <a:r>
              <a:rPr kumimoji="1" lang="zh-CN" altLang="en-US" sz="2400" dirty="0" smtClean="0">
                <a:latin typeface="Times New Roman" panose="02020603050405020304" pitchFamily="18" charset="0"/>
              </a:rPr>
              <a:t>，</a:t>
            </a:r>
            <a:r>
              <a:rPr kumimoji="1" lang="en-US" altLang="zh-CN" sz="2400" dirty="0" smtClean="0">
                <a:latin typeface="Times New Roman" panose="02020603050405020304" pitchFamily="18" charset="0"/>
              </a:rPr>
              <a:t>j</a:t>
            </a:r>
            <a:r>
              <a:rPr kumimoji="1" lang="zh-CN" altLang="en-US" sz="2400" dirty="0" smtClean="0">
                <a:latin typeface="Times New Roman" panose="02020603050405020304" pitchFamily="18" charset="0"/>
              </a:rPr>
              <a:t>，</a:t>
            </a:r>
            <a:r>
              <a:rPr kumimoji="1" lang="en-US" altLang="zh-CN" sz="2400" dirty="0" smtClean="0">
                <a:latin typeface="Times New Roman" panose="02020603050405020304" pitchFamily="18" charset="0"/>
              </a:rPr>
              <a:t>b</a:t>
            </a:r>
            <a:r>
              <a:rPr kumimoji="1" lang="zh-CN" altLang="en-US" sz="2400" dirty="0" smtClean="0">
                <a:latin typeface="Times New Roman" panose="02020603050405020304" pitchFamily="18" charset="0"/>
              </a:rPr>
              <a:t>从</a:t>
            </a:r>
            <a:r>
              <a:rPr kumimoji="1" lang="en-US" altLang="zh-CN" sz="2400" dirty="0" smtClean="0">
                <a:latin typeface="Times New Roman" panose="02020603050405020304" pitchFamily="18" charset="0"/>
              </a:rPr>
              <a:t>1</a:t>
            </a:r>
            <a:r>
              <a:rPr kumimoji="1" lang="zh-CN" altLang="en-US" sz="2400" dirty="0" smtClean="0">
                <a:latin typeface="Times New Roman" panose="02020603050405020304" pitchFamily="18" charset="0"/>
              </a:rPr>
              <a:t>开始计数</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6901" name="Rectangle 37"/>
          <p:cNvSpPr>
            <a:spLocks noChangeArrowheads="1"/>
          </p:cNvSpPr>
          <p:nvPr/>
        </p:nvSpPr>
        <p:spPr bwMode="auto">
          <a:xfrm>
            <a:off x="1857356" y="285728"/>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3005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37220"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1" name="Text Box 5"/>
          <p:cNvSpPr txBox="1">
            <a:spLocks noChangeArrowheads="1"/>
          </p:cNvSpPr>
          <p:nvPr/>
        </p:nvSpPr>
        <p:spPr bwMode="auto">
          <a:xfrm>
            <a:off x="357158" y="2214554"/>
            <a:ext cx="8572560" cy="2122953"/>
          </a:xfrm>
          <a:prstGeom prst="rect">
            <a:avLst/>
          </a:prstGeom>
          <a:noFill/>
          <a:ln w="9525">
            <a:noFill/>
            <a:miter lim="800000"/>
          </a:ln>
        </p:spPr>
        <p:txBody>
          <a:bodyPr wrap="square">
            <a:spAutoFit/>
          </a:bodyPr>
          <a:lstStyle/>
          <a:p>
            <a:pPr algn="just">
              <a:lnSpc>
                <a:spcPct val="155000"/>
              </a:lnSpc>
              <a:buClrTx/>
              <a:buFont typeface="Wingdings" panose="05000000000000000000" pitchFamily="2" charset="2"/>
              <a:buChar char="l"/>
            </a:pPr>
            <a:r>
              <a:rPr kumimoji="1" lang="en-US" altLang="zh-CN" dirty="0" smtClean="0">
                <a:latin typeface="Times New Roman" panose="02020603050405020304" pitchFamily="18" charset="0"/>
              </a:rPr>
              <a:t>  </a:t>
            </a:r>
            <a:r>
              <a:rPr kumimoji="1" lang="zh-CN" altLang="en-US" dirty="0" smtClean="0">
                <a:latin typeface="Times New Roman" panose="02020603050405020304" pitchFamily="18" charset="0"/>
              </a:rPr>
              <a:t>将</a:t>
            </a:r>
            <a:r>
              <a:rPr kumimoji="1" lang="zh-CN" altLang="en-US" dirty="0">
                <a:latin typeface="Times New Roman" panose="02020603050405020304" pitchFamily="18" charset="0"/>
              </a:rPr>
              <a:t>回收盘块的盘块号</a:t>
            </a:r>
            <a:r>
              <a:rPr kumimoji="1" lang="en-US" altLang="zh-CN" dirty="0">
                <a:latin typeface="Times New Roman" panose="02020603050405020304" pitchFamily="18" charset="0"/>
              </a:rPr>
              <a:t>b</a:t>
            </a:r>
            <a:r>
              <a:rPr kumimoji="1" lang="zh-CN" altLang="en-US" dirty="0">
                <a:latin typeface="Times New Roman" panose="02020603050405020304" pitchFamily="18" charset="0"/>
              </a:rPr>
              <a:t>转换成位示图中的行号</a:t>
            </a:r>
            <a:r>
              <a:rPr kumimoji="1" lang="en-US" altLang="zh-CN" dirty="0" err="1">
                <a:latin typeface="Times New Roman" panose="02020603050405020304" pitchFamily="18" charset="0"/>
              </a:rPr>
              <a:t>i</a:t>
            </a:r>
            <a:r>
              <a:rPr kumimoji="1" lang="zh-CN" altLang="en-US" dirty="0">
                <a:latin typeface="Times New Roman" panose="02020603050405020304" pitchFamily="18" charset="0"/>
              </a:rPr>
              <a:t>和列号</a:t>
            </a:r>
            <a:r>
              <a:rPr kumimoji="1" lang="en-US" altLang="zh-CN" dirty="0">
                <a:latin typeface="Times New Roman" panose="02020603050405020304" pitchFamily="18" charset="0"/>
              </a:rPr>
              <a:t>j</a:t>
            </a:r>
            <a:r>
              <a:rPr kumimoji="1" lang="zh-CN" altLang="en-US" dirty="0">
                <a:latin typeface="Times New Roman" panose="02020603050405020304" pitchFamily="18" charset="0"/>
              </a:rPr>
              <a:t>。 转换公式为：</a:t>
            </a:r>
            <a:endParaRPr kumimoji="1" lang="zh-CN" altLang="en-US" dirty="0">
              <a:latin typeface="Times New Roman" panose="02020603050405020304" pitchFamily="18" charset="0"/>
            </a:endParaRPr>
          </a:p>
          <a:p>
            <a:pPr lvl="2" algn="just">
              <a:lnSpc>
                <a:spcPct val="155000"/>
              </a:lnSpc>
              <a:buClrTx/>
            </a:pPr>
            <a:r>
              <a:rPr kumimoji="1" lang="zh-CN" altLang="en-US" dirty="0">
                <a:solidFill>
                  <a:schemeClr val="accent1"/>
                </a:solidFill>
                <a:latin typeface="Times New Roman" panose="02020603050405020304" pitchFamily="18" charset="0"/>
              </a:rPr>
              <a:t>  </a:t>
            </a:r>
            <a:r>
              <a:rPr kumimoji="1" lang="en-US" altLang="zh-CN" dirty="0" err="1">
                <a:solidFill>
                  <a:schemeClr val="accent1"/>
                </a:solidFill>
                <a:latin typeface="Times New Roman" panose="02020603050405020304" pitchFamily="18" charset="0"/>
              </a:rPr>
              <a:t>i</a:t>
            </a:r>
            <a:r>
              <a:rPr kumimoji="1" lang="en-US" altLang="zh-CN" dirty="0">
                <a:solidFill>
                  <a:schemeClr val="accent1"/>
                </a:solidFill>
                <a:latin typeface="Times New Roman" panose="02020603050405020304" pitchFamily="18" charset="0"/>
              </a:rPr>
              <a:t>=(b-1)DIV n+1</a:t>
            </a:r>
            <a:endParaRPr kumimoji="1" lang="en-US" altLang="zh-CN" dirty="0">
              <a:solidFill>
                <a:schemeClr val="accent1"/>
              </a:solidFill>
              <a:latin typeface="Times New Roman" panose="02020603050405020304" pitchFamily="18" charset="0"/>
            </a:endParaRPr>
          </a:p>
          <a:p>
            <a:pPr lvl="2" algn="just">
              <a:lnSpc>
                <a:spcPct val="155000"/>
              </a:lnSpc>
              <a:buClrTx/>
            </a:pPr>
            <a:r>
              <a:rPr kumimoji="1" lang="en-US" altLang="zh-CN" dirty="0">
                <a:solidFill>
                  <a:schemeClr val="accent1"/>
                </a:solidFill>
                <a:latin typeface="Times New Roman" panose="02020603050405020304" pitchFamily="18" charset="0"/>
              </a:rPr>
              <a:t>  j=(b-1)MOD n+1</a:t>
            </a:r>
            <a:endParaRPr kumimoji="1" lang="en-US" altLang="zh-CN" dirty="0">
              <a:solidFill>
                <a:schemeClr val="accent1"/>
              </a:solidFill>
              <a:latin typeface="Times New Roman" panose="02020603050405020304" pitchFamily="18" charset="0"/>
            </a:endParaRPr>
          </a:p>
          <a:p>
            <a:pPr>
              <a:lnSpc>
                <a:spcPct val="155000"/>
              </a:lnSpc>
              <a:buClrTx/>
              <a:buFont typeface="Wingdings" panose="05000000000000000000" pitchFamily="2" charset="2"/>
              <a:buChar char="l"/>
            </a:pPr>
            <a:r>
              <a:rPr kumimoji="1" lang="en-US" altLang="zh-CN" dirty="0" smtClean="0">
                <a:latin typeface="Times New Roman" panose="02020603050405020304" pitchFamily="18" charset="0"/>
              </a:rPr>
              <a:t>   </a:t>
            </a:r>
            <a:r>
              <a:rPr kumimoji="1" lang="zh-CN" altLang="en-US" dirty="0">
                <a:latin typeface="Times New Roman" panose="02020603050405020304" pitchFamily="18" charset="0"/>
              </a:rPr>
              <a:t>修改位示图。 令</a:t>
            </a:r>
            <a:r>
              <a:rPr kumimoji="1" lang="en-US" altLang="zh-CN" dirty="0">
                <a:solidFill>
                  <a:schemeClr val="accent1"/>
                </a:solidFill>
                <a:latin typeface="Times New Roman" panose="02020603050405020304" pitchFamily="18" charset="0"/>
              </a:rPr>
              <a:t>map </a:t>
            </a:r>
            <a:r>
              <a:rPr kumimoji="1" lang="zh-CN" altLang="en-US" dirty="0">
                <a:solidFill>
                  <a:schemeClr val="accent1"/>
                </a:solidFill>
                <a:latin typeface="Times New Roman" panose="02020603050405020304" pitchFamily="18" charset="0"/>
              </a:rPr>
              <a:t>［</a:t>
            </a:r>
            <a:r>
              <a:rPr kumimoji="1" lang="en-US" altLang="zh-CN" dirty="0" err="1">
                <a:solidFill>
                  <a:schemeClr val="accent1"/>
                </a:solidFill>
                <a:latin typeface="Times New Roman" panose="02020603050405020304" pitchFamily="18" charset="0"/>
              </a:rPr>
              <a:t>i,j</a:t>
            </a:r>
            <a:r>
              <a:rPr kumimoji="1" lang="zh-CN" altLang="en-US" dirty="0">
                <a:solidFill>
                  <a:schemeClr val="accent1"/>
                </a:solidFill>
                <a:latin typeface="Times New Roman" panose="02020603050405020304" pitchFamily="18" charset="0"/>
              </a:rPr>
              <a:t>］</a:t>
            </a:r>
            <a:r>
              <a:rPr kumimoji="1" lang="en-US" altLang="zh-CN" dirty="0">
                <a:solidFill>
                  <a:schemeClr val="accent1"/>
                </a:solidFill>
                <a:latin typeface="Times New Roman" panose="02020603050405020304" pitchFamily="18" charset="0"/>
              </a:rPr>
              <a:t>=0</a:t>
            </a:r>
            <a:r>
              <a:rPr kumimoji="1" lang="zh-CN" altLang="en-US" dirty="0">
                <a:solidFill>
                  <a:schemeClr val="accent1"/>
                </a:solidFill>
                <a:latin typeface="Times New Roman" panose="02020603050405020304" pitchFamily="18" charset="0"/>
              </a:rPr>
              <a:t>。</a:t>
            </a:r>
            <a:r>
              <a:rPr kumimoji="1" lang="zh-CN" altLang="en-US" b="0" dirty="0">
                <a:latin typeface="Times New Roman" panose="02020603050405020304" pitchFamily="18" charset="0"/>
              </a:rPr>
              <a:t> </a:t>
            </a:r>
            <a:endParaRPr kumimoji="1" lang="zh-CN" altLang="en-US" b="0" dirty="0">
              <a:latin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ox(i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ox(in)">
                                      <p:cBhvr>
                                        <p:cTn id="12" dur="500"/>
                                        <p:tgtEl>
                                          <p:spTgt spid="11">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box(in)">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box(in)">
                                      <p:cBhvr>
                                        <p:cTn id="20"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1"/>
          <p:cNvSpPr>
            <a:spLocks noChangeArrowheads="1"/>
          </p:cNvSpPr>
          <p:nvPr/>
        </p:nvSpPr>
        <p:spPr bwMode="auto">
          <a:xfrm>
            <a:off x="216024" y="886941"/>
            <a:ext cx="8532440" cy="2923877"/>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r>
              <a:rPr kumimoji="0" 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某文件管理系统在磁盘上建立了位示图</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(bitmap)</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，记录磁盘的使用情况。若磁盘上的物理块依次编号为：</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Arial" panose="020B0604020202020204"/>
                <a:ea typeface="宋体" panose="02010600030101010101" pitchFamily="2"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，系统中字长为</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32</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位，每一位对应文件存储器上的一个物理块，取值</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和</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分别表示空闲和占用，如下图所示。 </a:t>
            </a:r>
            <a:endParaRPr kumimoji="0" lang="zh-CN" altLang="en-US"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假设将</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4195</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号物理块分配给某文件，那么该物理块的使用情况在位示图中的第</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__(1)__</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个字中</a:t>
            </a:r>
            <a:r>
              <a:rPr kumimoji="0" lang="zh-CN" altLang="en-US" sz="240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描述</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；系统应该将</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__(2)__</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。（均从</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开始计数） </a:t>
            </a:r>
            <a:endParaRPr kumimoji="0" lang="zh-CN" altLang="en-US"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 129      	B. 130      	C. 131      	D. 132 </a:t>
            </a:r>
            <a:endPar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 </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该字的第</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位置</a:t>
            </a:r>
            <a:r>
              <a:rPr kumimoji="0" lang="zh-CN" altLang="en-US" i="0" u="none" strike="noStrike" cap="none" normalizeH="0" baseline="0" dirty="0" smtClean="0">
                <a:ln>
                  <a:noFill/>
                </a:ln>
                <a:solidFill>
                  <a:schemeClr val="tx1"/>
                </a:solidFill>
                <a:effectLst/>
                <a:latin typeface="Arial" panose="020B0604020202020204"/>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a:t>
            </a:r>
            <a:r>
              <a:rPr kumimoji="0" lang="en-US" altLang="zh-CN" i="0" u="none" strike="noStrike" cap="none" normalizeH="0" baseline="0" dirty="0" smtClean="0">
                <a:ln>
                  <a:noFill/>
                </a:ln>
                <a:solidFill>
                  <a:schemeClr val="tx1"/>
                </a:solidFill>
                <a:effectLst/>
                <a:latin typeface="Arial" panose="020B0604020202020204"/>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B. </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该字的第</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zh-CN" altLang="en-US"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位置</a:t>
            </a:r>
            <a:r>
              <a:rPr kumimoji="0" lang="zh-CN" altLang="en-US" i="0" u="none" strike="noStrike" cap="none" normalizeH="0" baseline="0" dirty="0" smtClean="0">
                <a:ln>
                  <a:noFill/>
                </a:ln>
                <a:solidFill>
                  <a:schemeClr val="tx1"/>
                </a:solidFill>
                <a:effectLst/>
                <a:latin typeface="Arial" panose="020B0604020202020204"/>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en-US" altLang="zh-CN" i="0" u="none" strike="noStrike" cap="none" normalizeH="0" baseline="0" dirty="0" smtClean="0">
                <a:ln>
                  <a:noFill/>
                </a:ln>
                <a:solidFill>
                  <a:schemeClr val="tx1"/>
                </a:solidFill>
                <a:effectLst/>
                <a:latin typeface="Arial" panose="020B0604020202020204"/>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C. </a:t>
            </a:r>
            <a:r>
              <a:rPr kumimoji="0" lang="zh-CN" altLang="en-US"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该字的第</a:t>
            </a:r>
            <a:r>
              <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4</a:t>
            </a:r>
            <a:r>
              <a:rPr kumimoji="0" lang="zh-CN" altLang="en-US"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位置“</a:t>
            </a:r>
            <a:r>
              <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0”      	D. </a:t>
            </a:r>
            <a:r>
              <a:rPr kumimoji="0" lang="zh-CN" altLang="en-US"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该字的第</a:t>
            </a:r>
            <a:r>
              <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4</a:t>
            </a:r>
            <a:r>
              <a:rPr kumimoji="0" lang="zh-CN" altLang="en-US"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位置“</a:t>
            </a:r>
            <a:r>
              <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1”</a:t>
            </a:r>
            <a:r>
              <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350210" name="Picture 2"/>
          <p:cNvPicPr>
            <a:picLocks noChangeAspect="1" noChangeArrowheads="1"/>
          </p:cNvPicPr>
          <p:nvPr/>
        </p:nvPicPr>
        <p:blipFill>
          <a:blip r:embed="rId1" cstate="print"/>
          <a:srcRect/>
          <a:stretch>
            <a:fillRect/>
          </a:stretch>
        </p:blipFill>
        <p:spPr bwMode="auto">
          <a:xfrm>
            <a:off x="971600" y="4119463"/>
            <a:ext cx="6984776" cy="1027173"/>
          </a:xfrm>
          <a:prstGeom prst="rect">
            <a:avLst/>
          </a:prstGeom>
          <a:noFill/>
          <a:ln w="9525">
            <a:noFill/>
            <a:miter lim="800000"/>
            <a:headEnd/>
            <a:tailEnd/>
          </a:ln>
        </p:spPr>
      </p:pic>
      <p:sp>
        <p:nvSpPr>
          <p:cNvPr id="5" name="矩形 4"/>
          <p:cNvSpPr/>
          <p:nvPr/>
        </p:nvSpPr>
        <p:spPr>
          <a:xfrm>
            <a:off x="2627784" y="260648"/>
            <a:ext cx="3240360" cy="609398"/>
          </a:xfrm>
          <a:prstGeom prst="rect">
            <a:avLst/>
          </a:prstGeom>
        </p:spPr>
        <p:txBody>
          <a:bodyPr wrap="square">
            <a:spAutoFit/>
          </a:bodyPr>
          <a:lstStyle/>
          <a:p>
            <a:pPr marL="457200" indent="-457200" eaLnBrk="1" hangingPunct="1">
              <a:lnSpc>
                <a:spcPct val="120000"/>
              </a:lnSpc>
              <a:spcBef>
                <a:spcPct val="0"/>
              </a:spcBef>
              <a:defRPr/>
            </a:pP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位示图法举例</a:t>
            </a:r>
            <a:r>
              <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1</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350211" name="Rectangle 3"/>
          <p:cNvSpPr>
            <a:spLocks noChangeArrowheads="1"/>
          </p:cNvSpPr>
          <p:nvPr/>
        </p:nvSpPr>
        <p:spPr bwMode="auto">
          <a:xfrm>
            <a:off x="2267744" y="5559623"/>
            <a:ext cx="4176464" cy="46166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r>
              <a:rPr kumimoji="0" 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答案</a:t>
            </a:r>
            <a:r>
              <a:rPr lang="zh-CN" altLang="en-US" sz="2400" dirty="0" smtClean="0">
                <a:latin typeface="宋体" panose="02010600030101010101" pitchFamily="2" charset="-122"/>
                <a:cs typeface="Times New Roman" panose="02020603050405020304" pitchFamily="18" charset="0"/>
                <a:sym typeface="Wingdings" panose="05000000000000000000" pitchFamily="2" charset="2"/>
              </a:rPr>
              <a:t>（</a:t>
            </a:r>
            <a:r>
              <a:rPr lang="en-US" altLang="zh-CN" sz="2400" dirty="0" smtClean="0">
                <a:latin typeface="宋体" panose="02010600030101010101" pitchFamily="2" charset="-122"/>
                <a:cs typeface="Times New Roman" panose="02020603050405020304" pitchFamily="18" charset="0"/>
                <a:sym typeface="Wingdings" panose="05000000000000000000" pitchFamily="2" charset="2"/>
              </a:rPr>
              <a:t>1</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C</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r>
              <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B</a:t>
            </a:r>
            <a:r>
              <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0211"/>
                                        </p:tgtEl>
                                        <p:attrNameLst>
                                          <p:attrName>style.visibility</p:attrName>
                                        </p:attrNameLst>
                                      </p:cBhvr>
                                      <p:to>
                                        <p:strVal val="visible"/>
                                      </p:to>
                                    </p:set>
                                    <p:animEffect transition="in" filter="box(in)">
                                      <p:cBhvr>
                                        <p:cTn id="7" dur="500"/>
                                        <p:tgtEl>
                                          <p:spTgt spid="350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27784" y="260648"/>
            <a:ext cx="3240360" cy="609398"/>
          </a:xfrm>
          <a:prstGeom prst="rect">
            <a:avLst/>
          </a:prstGeom>
        </p:spPr>
        <p:txBody>
          <a:bodyPr wrap="square">
            <a:spAutoFit/>
          </a:bodyPr>
          <a:lstStyle/>
          <a:p>
            <a:pPr marL="457200" indent="-457200" eaLnBrk="1" hangingPunct="1">
              <a:lnSpc>
                <a:spcPct val="120000"/>
              </a:lnSpc>
              <a:spcBef>
                <a:spcPct val="0"/>
              </a:spcBef>
              <a:defRPr/>
            </a:pPr>
            <a:r>
              <a:rPr kumimoji="1" lang="zh-CN" altLang="en-US"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位示图法思考题</a:t>
            </a:r>
            <a:endParaRPr kumimoji="1" lang="en-US" altLang="zh-CN" sz="28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pic>
        <p:nvPicPr>
          <p:cNvPr id="500738" name="Picture 2"/>
          <p:cNvPicPr>
            <a:picLocks noChangeAspect="1" noChangeArrowheads="1"/>
          </p:cNvPicPr>
          <p:nvPr/>
        </p:nvPicPr>
        <p:blipFill>
          <a:blip r:embed="rId1" cstate="print"/>
          <a:srcRect/>
          <a:stretch>
            <a:fillRect/>
          </a:stretch>
        </p:blipFill>
        <p:spPr bwMode="auto">
          <a:xfrm>
            <a:off x="251520" y="980728"/>
            <a:ext cx="8668011" cy="3240360"/>
          </a:xfrm>
          <a:prstGeom prst="rect">
            <a:avLst/>
          </a:prstGeom>
          <a:noFill/>
          <a:ln w="9525">
            <a:noFill/>
            <a:miter lim="800000"/>
            <a:headEnd/>
            <a:tailEnd/>
          </a:ln>
        </p:spPr>
      </p:pic>
      <p:sp>
        <p:nvSpPr>
          <p:cNvPr id="8" name="Rectangle 1"/>
          <p:cNvSpPr>
            <a:spLocks noChangeArrowheads="1"/>
          </p:cNvSpPr>
          <p:nvPr/>
        </p:nvSpPr>
        <p:spPr bwMode="auto">
          <a:xfrm>
            <a:off x="611560" y="4725144"/>
            <a:ext cx="5544616" cy="707886"/>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266700" algn="l" defTabSz="914400" rtl="0" eaLnBrk="1" fontAlgn="base" latinLnBrk="0" hangingPunct="1">
              <a:lnSpc>
                <a:spcPct val="100000"/>
              </a:lnSpc>
              <a:spcBef>
                <a:spcPct val="0"/>
              </a:spcBef>
              <a:spcAft>
                <a:spcPct val="0"/>
              </a:spcAft>
              <a:buClrTx/>
              <a:buSzTx/>
              <a:buFontTx/>
              <a:buNone/>
            </a:pPr>
            <a:r>
              <a:rPr kumimoji="0" lang="zh-CN" altLang="en-US"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第一块：（</a:t>
            </a:r>
            <a:r>
              <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3</a:t>
            </a:r>
            <a:r>
              <a:rPr lang="en-US" altLang="zh-CN" dirty="0" smtClean="0">
                <a:latin typeface="Arial" panose="020B0604020202020204" pitchFamily="34" charset="0"/>
                <a:cs typeface="宋体" panose="02010600030101010101" pitchFamily="2" charset="-122"/>
              </a:rPr>
              <a:t>,3</a:t>
            </a:r>
            <a:r>
              <a:rPr kumimoji="0" lang="zh-CN" altLang="en-US"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,35</a:t>
            </a:r>
            <a:r>
              <a:rPr kumimoji="0" lang="zh-CN" altLang="en-US"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t>号块</a:t>
            </a:r>
            <a:endPar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266700" algn="l" defTabSz="914400" rtl="0" eaLnBrk="1" fontAlgn="base" latinLnBrk="0" hangingPunct="1">
              <a:lnSpc>
                <a:spcPct val="100000"/>
              </a:lnSpc>
              <a:spcBef>
                <a:spcPct val="0"/>
              </a:spcBef>
              <a:spcAft>
                <a:spcPct val="0"/>
              </a:spcAft>
              <a:buClrTx/>
              <a:buSzTx/>
              <a:buFontTx/>
              <a:buNone/>
            </a:pPr>
            <a:r>
              <a:rPr lang="zh-CN" altLang="en-US" dirty="0" smtClean="0">
                <a:latin typeface="Arial" panose="020B0604020202020204" pitchFamily="34" charset="0"/>
                <a:cs typeface="宋体" panose="02010600030101010101" pitchFamily="2" charset="-122"/>
              </a:rPr>
              <a:t>第二块：（</a:t>
            </a:r>
            <a:r>
              <a:rPr lang="en-US" altLang="zh-CN" dirty="0" smtClean="0">
                <a:latin typeface="Arial" panose="020B0604020202020204" pitchFamily="34" charset="0"/>
                <a:cs typeface="宋体" panose="02010600030101010101" pitchFamily="2" charset="-122"/>
              </a:rPr>
              <a:t>4,7</a:t>
            </a:r>
            <a:r>
              <a:rPr lang="zh-CN" altLang="en-US" dirty="0" smtClean="0">
                <a:latin typeface="Arial" panose="020B0604020202020204" pitchFamily="34" charset="0"/>
                <a:cs typeface="宋体" panose="02010600030101010101" pitchFamily="2" charset="-122"/>
              </a:rPr>
              <a:t>），</a:t>
            </a:r>
            <a:r>
              <a:rPr lang="en-US" altLang="zh-CN" dirty="0" smtClean="0">
                <a:latin typeface="Arial" panose="020B0604020202020204" pitchFamily="34" charset="0"/>
                <a:cs typeface="宋体" panose="02010600030101010101" pitchFamily="2" charset="-122"/>
              </a:rPr>
              <a:t>55</a:t>
            </a:r>
            <a:r>
              <a:rPr lang="zh-CN" altLang="en-US" dirty="0" smtClean="0">
                <a:latin typeface="Arial" panose="020B0604020202020204" pitchFamily="34" charset="0"/>
                <a:cs typeface="宋体" panose="02010600030101010101" pitchFamily="2" charset="-122"/>
              </a:rPr>
              <a:t>号块</a:t>
            </a:r>
            <a:endParaRPr kumimoji="0" lang="en-US" altLang="zh-CN"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4"/>
          <p:cNvSpPr txBox="1">
            <a:spLocks noChangeArrowheads="1"/>
          </p:cNvSpPr>
          <p:nvPr/>
        </p:nvSpPr>
        <p:spPr bwMode="auto">
          <a:xfrm>
            <a:off x="179512" y="836712"/>
            <a:ext cx="6048375" cy="584775"/>
          </a:xfrm>
          <a:prstGeom prst="rect">
            <a:avLst/>
          </a:prstGeom>
          <a:noFill/>
          <a:ln w="9525">
            <a:noFill/>
            <a:miter lim="800000"/>
          </a:ln>
        </p:spPr>
        <p:txBody>
          <a:bodyPr>
            <a:spAutoFit/>
          </a:bodyPr>
          <a:lstStyle/>
          <a:p>
            <a:pPr eaLnBrk="1" hangingPunct="1"/>
            <a:r>
              <a:rPr kumimoji="1" lang="en-US" altLang="zh-CN" sz="3200" dirty="0" smtClean="0">
                <a:solidFill>
                  <a:srgbClr val="3333FF"/>
                </a:solidFill>
                <a:latin typeface="Times New Roman" panose="02020603050405020304" pitchFamily="18" charset="0"/>
              </a:rPr>
              <a:t>4.  </a:t>
            </a:r>
            <a:r>
              <a:rPr kumimoji="1" lang="zh-CN" altLang="en-US" sz="3200" dirty="0">
                <a:solidFill>
                  <a:srgbClr val="3333FF"/>
                </a:solidFill>
                <a:latin typeface="Times New Roman" panose="02020603050405020304" pitchFamily="18" charset="0"/>
              </a:rPr>
              <a:t>成组链接法：</a:t>
            </a:r>
            <a:r>
              <a:rPr kumimoji="1" lang="en-US" altLang="zh-CN" sz="3200" dirty="0">
                <a:solidFill>
                  <a:srgbClr val="3333FF"/>
                </a:solidFill>
                <a:latin typeface="Times New Roman" panose="02020603050405020304" pitchFamily="18" charset="0"/>
              </a:rPr>
              <a:t>Unix</a:t>
            </a:r>
            <a:endParaRPr kumimoji="1" lang="zh-CN" altLang="en-US" sz="3200" dirty="0">
              <a:solidFill>
                <a:srgbClr val="3333FF"/>
              </a:solidFill>
              <a:latin typeface="Times New Roman" panose="02020603050405020304" pitchFamily="18" charset="0"/>
            </a:endParaRPr>
          </a:p>
        </p:txBody>
      </p:sp>
      <p:sp>
        <p:nvSpPr>
          <p:cNvPr id="63493" name="Text Box 5"/>
          <p:cNvSpPr txBox="1">
            <a:spLocks noChangeArrowheads="1"/>
          </p:cNvSpPr>
          <p:nvPr/>
        </p:nvSpPr>
        <p:spPr bwMode="auto">
          <a:xfrm>
            <a:off x="179512" y="1438436"/>
            <a:ext cx="8713663" cy="4745915"/>
          </a:xfrm>
          <a:prstGeom prst="rect">
            <a:avLst/>
          </a:prstGeom>
          <a:noFill/>
          <a:ln w="9525">
            <a:noFill/>
            <a:miter lim="800000"/>
          </a:ln>
        </p:spPr>
        <p:txBody>
          <a:bodyPr wrap="square">
            <a:spAutoFit/>
          </a:bodyPr>
          <a:lstStyle/>
          <a:p>
            <a:pPr marL="457200" indent="-457200" eaLnBrk="1" hangingPunct="1">
              <a:lnSpc>
                <a:spcPct val="150000"/>
              </a:lnSpc>
            </a:pPr>
            <a:r>
              <a:rPr kumimoji="1" lang="zh-CN" altLang="en-US" sz="2800" dirty="0" smtClean="0">
                <a:solidFill>
                  <a:schemeClr val="accent1"/>
                </a:solidFill>
                <a:latin typeface="Times New Roman" panose="02020603050405020304" pitchFamily="18" charset="0"/>
              </a:rPr>
              <a:t>（</a:t>
            </a:r>
            <a:r>
              <a:rPr kumimoji="1" lang="en-US" altLang="zh-CN" sz="2800" dirty="0" smtClean="0">
                <a:solidFill>
                  <a:schemeClr val="accent1"/>
                </a:solidFill>
                <a:latin typeface="Times New Roman" panose="02020603050405020304" pitchFamily="18" charset="0"/>
              </a:rPr>
              <a:t>1</a:t>
            </a:r>
            <a:r>
              <a:rPr kumimoji="1" lang="zh-CN" altLang="en-US" sz="2800" dirty="0" smtClean="0">
                <a:solidFill>
                  <a:schemeClr val="accent1"/>
                </a:solidFill>
                <a:latin typeface="Times New Roman" panose="02020603050405020304" pitchFamily="18" charset="0"/>
              </a:rPr>
              <a:t>）空闲</a:t>
            </a:r>
            <a:r>
              <a:rPr kumimoji="1" lang="zh-CN" altLang="en-US" sz="2800" dirty="0">
                <a:solidFill>
                  <a:schemeClr val="accent1"/>
                </a:solidFill>
                <a:latin typeface="Times New Roman" panose="02020603050405020304" pitchFamily="18" charset="0"/>
              </a:rPr>
              <a:t>盘块的组织</a:t>
            </a:r>
            <a:r>
              <a:rPr kumimoji="1" lang="zh-CN" altLang="en-US" sz="2800" dirty="0">
                <a:latin typeface="Times New Roman" panose="02020603050405020304" pitchFamily="18" charset="0"/>
              </a:rPr>
              <a:t> </a:t>
            </a:r>
            <a:endParaRPr kumimoji="1" lang="zh-CN" altLang="en-US" sz="2800" dirty="0">
              <a:latin typeface="Times New Roman" panose="02020603050405020304" pitchFamily="18" charset="0"/>
            </a:endParaRPr>
          </a:p>
          <a:p>
            <a:pPr marL="457200" indent="-457200" eaLnBrk="1" hangingPunct="1">
              <a:lnSpc>
                <a:spcPct val="150000"/>
              </a:lnSpc>
              <a:buFont typeface="Wingdings" panose="05000000000000000000" pitchFamily="2" charset="2"/>
              <a:buChar char="n"/>
            </a:pPr>
            <a:r>
              <a:rPr kumimoji="1" lang="zh-CN" altLang="en-US" sz="2400" dirty="0" smtClean="0">
                <a:solidFill>
                  <a:srgbClr val="FF0000"/>
                </a:solidFill>
                <a:latin typeface="Times New Roman" panose="02020603050405020304" pitchFamily="18" charset="0"/>
              </a:rPr>
              <a:t>对</a:t>
            </a:r>
            <a:r>
              <a:rPr kumimoji="1" lang="zh-CN" altLang="en-US" sz="2400" dirty="0">
                <a:solidFill>
                  <a:srgbClr val="FF0000"/>
                </a:solidFill>
                <a:latin typeface="Times New Roman" panose="02020603050405020304" pitchFamily="18" charset="0"/>
              </a:rPr>
              <a:t>所有空闲盘块分组：</a:t>
            </a:r>
            <a:endParaRPr kumimoji="1" lang="zh-CN" altLang="en-US" sz="2400" dirty="0">
              <a:solidFill>
                <a:srgbClr val="FF0000"/>
              </a:solidFill>
              <a:latin typeface="Times New Roman" panose="02020603050405020304" pitchFamily="18" charset="0"/>
            </a:endParaRPr>
          </a:p>
          <a:p>
            <a:pPr marL="457200" indent="-457200" eaLnBrk="1" hangingPunct="1">
              <a:lnSpc>
                <a:spcPct val="150000"/>
              </a:lnSpc>
            </a:pPr>
            <a:r>
              <a:rPr kumimoji="1" lang="zh-CN" altLang="en-US" sz="2400" dirty="0">
                <a:latin typeface="Times New Roman" panose="02020603050405020304" pitchFamily="18" charset="0"/>
              </a:rPr>
              <a:t>           </a:t>
            </a:r>
            <a:r>
              <a:rPr lang="en-US" altLang="zh-CN" sz="2400" dirty="0" smtClean="0"/>
              <a:t> </a:t>
            </a:r>
            <a:r>
              <a:rPr lang="zh-CN" altLang="zh-CN" sz="2400" dirty="0" smtClean="0"/>
              <a:t>例如一磁盘有</a:t>
            </a:r>
            <a:r>
              <a:rPr lang="en-US" altLang="zh-CN" sz="2400" dirty="0" smtClean="0"/>
              <a:t>512</a:t>
            </a:r>
            <a:r>
              <a:rPr lang="zh-CN" altLang="zh-CN" sz="2400" dirty="0" smtClean="0"/>
              <a:t>块，编号为</a:t>
            </a:r>
            <a:r>
              <a:rPr lang="en-US" altLang="zh-CN" sz="2400" dirty="0" smtClean="0"/>
              <a:t>0</a:t>
            </a:r>
            <a:r>
              <a:rPr lang="zh-CN" altLang="zh-CN" sz="2400" baseline="30000" dirty="0" smtClean="0"/>
              <a:t>＃</a:t>
            </a:r>
            <a:r>
              <a:rPr lang="zh-CN" altLang="zh-CN" sz="2400" dirty="0" smtClean="0"/>
              <a:t>～</a:t>
            </a:r>
            <a:r>
              <a:rPr lang="en-US" altLang="zh-CN" sz="2400" dirty="0" smtClean="0"/>
              <a:t>511</a:t>
            </a:r>
            <a:r>
              <a:rPr lang="zh-CN" altLang="zh-CN" sz="2400" baseline="30000" dirty="0" smtClean="0"/>
              <a:t>＃</a:t>
            </a:r>
            <a:r>
              <a:rPr lang="zh-CN" altLang="zh-CN" sz="2400" dirty="0" smtClean="0"/>
              <a:t>，其中</a:t>
            </a:r>
            <a:r>
              <a:rPr lang="en-US" altLang="zh-CN" sz="2400" dirty="0" smtClean="0"/>
              <a:t>8</a:t>
            </a:r>
            <a:r>
              <a:rPr lang="zh-CN" altLang="zh-CN" sz="2400" baseline="30000" dirty="0" smtClean="0"/>
              <a:t>＃</a:t>
            </a:r>
            <a:r>
              <a:rPr lang="zh-CN" altLang="zh-CN" sz="2400" dirty="0" smtClean="0"/>
              <a:t>～</a:t>
            </a:r>
            <a:r>
              <a:rPr lang="en-US" altLang="zh-CN" sz="2400" dirty="0" smtClean="0"/>
              <a:t>499</a:t>
            </a:r>
            <a:r>
              <a:rPr lang="zh-CN" altLang="zh-CN" sz="2400" baseline="30000" dirty="0" smtClean="0"/>
              <a:t>＃</a:t>
            </a:r>
            <a:r>
              <a:rPr lang="zh-CN" altLang="zh-CN" sz="2400" dirty="0" smtClean="0"/>
              <a:t>是空闲盘块</a:t>
            </a:r>
            <a:r>
              <a:rPr lang="zh-CN" altLang="en-US" sz="2400" dirty="0" smtClean="0"/>
              <a:t>。</a:t>
            </a:r>
            <a:r>
              <a:rPr kumimoji="1" lang="zh-CN" altLang="en-US" sz="2400" dirty="0" smtClean="0"/>
              <a:t>每</a:t>
            </a:r>
            <a:r>
              <a:rPr kumimoji="1" lang="zh-CN" altLang="en-US" sz="2400" dirty="0"/>
              <a:t>组</a:t>
            </a:r>
            <a:r>
              <a:rPr kumimoji="1" lang="en-US" altLang="zh-CN" sz="2400" dirty="0"/>
              <a:t>100</a:t>
            </a:r>
            <a:r>
              <a:rPr kumimoji="1" lang="zh-CN" altLang="en-US" sz="2400" dirty="0"/>
              <a:t>块，从后往前分组，则分组情况是：</a:t>
            </a:r>
            <a:endParaRPr kumimoji="1" lang="zh-CN" altLang="en-US" sz="2400" dirty="0"/>
          </a:p>
          <a:p>
            <a:pPr marL="914400" lvl="1" indent="-457200" eaLnBrk="1" hangingPunct="1">
              <a:lnSpc>
                <a:spcPct val="150000"/>
              </a:lnSpc>
              <a:buFontTx/>
              <a:buChar char="•"/>
            </a:pPr>
            <a:r>
              <a:rPr kumimoji="1" lang="zh-CN" altLang="en-US" sz="2800" dirty="0" smtClean="0"/>
              <a:t>最末</a:t>
            </a:r>
            <a:r>
              <a:rPr kumimoji="1" lang="zh-CN" altLang="en-US" sz="2800" dirty="0"/>
              <a:t>组为</a:t>
            </a:r>
            <a:r>
              <a:rPr kumimoji="1" lang="en-US" altLang="zh-CN" sz="2800" dirty="0"/>
              <a:t>99</a:t>
            </a:r>
            <a:r>
              <a:rPr kumimoji="1" lang="zh-CN" altLang="en-US" sz="2800" dirty="0"/>
              <a:t>块：</a:t>
            </a:r>
            <a:r>
              <a:rPr kumimoji="1" lang="en-US" altLang="zh-CN" sz="2800" dirty="0"/>
              <a:t>499</a:t>
            </a:r>
            <a:r>
              <a:rPr kumimoji="1" lang="zh-CN" altLang="en-US" sz="2800" dirty="0"/>
              <a:t>～</a:t>
            </a:r>
            <a:r>
              <a:rPr kumimoji="1" lang="en-US" altLang="zh-CN" sz="2800" dirty="0"/>
              <a:t>401</a:t>
            </a:r>
            <a:r>
              <a:rPr kumimoji="1" lang="zh-CN" altLang="en-US" sz="2800" dirty="0"/>
              <a:t>；</a:t>
            </a:r>
            <a:endParaRPr kumimoji="1" lang="zh-CN" altLang="en-US" sz="2800" dirty="0"/>
          </a:p>
          <a:p>
            <a:pPr marL="914400" lvl="1" indent="-457200" eaLnBrk="1" hangingPunct="1">
              <a:lnSpc>
                <a:spcPct val="150000"/>
              </a:lnSpc>
              <a:buFontTx/>
              <a:buChar char="•"/>
            </a:pPr>
            <a:r>
              <a:rPr kumimoji="1" lang="zh-CN" altLang="en-US" sz="2800" dirty="0" smtClean="0"/>
              <a:t>其余</a:t>
            </a:r>
            <a:r>
              <a:rPr kumimoji="1" lang="zh-CN" altLang="en-US" sz="2800" dirty="0"/>
              <a:t>每组</a:t>
            </a:r>
            <a:r>
              <a:rPr kumimoji="1" lang="en-US" altLang="zh-CN" sz="2800" dirty="0"/>
              <a:t>100</a:t>
            </a:r>
            <a:r>
              <a:rPr kumimoji="1" lang="zh-CN" altLang="en-US" sz="2800" dirty="0"/>
              <a:t>块，分别为： </a:t>
            </a:r>
            <a:endParaRPr kumimoji="1" lang="zh-CN" altLang="en-US" sz="2800" dirty="0"/>
          </a:p>
          <a:p>
            <a:pPr marL="914400" lvl="1" indent="-457200" eaLnBrk="1" hangingPunct="1">
              <a:lnSpc>
                <a:spcPct val="150000"/>
              </a:lnSpc>
            </a:pPr>
            <a:r>
              <a:rPr kumimoji="1" lang="zh-CN" altLang="en-US" sz="2800" dirty="0"/>
              <a:t>   </a:t>
            </a:r>
            <a:r>
              <a:rPr kumimoji="1" lang="en-US" altLang="zh-CN" sz="2800" dirty="0"/>
              <a:t>400</a:t>
            </a:r>
            <a:r>
              <a:rPr kumimoji="1" lang="zh-CN" altLang="en-US" sz="2800" dirty="0"/>
              <a:t>～</a:t>
            </a:r>
            <a:r>
              <a:rPr kumimoji="1" lang="en-US" altLang="zh-CN" sz="2800" dirty="0"/>
              <a:t>301</a:t>
            </a:r>
            <a:r>
              <a:rPr kumimoji="1" lang="zh-CN" altLang="en-US" sz="2800" dirty="0"/>
              <a:t>； </a:t>
            </a:r>
            <a:r>
              <a:rPr kumimoji="1" lang="en-US" altLang="zh-CN" sz="2800" dirty="0"/>
              <a:t>300</a:t>
            </a:r>
            <a:r>
              <a:rPr kumimoji="1" lang="zh-CN" altLang="en-US" sz="2800" dirty="0"/>
              <a:t>～</a:t>
            </a:r>
            <a:r>
              <a:rPr kumimoji="1" lang="en-US" altLang="zh-CN" sz="2800" dirty="0"/>
              <a:t>201</a:t>
            </a:r>
            <a:r>
              <a:rPr kumimoji="1" lang="zh-CN" altLang="en-US" sz="2800" dirty="0"/>
              <a:t>；  </a:t>
            </a:r>
            <a:r>
              <a:rPr kumimoji="1" lang="en-US" altLang="zh-CN" sz="2800" dirty="0"/>
              <a:t>200</a:t>
            </a:r>
            <a:r>
              <a:rPr kumimoji="1" lang="zh-CN" altLang="en-US" sz="2800" dirty="0"/>
              <a:t>～</a:t>
            </a:r>
            <a:r>
              <a:rPr kumimoji="1" lang="en-US" altLang="zh-CN" sz="2800" dirty="0"/>
              <a:t>101</a:t>
            </a:r>
            <a:r>
              <a:rPr kumimoji="1" lang="zh-CN" altLang="en-US" sz="2800" dirty="0"/>
              <a:t>； </a:t>
            </a:r>
            <a:r>
              <a:rPr kumimoji="1" lang="en-US" altLang="zh-CN" sz="2800" dirty="0"/>
              <a:t>100</a:t>
            </a:r>
            <a:r>
              <a:rPr kumimoji="1" lang="zh-CN" altLang="en-US" sz="2800" dirty="0"/>
              <a:t>～</a:t>
            </a:r>
            <a:r>
              <a:rPr kumimoji="1" lang="en-US" altLang="zh-CN" sz="2800" dirty="0"/>
              <a:t>8.</a:t>
            </a:r>
            <a:r>
              <a:rPr kumimoji="1" lang="zh-CN" altLang="en-US" sz="2800" dirty="0"/>
              <a:t>　</a:t>
            </a:r>
            <a:r>
              <a:rPr kumimoji="1" lang="zh-CN" altLang="en-US" sz="2000" b="0" dirty="0"/>
              <a:t>　</a:t>
            </a:r>
            <a:endParaRPr kumimoji="1" lang="zh-CN" altLang="en-US" sz="2000" b="0" dirty="0"/>
          </a:p>
        </p:txBody>
      </p:sp>
      <p:sp>
        <p:nvSpPr>
          <p:cNvPr id="63572" name="AutoShape 84">
            <a:hlinkClick r:id="" action="ppaction://hlinkshowjump?jump=nextslide" highlightClick="1"/>
          </p:cNvPr>
          <p:cNvSpPr>
            <a:spLocks noChangeArrowheads="1"/>
          </p:cNvSpPr>
          <p:nvPr/>
        </p:nvSpPr>
        <p:spPr bwMode="auto">
          <a:xfrm>
            <a:off x="5508104" y="4365104"/>
            <a:ext cx="792163" cy="360362"/>
          </a:xfrm>
          <a:prstGeom prst="actionButtonForwardNext">
            <a:avLst/>
          </a:prstGeom>
          <a:solidFill>
            <a:schemeClr val="accent1"/>
          </a:solidFill>
          <a:ln>
            <a:noFill/>
          </a:ln>
          <a:effectLst>
            <a:outerShdw dist="17961" dir="2700000" algn="ctr" rotWithShape="0">
              <a:schemeClr val="accent1">
                <a:gamma/>
                <a:shade val="60000"/>
                <a:invGamma/>
                <a:alpha val="50000"/>
              </a:schemeClr>
            </a:outerShdw>
          </a:effectLst>
        </p:spPr>
        <p:txBody>
          <a:bodyPr wrap="none" anchor="ctr">
            <a:spAutoFit/>
          </a:bodyPr>
          <a:lstStyle/>
          <a:p>
            <a:pPr eaLnBrk="1" hangingPunct="1">
              <a:spcBef>
                <a:spcPct val="50000"/>
              </a:spcBef>
              <a:buClr>
                <a:schemeClr val="tx1"/>
              </a:buClr>
              <a:defRPr/>
            </a:pPr>
            <a:endParaRPr lang="zh-CN" altLang="en-US"/>
          </a:p>
        </p:txBody>
      </p:sp>
      <p:sp>
        <p:nvSpPr>
          <p:cNvPr id="5" name="Rectangle 37"/>
          <p:cNvSpPr>
            <a:spLocks noChangeArrowheads="1"/>
          </p:cNvSpPr>
          <p:nvPr/>
        </p:nvSpPr>
        <p:spPr bwMode="auto">
          <a:xfrm>
            <a:off x="1857356" y="44624"/>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3493">
                                            <p:txEl>
                                              <p:pRg st="3" end="3"/>
                                            </p:txEl>
                                          </p:spTgt>
                                        </p:tgtEl>
                                        <p:attrNameLst>
                                          <p:attrName>style.visibility</p:attrName>
                                        </p:attrNameLst>
                                      </p:cBhvr>
                                      <p:to>
                                        <p:strVal val="visible"/>
                                      </p:to>
                                    </p:set>
                                    <p:animEffect transition="in" filter="box(in)">
                                      <p:cBhvr>
                                        <p:cTn id="7" dur="500"/>
                                        <p:tgtEl>
                                          <p:spTgt spid="6349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3493">
                                            <p:txEl>
                                              <p:pRg st="4" end="4"/>
                                            </p:txEl>
                                          </p:spTgt>
                                        </p:tgtEl>
                                        <p:attrNameLst>
                                          <p:attrName>style.visibility</p:attrName>
                                        </p:attrNameLst>
                                      </p:cBhvr>
                                      <p:to>
                                        <p:strVal val="visible"/>
                                      </p:to>
                                    </p:set>
                                    <p:animEffect transition="in" filter="box(in)">
                                      <p:cBhvr>
                                        <p:cTn id="12" dur="500"/>
                                        <p:tgtEl>
                                          <p:spTgt spid="6349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3493">
                                            <p:txEl>
                                              <p:pRg st="5" end="5"/>
                                            </p:txEl>
                                          </p:spTgt>
                                        </p:tgtEl>
                                        <p:attrNameLst>
                                          <p:attrName>style.visibility</p:attrName>
                                        </p:attrNameLst>
                                      </p:cBhvr>
                                      <p:to>
                                        <p:strVal val="visible"/>
                                      </p:to>
                                    </p:set>
                                    <p:animEffect transition="in" filter="box(in)">
                                      <p:cBhvr>
                                        <p:cTn id="17" dur="500"/>
                                        <p:tgtEl>
                                          <p:spTgt spid="6349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25415" y="1916114"/>
            <a:ext cx="8191003" cy="1008063"/>
          </a:xfrm>
          <a:prstGeom prst="rect">
            <a:avLst/>
          </a:prstGeom>
          <a:noFill/>
          <a:ln w="9525">
            <a:noFill/>
            <a:miter lim="800000"/>
          </a:ln>
        </p:spPr>
        <p:txBody>
          <a:bodyPr/>
          <a:lstStyle/>
          <a:p>
            <a:pPr marL="71755" indent="-342900"/>
            <a:r>
              <a:rPr lang="zh-CN" altLang="en-US" sz="3200" dirty="0">
                <a:ea typeface="仿宋" panose="02010609060101010101" charset="-122"/>
              </a:rPr>
              <a:t>    </a:t>
            </a:r>
            <a:endParaRPr lang="zh-CN" altLang="en-US" sz="2400" dirty="0">
              <a:ea typeface="仿宋" panose="02010609060101010101" charset="-122"/>
            </a:endParaRPr>
          </a:p>
        </p:txBody>
      </p:sp>
      <p:sp>
        <p:nvSpPr>
          <p:cNvPr id="36870" name="Rectangle 6"/>
          <p:cNvSpPr>
            <a:spLocks noChangeArrowheads="1"/>
          </p:cNvSpPr>
          <p:nvPr/>
        </p:nvSpPr>
        <p:spPr bwMode="auto">
          <a:xfrm>
            <a:off x="0" y="1071546"/>
            <a:ext cx="9144000" cy="904863"/>
          </a:xfrm>
          <a:prstGeom prst="rect">
            <a:avLst/>
          </a:prstGeom>
          <a:noFill/>
          <a:ln>
            <a:noFill/>
          </a:ln>
          <a:effectLst/>
        </p:spPr>
        <p:txBody>
          <a:bodyPr wrap="square">
            <a:spAutoFit/>
          </a:bodyPr>
          <a:lstStyle/>
          <a:p>
            <a:pPr marL="457200" indent="-457200" eaLnBrk="1" hangingPunct="1">
              <a:lnSpc>
                <a:spcPct val="120000"/>
              </a:lnSpc>
              <a:spcBef>
                <a:spcPct val="0"/>
              </a:spcBef>
              <a:buAutoNum type="arabicPeriod" startAt="4"/>
              <a:defRPr/>
            </a:pPr>
            <a:r>
              <a:rPr kumimoji="1"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rPr>
              <a:t>成组链接法</a:t>
            </a:r>
            <a:endParaRPr kumimoji="1"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仿宋" panose="02010609060101010101" charset="-122"/>
            </a:endParaRPr>
          </a:p>
          <a:p>
            <a:pPr marL="457200" indent="-457200" eaLnBrk="1" hangingPunct="1">
              <a:lnSpc>
                <a:spcPct val="120000"/>
              </a:lnSpc>
              <a:spcBef>
                <a:spcPct val="0"/>
              </a:spcBef>
              <a:defRPr/>
            </a:pPr>
            <a:r>
              <a:rPr lang="en-US" altLang="zh-CN" dirty="0" smtClean="0"/>
              <a:t>     </a:t>
            </a:r>
            <a:r>
              <a:rPr lang="zh-CN" altLang="en-US" dirty="0" smtClean="0">
                <a:solidFill>
                  <a:srgbClr val="6699FF"/>
                </a:solidFill>
              </a:rPr>
              <a:t>（</a:t>
            </a:r>
            <a:r>
              <a:rPr lang="en-US" altLang="zh-CN" dirty="0" smtClean="0">
                <a:solidFill>
                  <a:srgbClr val="6699FF"/>
                </a:solidFill>
              </a:rPr>
              <a:t>1</a:t>
            </a:r>
            <a:r>
              <a:rPr lang="zh-CN" altLang="en-US" dirty="0" smtClean="0">
                <a:solidFill>
                  <a:srgbClr val="6699FF"/>
                </a:solidFill>
              </a:rPr>
              <a:t>）空闲盘块的组织</a:t>
            </a:r>
            <a:endParaRPr lang="en-US" altLang="zh-CN" dirty="0" smtClean="0">
              <a:solidFill>
                <a:srgbClr val="6699FF"/>
              </a:solidFill>
            </a:endParaRPr>
          </a:p>
        </p:txBody>
      </p:sp>
      <p:sp>
        <p:nvSpPr>
          <p:cNvPr id="36901" name="Rectangle 37"/>
          <p:cNvSpPr>
            <a:spLocks noChangeArrowheads="1"/>
          </p:cNvSpPr>
          <p:nvPr/>
        </p:nvSpPr>
        <p:spPr bwMode="auto">
          <a:xfrm>
            <a:off x="1857356" y="285728"/>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
        <p:nvSpPr>
          <p:cNvPr id="116738"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3005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37220"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pSp>
        <p:nvGrpSpPr>
          <p:cNvPr id="9" name="Group 75"/>
          <p:cNvGrpSpPr/>
          <p:nvPr/>
        </p:nvGrpSpPr>
        <p:grpSpPr bwMode="auto">
          <a:xfrm>
            <a:off x="611188" y="2038350"/>
            <a:ext cx="8137525" cy="4127500"/>
            <a:chOff x="385" y="2275"/>
            <a:chExt cx="4443" cy="1553"/>
          </a:xfrm>
        </p:grpSpPr>
        <p:sp>
          <p:nvSpPr>
            <p:cNvPr id="10" name="Rectangle 4"/>
            <p:cNvSpPr>
              <a:spLocks noChangeArrowheads="1"/>
            </p:cNvSpPr>
            <p:nvPr/>
          </p:nvSpPr>
          <p:spPr bwMode="auto">
            <a:xfrm>
              <a:off x="4059" y="2296"/>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11" name="Rectangle 5"/>
            <p:cNvSpPr>
              <a:spLocks noChangeArrowheads="1"/>
            </p:cNvSpPr>
            <p:nvPr/>
          </p:nvSpPr>
          <p:spPr bwMode="auto">
            <a:xfrm>
              <a:off x="4059" y="2512"/>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12" name="Text Box 6"/>
            <p:cNvSpPr txBox="1">
              <a:spLocks noChangeArrowheads="1"/>
            </p:cNvSpPr>
            <p:nvPr/>
          </p:nvSpPr>
          <p:spPr bwMode="auto">
            <a:xfrm>
              <a:off x="4150" y="2512"/>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498</a:t>
              </a:r>
              <a:endParaRPr lang="en-US" altLang="zh-CN" sz="2200">
                <a:latin typeface="Arial" panose="020B0604020202020204" pitchFamily="34" charset="0"/>
                <a:ea typeface="宋体" panose="02010600030101010101" pitchFamily="2" charset="-122"/>
              </a:endParaRPr>
            </a:p>
          </p:txBody>
        </p:sp>
        <p:sp>
          <p:nvSpPr>
            <p:cNvPr id="13" name="Rectangle 7"/>
            <p:cNvSpPr>
              <a:spLocks noChangeArrowheads="1"/>
            </p:cNvSpPr>
            <p:nvPr/>
          </p:nvSpPr>
          <p:spPr bwMode="auto">
            <a:xfrm>
              <a:off x="4059" y="2749"/>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14" name="Text Box 8"/>
            <p:cNvSpPr txBox="1">
              <a:spLocks noChangeArrowheads="1"/>
            </p:cNvSpPr>
            <p:nvPr/>
          </p:nvSpPr>
          <p:spPr bwMode="auto">
            <a:xfrm>
              <a:off x="4150" y="2704"/>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a:t>
              </a:r>
              <a:endParaRPr lang="en-US" altLang="zh-CN" sz="2200">
                <a:latin typeface="Arial" panose="020B0604020202020204" pitchFamily="34" charset="0"/>
                <a:ea typeface="宋体" panose="02010600030101010101" pitchFamily="2" charset="-122"/>
              </a:endParaRPr>
            </a:p>
          </p:txBody>
        </p:sp>
        <p:sp>
          <p:nvSpPr>
            <p:cNvPr id="15" name="Rectangle 9"/>
            <p:cNvSpPr>
              <a:spLocks noChangeArrowheads="1"/>
            </p:cNvSpPr>
            <p:nvPr/>
          </p:nvSpPr>
          <p:spPr bwMode="auto">
            <a:xfrm>
              <a:off x="4059" y="2976"/>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16" name="Text Box 10"/>
            <p:cNvSpPr txBox="1">
              <a:spLocks noChangeArrowheads="1"/>
            </p:cNvSpPr>
            <p:nvPr/>
          </p:nvSpPr>
          <p:spPr bwMode="auto">
            <a:xfrm>
              <a:off x="4150" y="2976"/>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402</a:t>
              </a:r>
              <a:endParaRPr lang="en-US" altLang="zh-CN" sz="2200">
                <a:latin typeface="Arial" panose="020B0604020202020204" pitchFamily="34" charset="0"/>
                <a:ea typeface="宋体" panose="02010600030101010101" pitchFamily="2" charset="-122"/>
              </a:endParaRPr>
            </a:p>
          </p:txBody>
        </p:sp>
        <p:sp>
          <p:nvSpPr>
            <p:cNvPr id="17" name="Text Box 11"/>
            <p:cNvSpPr txBox="1">
              <a:spLocks noChangeArrowheads="1"/>
            </p:cNvSpPr>
            <p:nvPr/>
          </p:nvSpPr>
          <p:spPr bwMode="auto">
            <a:xfrm>
              <a:off x="4150" y="2286"/>
              <a:ext cx="363" cy="16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499</a:t>
              </a:r>
              <a:endParaRPr lang="en-US" altLang="zh-CN" sz="2200">
                <a:latin typeface="Arial" panose="020B0604020202020204" pitchFamily="34" charset="0"/>
                <a:ea typeface="宋体" panose="02010600030101010101" pitchFamily="2" charset="-122"/>
              </a:endParaRPr>
            </a:p>
          </p:txBody>
        </p:sp>
        <p:sp>
          <p:nvSpPr>
            <p:cNvPr id="18" name="Text Box 12"/>
            <p:cNvSpPr txBox="1">
              <a:spLocks noChangeArrowheads="1"/>
            </p:cNvSpPr>
            <p:nvPr/>
          </p:nvSpPr>
          <p:spPr bwMode="auto">
            <a:xfrm>
              <a:off x="4014" y="3657"/>
              <a:ext cx="725"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2200">
                  <a:latin typeface="Arial" panose="020B0604020202020204" pitchFamily="34" charset="0"/>
                  <a:ea typeface="宋体" panose="02010600030101010101" pitchFamily="2" charset="-122"/>
                </a:rPr>
                <a:t>最末组</a:t>
              </a:r>
              <a:endParaRPr lang="zh-CN" altLang="en-US" sz="2200">
                <a:latin typeface="Arial" panose="020B0604020202020204" pitchFamily="34" charset="0"/>
                <a:ea typeface="宋体" panose="02010600030101010101" pitchFamily="2" charset="-122"/>
              </a:endParaRPr>
            </a:p>
          </p:txBody>
        </p:sp>
        <p:sp>
          <p:nvSpPr>
            <p:cNvPr id="19" name="Rectangle 13"/>
            <p:cNvSpPr>
              <a:spLocks noChangeArrowheads="1"/>
            </p:cNvSpPr>
            <p:nvPr/>
          </p:nvSpPr>
          <p:spPr bwMode="auto">
            <a:xfrm>
              <a:off x="4059" y="3203"/>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20" name="Text Box 14"/>
            <p:cNvSpPr txBox="1">
              <a:spLocks noChangeArrowheads="1"/>
            </p:cNvSpPr>
            <p:nvPr/>
          </p:nvSpPr>
          <p:spPr bwMode="auto">
            <a:xfrm>
              <a:off x="4150" y="3203"/>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401</a:t>
              </a:r>
              <a:endParaRPr lang="en-US" altLang="zh-CN" sz="2200">
                <a:latin typeface="Arial" panose="020B0604020202020204" pitchFamily="34" charset="0"/>
                <a:ea typeface="宋体" panose="02010600030101010101" pitchFamily="2" charset="-122"/>
              </a:endParaRPr>
            </a:p>
          </p:txBody>
        </p:sp>
        <p:sp>
          <p:nvSpPr>
            <p:cNvPr id="21" name="AutoShape 15"/>
            <p:cNvSpPr/>
            <p:nvPr/>
          </p:nvSpPr>
          <p:spPr bwMode="auto">
            <a:xfrm>
              <a:off x="4558" y="2296"/>
              <a:ext cx="49" cy="998"/>
            </a:xfrm>
            <a:prstGeom prst="rightBrace">
              <a:avLst>
                <a:gd name="adj1" fmla="val 180797"/>
                <a:gd name="adj2" fmla="val 50000"/>
              </a:avLst>
            </a:prstGeom>
            <a:no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22" name="Text Box 16"/>
            <p:cNvSpPr txBox="1">
              <a:spLocks noChangeArrowheads="1"/>
            </p:cNvSpPr>
            <p:nvPr/>
          </p:nvSpPr>
          <p:spPr bwMode="auto">
            <a:xfrm>
              <a:off x="4545" y="2568"/>
              <a:ext cx="283" cy="408"/>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en-US" altLang="zh-CN" sz="2200">
                  <a:latin typeface="Arial" panose="020B0604020202020204" pitchFamily="34" charset="0"/>
                  <a:ea typeface="宋体" panose="02010600030101010101" pitchFamily="2" charset="-122"/>
                </a:rPr>
                <a:t>99</a:t>
              </a:r>
              <a:r>
                <a:rPr lang="zh-CN" altLang="en-US" sz="2200">
                  <a:latin typeface="Arial" panose="020B0604020202020204" pitchFamily="34" charset="0"/>
                  <a:ea typeface="宋体" panose="02010600030101010101" pitchFamily="2" charset="-122"/>
                </a:rPr>
                <a:t>块</a:t>
              </a:r>
              <a:endParaRPr lang="zh-CN" altLang="en-US" sz="2200">
                <a:latin typeface="Arial" panose="020B0604020202020204" pitchFamily="34" charset="0"/>
                <a:ea typeface="宋体" panose="02010600030101010101" pitchFamily="2" charset="-122"/>
              </a:endParaRPr>
            </a:p>
          </p:txBody>
        </p:sp>
        <p:sp>
          <p:nvSpPr>
            <p:cNvPr id="23" name="Rectangle 17"/>
            <p:cNvSpPr>
              <a:spLocks noChangeArrowheads="1"/>
            </p:cNvSpPr>
            <p:nvPr/>
          </p:nvSpPr>
          <p:spPr bwMode="auto">
            <a:xfrm>
              <a:off x="3152" y="2306"/>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24" name="Rectangle 18"/>
            <p:cNvSpPr>
              <a:spLocks noChangeArrowheads="1"/>
            </p:cNvSpPr>
            <p:nvPr/>
          </p:nvSpPr>
          <p:spPr bwMode="auto">
            <a:xfrm>
              <a:off x="3152" y="2522"/>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25" name="Text Box 19"/>
            <p:cNvSpPr txBox="1">
              <a:spLocks noChangeArrowheads="1"/>
            </p:cNvSpPr>
            <p:nvPr/>
          </p:nvSpPr>
          <p:spPr bwMode="auto">
            <a:xfrm>
              <a:off x="3243" y="2522"/>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399</a:t>
              </a:r>
              <a:endParaRPr lang="en-US" altLang="zh-CN" sz="2200">
                <a:latin typeface="Arial" panose="020B0604020202020204" pitchFamily="34" charset="0"/>
                <a:ea typeface="宋体" panose="02010600030101010101" pitchFamily="2" charset="-122"/>
              </a:endParaRPr>
            </a:p>
          </p:txBody>
        </p:sp>
        <p:sp>
          <p:nvSpPr>
            <p:cNvPr id="26" name="Rectangle 20"/>
            <p:cNvSpPr>
              <a:spLocks noChangeArrowheads="1"/>
            </p:cNvSpPr>
            <p:nvPr/>
          </p:nvSpPr>
          <p:spPr bwMode="auto">
            <a:xfrm>
              <a:off x="3152" y="2749"/>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27" name="Text Box 21"/>
            <p:cNvSpPr txBox="1">
              <a:spLocks noChangeArrowheads="1"/>
            </p:cNvSpPr>
            <p:nvPr/>
          </p:nvSpPr>
          <p:spPr bwMode="auto">
            <a:xfrm>
              <a:off x="3243" y="2749"/>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398</a:t>
              </a:r>
              <a:endParaRPr lang="en-US" altLang="zh-CN" sz="2200">
                <a:latin typeface="Arial" panose="020B0604020202020204" pitchFamily="34" charset="0"/>
                <a:ea typeface="宋体" panose="02010600030101010101" pitchFamily="2" charset="-122"/>
              </a:endParaRPr>
            </a:p>
          </p:txBody>
        </p:sp>
        <p:sp>
          <p:nvSpPr>
            <p:cNvPr id="28" name="Rectangle 22"/>
            <p:cNvSpPr>
              <a:spLocks noChangeArrowheads="1"/>
            </p:cNvSpPr>
            <p:nvPr/>
          </p:nvSpPr>
          <p:spPr bwMode="auto">
            <a:xfrm>
              <a:off x="3152" y="2986"/>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29" name="Text Box 23"/>
            <p:cNvSpPr txBox="1">
              <a:spLocks noChangeArrowheads="1"/>
            </p:cNvSpPr>
            <p:nvPr/>
          </p:nvSpPr>
          <p:spPr bwMode="auto">
            <a:xfrm>
              <a:off x="3243" y="2941"/>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a:t>
              </a:r>
              <a:endParaRPr lang="en-US" altLang="zh-CN" sz="2200">
                <a:latin typeface="Arial" panose="020B0604020202020204" pitchFamily="34" charset="0"/>
                <a:ea typeface="宋体" panose="02010600030101010101" pitchFamily="2" charset="-122"/>
              </a:endParaRPr>
            </a:p>
          </p:txBody>
        </p:sp>
        <p:sp>
          <p:nvSpPr>
            <p:cNvPr id="30" name="Rectangle 24"/>
            <p:cNvSpPr>
              <a:spLocks noChangeArrowheads="1"/>
            </p:cNvSpPr>
            <p:nvPr/>
          </p:nvSpPr>
          <p:spPr bwMode="auto">
            <a:xfrm>
              <a:off x="3152" y="3213"/>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1" name="Text Box 25"/>
            <p:cNvSpPr txBox="1">
              <a:spLocks noChangeArrowheads="1"/>
            </p:cNvSpPr>
            <p:nvPr/>
          </p:nvSpPr>
          <p:spPr bwMode="auto">
            <a:xfrm>
              <a:off x="3243" y="3213"/>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302</a:t>
              </a:r>
              <a:endParaRPr lang="en-US" altLang="zh-CN" sz="2200">
                <a:latin typeface="Arial" panose="020B0604020202020204" pitchFamily="34" charset="0"/>
                <a:ea typeface="宋体" panose="02010600030101010101" pitchFamily="2" charset="-122"/>
              </a:endParaRPr>
            </a:p>
          </p:txBody>
        </p:sp>
        <p:sp>
          <p:nvSpPr>
            <p:cNvPr id="32" name="Text Box 26"/>
            <p:cNvSpPr txBox="1">
              <a:spLocks noChangeArrowheads="1"/>
            </p:cNvSpPr>
            <p:nvPr/>
          </p:nvSpPr>
          <p:spPr bwMode="auto">
            <a:xfrm>
              <a:off x="3243" y="2296"/>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400</a:t>
              </a:r>
              <a:endParaRPr lang="en-US" altLang="zh-CN" sz="2200">
                <a:latin typeface="Arial" panose="020B0604020202020204" pitchFamily="34" charset="0"/>
                <a:ea typeface="宋体" panose="02010600030101010101" pitchFamily="2" charset="-122"/>
              </a:endParaRPr>
            </a:p>
          </p:txBody>
        </p:sp>
        <p:sp>
          <p:nvSpPr>
            <p:cNvPr id="33" name="Text Box 27"/>
            <p:cNvSpPr txBox="1">
              <a:spLocks noChangeArrowheads="1"/>
            </p:cNvSpPr>
            <p:nvPr/>
          </p:nvSpPr>
          <p:spPr bwMode="auto">
            <a:xfrm>
              <a:off x="3197" y="3667"/>
              <a:ext cx="499"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2200">
                  <a:latin typeface="Arial" panose="020B0604020202020204" pitchFamily="34" charset="0"/>
                  <a:ea typeface="宋体" panose="02010600030101010101" pitchFamily="2" charset="-122"/>
                </a:rPr>
                <a:t>第</a:t>
              </a:r>
              <a:r>
                <a:rPr lang="en-US" altLang="zh-CN" sz="2200">
                  <a:latin typeface="Arial" panose="020B0604020202020204" pitchFamily="34" charset="0"/>
                  <a:ea typeface="宋体" panose="02010600030101010101" pitchFamily="2" charset="-122"/>
                </a:rPr>
                <a:t>4</a:t>
              </a:r>
              <a:r>
                <a:rPr lang="zh-CN" altLang="en-US" sz="2200">
                  <a:latin typeface="Arial" panose="020B0604020202020204" pitchFamily="34" charset="0"/>
                  <a:ea typeface="宋体" panose="02010600030101010101" pitchFamily="2" charset="-122"/>
                </a:rPr>
                <a:t>组</a:t>
              </a:r>
              <a:endParaRPr lang="zh-CN" altLang="en-US" sz="2200">
                <a:latin typeface="Arial" panose="020B0604020202020204" pitchFamily="34" charset="0"/>
                <a:ea typeface="宋体" panose="02010600030101010101" pitchFamily="2" charset="-122"/>
              </a:endParaRPr>
            </a:p>
          </p:txBody>
        </p:sp>
        <p:sp>
          <p:nvSpPr>
            <p:cNvPr id="34" name="Rectangle 28"/>
            <p:cNvSpPr>
              <a:spLocks noChangeArrowheads="1"/>
            </p:cNvSpPr>
            <p:nvPr/>
          </p:nvSpPr>
          <p:spPr bwMode="auto">
            <a:xfrm>
              <a:off x="3152" y="3440"/>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5" name="Text Box 29"/>
            <p:cNvSpPr txBox="1">
              <a:spLocks noChangeArrowheads="1"/>
            </p:cNvSpPr>
            <p:nvPr/>
          </p:nvSpPr>
          <p:spPr bwMode="auto">
            <a:xfrm>
              <a:off x="3243" y="3440"/>
              <a:ext cx="363" cy="16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301</a:t>
              </a:r>
              <a:endParaRPr lang="en-US" altLang="zh-CN" sz="2200">
                <a:latin typeface="Arial" panose="020B0604020202020204" pitchFamily="34" charset="0"/>
                <a:ea typeface="宋体" panose="02010600030101010101" pitchFamily="2" charset="-122"/>
              </a:endParaRPr>
            </a:p>
          </p:txBody>
        </p:sp>
        <p:sp>
          <p:nvSpPr>
            <p:cNvPr id="36" name="AutoShape 30"/>
            <p:cNvSpPr/>
            <p:nvPr/>
          </p:nvSpPr>
          <p:spPr bwMode="auto">
            <a:xfrm>
              <a:off x="3651" y="2306"/>
              <a:ext cx="46" cy="1270"/>
            </a:xfrm>
            <a:prstGeom prst="rightBrace">
              <a:avLst>
                <a:gd name="adj1" fmla="val 230072"/>
                <a:gd name="adj2" fmla="val 50000"/>
              </a:avLst>
            </a:prstGeom>
            <a:noFill/>
            <a:ln w="9525">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7" name="Text Box 31"/>
            <p:cNvSpPr txBox="1">
              <a:spLocks noChangeArrowheads="1"/>
            </p:cNvSpPr>
            <p:nvPr/>
          </p:nvSpPr>
          <p:spPr bwMode="auto">
            <a:xfrm>
              <a:off x="3638" y="2805"/>
              <a:ext cx="283" cy="408"/>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en-US" altLang="zh-CN" sz="2200">
                  <a:latin typeface="Arial" panose="020B0604020202020204" pitchFamily="34" charset="0"/>
                  <a:ea typeface="宋体" panose="02010600030101010101" pitchFamily="2" charset="-122"/>
                </a:rPr>
                <a:t>100</a:t>
              </a:r>
              <a:r>
                <a:rPr lang="zh-CN" altLang="en-US" sz="2200">
                  <a:latin typeface="Arial" panose="020B0604020202020204" pitchFamily="34" charset="0"/>
                  <a:ea typeface="宋体" panose="02010600030101010101" pitchFamily="2" charset="-122"/>
                </a:rPr>
                <a:t>块</a:t>
              </a:r>
              <a:endParaRPr lang="zh-CN" altLang="en-US" sz="2200">
                <a:latin typeface="Arial" panose="020B0604020202020204" pitchFamily="34" charset="0"/>
                <a:ea typeface="宋体" panose="02010600030101010101" pitchFamily="2" charset="-122"/>
              </a:endParaRPr>
            </a:p>
          </p:txBody>
        </p:sp>
        <p:sp>
          <p:nvSpPr>
            <p:cNvPr id="38" name="Rectangle 32"/>
            <p:cNvSpPr>
              <a:spLocks noChangeArrowheads="1"/>
            </p:cNvSpPr>
            <p:nvPr/>
          </p:nvSpPr>
          <p:spPr bwMode="auto">
            <a:xfrm>
              <a:off x="2245" y="2306"/>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39" name="Rectangle 33"/>
            <p:cNvSpPr>
              <a:spLocks noChangeArrowheads="1"/>
            </p:cNvSpPr>
            <p:nvPr/>
          </p:nvSpPr>
          <p:spPr bwMode="auto">
            <a:xfrm>
              <a:off x="2245" y="2522"/>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40" name="Text Box 34"/>
            <p:cNvSpPr txBox="1">
              <a:spLocks noChangeArrowheads="1"/>
            </p:cNvSpPr>
            <p:nvPr/>
          </p:nvSpPr>
          <p:spPr bwMode="auto">
            <a:xfrm>
              <a:off x="2336" y="2522"/>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299</a:t>
              </a:r>
              <a:endParaRPr lang="en-US" altLang="zh-CN" sz="2200">
                <a:latin typeface="Arial" panose="020B0604020202020204" pitchFamily="34" charset="0"/>
                <a:ea typeface="宋体" panose="02010600030101010101" pitchFamily="2" charset="-122"/>
              </a:endParaRPr>
            </a:p>
          </p:txBody>
        </p:sp>
        <p:sp>
          <p:nvSpPr>
            <p:cNvPr id="41" name="Rectangle 35"/>
            <p:cNvSpPr>
              <a:spLocks noChangeArrowheads="1"/>
            </p:cNvSpPr>
            <p:nvPr/>
          </p:nvSpPr>
          <p:spPr bwMode="auto">
            <a:xfrm>
              <a:off x="2245" y="2749"/>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42" name="Text Box 36"/>
            <p:cNvSpPr txBox="1">
              <a:spLocks noChangeArrowheads="1"/>
            </p:cNvSpPr>
            <p:nvPr/>
          </p:nvSpPr>
          <p:spPr bwMode="auto">
            <a:xfrm>
              <a:off x="2336" y="2749"/>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298</a:t>
              </a:r>
              <a:endParaRPr lang="en-US" altLang="zh-CN" sz="2200">
                <a:latin typeface="Arial" panose="020B0604020202020204" pitchFamily="34" charset="0"/>
                <a:ea typeface="宋体" panose="02010600030101010101" pitchFamily="2" charset="-122"/>
              </a:endParaRPr>
            </a:p>
          </p:txBody>
        </p:sp>
        <p:sp>
          <p:nvSpPr>
            <p:cNvPr id="43" name="Rectangle 37"/>
            <p:cNvSpPr>
              <a:spLocks noChangeArrowheads="1"/>
            </p:cNvSpPr>
            <p:nvPr/>
          </p:nvSpPr>
          <p:spPr bwMode="auto">
            <a:xfrm>
              <a:off x="2245" y="2986"/>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44" name="Text Box 38"/>
            <p:cNvSpPr txBox="1">
              <a:spLocks noChangeArrowheads="1"/>
            </p:cNvSpPr>
            <p:nvPr/>
          </p:nvSpPr>
          <p:spPr bwMode="auto">
            <a:xfrm>
              <a:off x="2336" y="2941"/>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a:t>
              </a:r>
              <a:endParaRPr lang="en-US" altLang="zh-CN" sz="2200">
                <a:latin typeface="Arial" panose="020B0604020202020204" pitchFamily="34" charset="0"/>
                <a:ea typeface="宋体" panose="02010600030101010101" pitchFamily="2" charset="-122"/>
              </a:endParaRPr>
            </a:p>
          </p:txBody>
        </p:sp>
        <p:sp>
          <p:nvSpPr>
            <p:cNvPr id="45" name="Rectangle 39"/>
            <p:cNvSpPr>
              <a:spLocks noChangeArrowheads="1"/>
            </p:cNvSpPr>
            <p:nvPr/>
          </p:nvSpPr>
          <p:spPr bwMode="auto">
            <a:xfrm>
              <a:off x="2245" y="3213"/>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46" name="Text Box 40"/>
            <p:cNvSpPr txBox="1">
              <a:spLocks noChangeArrowheads="1"/>
            </p:cNvSpPr>
            <p:nvPr/>
          </p:nvSpPr>
          <p:spPr bwMode="auto">
            <a:xfrm>
              <a:off x="2336" y="3213"/>
              <a:ext cx="363" cy="16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202</a:t>
              </a:r>
              <a:endParaRPr lang="en-US" altLang="zh-CN" sz="2200">
                <a:latin typeface="Arial" panose="020B0604020202020204" pitchFamily="34" charset="0"/>
                <a:ea typeface="宋体" panose="02010600030101010101" pitchFamily="2" charset="-122"/>
              </a:endParaRPr>
            </a:p>
          </p:txBody>
        </p:sp>
        <p:sp>
          <p:nvSpPr>
            <p:cNvPr id="47" name="Text Box 41"/>
            <p:cNvSpPr txBox="1">
              <a:spLocks noChangeArrowheads="1"/>
            </p:cNvSpPr>
            <p:nvPr/>
          </p:nvSpPr>
          <p:spPr bwMode="auto">
            <a:xfrm>
              <a:off x="2336" y="2296"/>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300</a:t>
              </a:r>
              <a:endParaRPr lang="en-US" altLang="zh-CN" sz="2200">
                <a:latin typeface="Arial" panose="020B0604020202020204" pitchFamily="34" charset="0"/>
                <a:ea typeface="宋体" panose="02010600030101010101" pitchFamily="2" charset="-122"/>
              </a:endParaRPr>
            </a:p>
          </p:txBody>
        </p:sp>
        <p:sp>
          <p:nvSpPr>
            <p:cNvPr id="48" name="Text Box 42"/>
            <p:cNvSpPr txBox="1">
              <a:spLocks noChangeArrowheads="1"/>
            </p:cNvSpPr>
            <p:nvPr/>
          </p:nvSpPr>
          <p:spPr bwMode="auto">
            <a:xfrm>
              <a:off x="2290" y="3667"/>
              <a:ext cx="499"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2200">
                  <a:latin typeface="Arial" panose="020B0604020202020204" pitchFamily="34" charset="0"/>
                  <a:ea typeface="宋体" panose="02010600030101010101" pitchFamily="2" charset="-122"/>
                </a:rPr>
                <a:t>第</a:t>
              </a:r>
              <a:r>
                <a:rPr lang="en-US" altLang="zh-CN" sz="2200">
                  <a:latin typeface="Arial" panose="020B0604020202020204" pitchFamily="34" charset="0"/>
                  <a:ea typeface="宋体" panose="02010600030101010101" pitchFamily="2" charset="-122"/>
                </a:rPr>
                <a:t>3</a:t>
              </a:r>
              <a:r>
                <a:rPr lang="zh-CN" altLang="en-US" sz="2200">
                  <a:latin typeface="Arial" panose="020B0604020202020204" pitchFamily="34" charset="0"/>
                  <a:ea typeface="宋体" panose="02010600030101010101" pitchFamily="2" charset="-122"/>
                </a:rPr>
                <a:t>组</a:t>
              </a:r>
              <a:endParaRPr lang="zh-CN" altLang="en-US" sz="2200">
                <a:latin typeface="Arial" panose="020B0604020202020204" pitchFamily="34" charset="0"/>
                <a:ea typeface="宋体" panose="02010600030101010101" pitchFamily="2" charset="-122"/>
              </a:endParaRPr>
            </a:p>
          </p:txBody>
        </p:sp>
        <p:sp>
          <p:nvSpPr>
            <p:cNvPr id="49" name="Rectangle 43"/>
            <p:cNvSpPr>
              <a:spLocks noChangeArrowheads="1"/>
            </p:cNvSpPr>
            <p:nvPr/>
          </p:nvSpPr>
          <p:spPr bwMode="auto">
            <a:xfrm>
              <a:off x="2245" y="3440"/>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50" name="Text Box 44"/>
            <p:cNvSpPr txBox="1">
              <a:spLocks noChangeArrowheads="1"/>
            </p:cNvSpPr>
            <p:nvPr/>
          </p:nvSpPr>
          <p:spPr bwMode="auto">
            <a:xfrm>
              <a:off x="2336" y="3430"/>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201</a:t>
              </a:r>
              <a:endParaRPr lang="en-US" altLang="zh-CN" sz="2200">
                <a:latin typeface="Arial" panose="020B0604020202020204" pitchFamily="34" charset="0"/>
                <a:ea typeface="宋体" panose="02010600030101010101" pitchFamily="2" charset="-122"/>
              </a:endParaRPr>
            </a:p>
          </p:txBody>
        </p:sp>
        <p:sp>
          <p:nvSpPr>
            <p:cNvPr id="51" name="AutoShape 45"/>
            <p:cNvSpPr/>
            <p:nvPr/>
          </p:nvSpPr>
          <p:spPr bwMode="auto">
            <a:xfrm>
              <a:off x="2744" y="2306"/>
              <a:ext cx="46" cy="1270"/>
            </a:xfrm>
            <a:prstGeom prst="rightBrace">
              <a:avLst>
                <a:gd name="adj1" fmla="val 230072"/>
                <a:gd name="adj2" fmla="val 50000"/>
              </a:avLst>
            </a:prstGeom>
            <a:noFill/>
            <a:ln w="9525">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52" name="Text Box 46"/>
            <p:cNvSpPr txBox="1">
              <a:spLocks noChangeArrowheads="1"/>
            </p:cNvSpPr>
            <p:nvPr/>
          </p:nvSpPr>
          <p:spPr bwMode="auto">
            <a:xfrm>
              <a:off x="2730" y="2805"/>
              <a:ext cx="284" cy="408"/>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en-US" altLang="zh-CN" sz="2200">
                  <a:latin typeface="Arial" panose="020B0604020202020204" pitchFamily="34" charset="0"/>
                  <a:ea typeface="宋体" panose="02010600030101010101" pitchFamily="2" charset="-122"/>
                </a:rPr>
                <a:t>100</a:t>
              </a:r>
              <a:r>
                <a:rPr lang="zh-CN" altLang="en-US" sz="2200">
                  <a:latin typeface="Arial" panose="020B0604020202020204" pitchFamily="34" charset="0"/>
                  <a:ea typeface="宋体" panose="02010600030101010101" pitchFamily="2" charset="-122"/>
                </a:rPr>
                <a:t>块</a:t>
              </a:r>
              <a:endParaRPr lang="zh-CN" altLang="en-US" sz="2200">
                <a:latin typeface="Arial" panose="020B0604020202020204" pitchFamily="34" charset="0"/>
                <a:ea typeface="宋体" panose="02010600030101010101" pitchFamily="2" charset="-122"/>
              </a:endParaRPr>
            </a:p>
          </p:txBody>
        </p:sp>
        <p:sp>
          <p:nvSpPr>
            <p:cNvPr id="53" name="Rectangle 47"/>
            <p:cNvSpPr>
              <a:spLocks noChangeArrowheads="1"/>
            </p:cNvSpPr>
            <p:nvPr/>
          </p:nvSpPr>
          <p:spPr bwMode="auto">
            <a:xfrm>
              <a:off x="1338" y="2296"/>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54" name="Rectangle 48"/>
            <p:cNvSpPr>
              <a:spLocks noChangeArrowheads="1"/>
            </p:cNvSpPr>
            <p:nvPr/>
          </p:nvSpPr>
          <p:spPr bwMode="auto">
            <a:xfrm>
              <a:off x="1338" y="2512"/>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55" name="Text Box 49"/>
            <p:cNvSpPr txBox="1">
              <a:spLocks noChangeArrowheads="1"/>
            </p:cNvSpPr>
            <p:nvPr/>
          </p:nvSpPr>
          <p:spPr bwMode="auto">
            <a:xfrm>
              <a:off x="1429" y="2512"/>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199</a:t>
              </a:r>
              <a:endParaRPr lang="en-US" altLang="zh-CN" sz="2200">
                <a:latin typeface="Arial" panose="020B0604020202020204" pitchFamily="34" charset="0"/>
                <a:ea typeface="宋体" panose="02010600030101010101" pitchFamily="2" charset="-122"/>
              </a:endParaRPr>
            </a:p>
          </p:txBody>
        </p:sp>
        <p:sp>
          <p:nvSpPr>
            <p:cNvPr id="56" name="Rectangle 50"/>
            <p:cNvSpPr>
              <a:spLocks noChangeArrowheads="1"/>
            </p:cNvSpPr>
            <p:nvPr/>
          </p:nvSpPr>
          <p:spPr bwMode="auto">
            <a:xfrm>
              <a:off x="1338" y="2739"/>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57" name="Text Box 51"/>
            <p:cNvSpPr txBox="1">
              <a:spLocks noChangeArrowheads="1"/>
            </p:cNvSpPr>
            <p:nvPr/>
          </p:nvSpPr>
          <p:spPr bwMode="auto">
            <a:xfrm>
              <a:off x="1429" y="2739"/>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198</a:t>
              </a:r>
              <a:endParaRPr lang="en-US" altLang="zh-CN" sz="2200">
                <a:latin typeface="Arial" panose="020B0604020202020204" pitchFamily="34" charset="0"/>
                <a:ea typeface="宋体" panose="02010600030101010101" pitchFamily="2" charset="-122"/>
              </a:endParaRPr>
            </a:p>
          </p:txBody>
        </p:sp>
        <p:sp>
          <p:nvSpPr>
            <p:cNvPr id="58" name="Rectangle 52"/>
            <p:cNvSpPr>
              <a:spLocks noChangeArrowheads="1"/>
            </p:cNvSpPr>
            <p:nvPr/>
          </p:nvSpPr>
          <p:spPr bwMode="auto">
            <a:xfrm>
              <a:off x="1338" y="2976"/>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59" name="Text Box 53"/>
            <p:cNvSpPr txBox="1">
              <a:spLocks noChangeArrowheads="1"/>
            </p:cNvSpPr>
            <p:nvPr/>
          </p:nvSpPr>
          <p:spPr bwMode="auto">
            <a:xfrm>
              <a:off x="1429" y="2931"/>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a:t>
              </a:r>
              <a:endParaRPr lang="en-US" altLang="zh-CN" sz="2200">
                <a:latin typeface="Arial" panose="020B0604020202020204" pitchFamily="34" charset="0"/>
                <a:ea typeface="宋体" panose="02010600030101010101" pitchFamily="2" charset="-122"/>
              </a:endParaRPr>
            </a:p>
          </p:txBody>
        </p:sp>
        <p:sp>
          <p:nvSpPr>
            <p:cNvPr id="60" name="Rectangle 54"/>
            <p:cNvSpPr>
              <a:spLocks noChangeArrowheads="1"/>
            </p:cNvSpPr>
            <p:nvPr/>
          </p:nvSpPr>
          <p:spPr bwMode="auto">
            <a:xfrm>
              <a:off x="1338" y="3203"/>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61" name="Text Box 55"/>
            <p:cNvSpPr txBox="1">
              <a:spLocks noChangeArrowheads="1"/>
            </p:cNvSpPr>
            <p:nvPr/>
          </p:nvSpPr>
          <p:spPr bwMode="auto">
            <a:xfrm>
              <a:off x="1429" y="3203"/>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102</a:t>
              </a:r>
              <a:endParaRPr lang="en-US" altLang="zh-CN" sz="2200">
                <a:latin typeface="Arial" panose="020B0604020202020204" pitchFamily="34" charset="0"/>
                <a:ea typeface="宋体" panose="02010600030101010101" pitchFamily="2" charset="-122"/>
              </a:endParaRPr>
            </a:p>
          </p:txBody>
        </p:sp>
        <p:sp>
          <p:nvSpPr>
            <p:cNvPr id="62" name="Text Box 56"/>
            <p:cNvSpPr txBox="1">
              <a:spLocks noChangeArrowheads="1"/>
            </p:cNvSpPr>
            <p:nvPr/>
          </p:nvSpPr>
          <p:spPr bwMode="auto">
            <a:xfrm>
              <a:off x="1429" y="2286"/>
              <a:ext cx="363" cy="16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200</a:t>
              </a:r>
              <a:endParaRPr lang="en-US" altLang="zh-CN" sz="2200">
                <a:latin typeface="Arial" panose="020B0604020202020204" pitchFamily="34" charset="0"/>
                <a:ea typeface="宋体" panose="02010600030101010101" pitchFamily="2" charset="-122"/>
              </a:endParaRPr>
            </a:p>
          </p:txBody>
        </p:sp>
        <p:sp>
          <p:nvSpPr>
            <p:cNvPr id="63" name="Text Box 57"/>
            <p:cNvSpPr txBox="1">
              <a:spLocks noChangeArrowheads="1"/>
            </p:cNvSpPr>
            <p:nvPr/>
          </p:nvSpPr>
          <p:spPr bwMode="auto">
            <a:xfrm>
              <a:off x="1383" y="3657"/>
              <a:ext cx="499"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2200">
                  <a:latin typeface="Arial" panose="020B0604020202020204" pitchFamily="34" charset="0"/>
                  <a:ea typeface="宋体" panose="02010600030101010101" pitchFamily="2" charset="-122"/>
                </a:rPr>
                <a:t>第</a:t>
              </a:r>
              <a:r>
                <a:rPr lang="en-US" altLang="zh-CN" sz="2200">
                  <a:latin typeface="Arial" panose="020B0604020202020204" pitchFamily="34" charset="0"/>
                  <a:ea typeface="宋体" panose="02010600030101010101" pitchFamily="2" charset="-122"/>
                </a:rPr>
                <a:t>2</a:t>
              </a:r>
              <a:r>
                <a:rPr lang="zh-CN" altLang="en-US" sz="2200">
                  <a:latin typeface="Arial" panose="020B0604020202020204" pitchFamily="34" charset="0"/>
                  <a:ea typeface="宋体" panose="02010600030101010101" pitchFamily="2" charset="-122"/>
                </a:rPr>
                <a:t>组</a:t>
              </a:r>
              <a:endParaRPr lang="zh-CN" altLang="en-US" sz="2200">
                <a:latin typeface="Arial" panose="020B0604020202020204" pitchFamily="34" charset="0"/>
                <a:ea typeface="宋体" panose="02010600030101010101" pitchFamily="2" charset="-122"/>
              </a:endParaRPr>
            </a:p>
          </p:txBody>
        </p:sp>
        <p:sp>
          <p:nvSpPr>
            <p:cNvPr id="64" name="Rectangle 58"/>
            <p:cNvSpPr>
              <a:spLocks noChangeArrowheads="1"/>
            </p:cNvSpPr>
            <p:nvPr/>
          </p:nvSpPr>
          <p:spPr bwMode="auto">
            <a:xfrm>
              <a:off x="1338" y="3430"/>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65" name="Text Box 59"/>
            <p:cNvSpPr txBox="1">
              <a:spLocks noChangeArrowheads="1"/>
            </p:cNvSpPr>
            <p:nvPr/>
          </p:nvSpPr>
          <p:spPr bwMode="auto">
            <a:xfrm>
              <a:off x="1429" y="3430"/>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101</a:t>
              </a:r>
              <a:endParaRPr lang="en-US" altLang="zh-CN" sz="2200">
                <a:latin typeface="Arial" panose="020B0604020202020204" pitchFamily="34" charset="0"/>
                <a:ea typeface="宋体" panose="02010600030101010101" pitchFamily="2" charset="-122"/>
              </a:endParaRPr>
            </a:p>
          </p:txBody>
        </p:sp>
        <p:sp>
          <p:nvSpPr>
            <p:cNvPr id="66" name="AutoShape 60"/>
            <p:cNvSpPr/>
            <p:nvPr/>
          </p:nvSpPr>
          <p:spPr bwMode="auto">
            <a:xfrm>
              <a:off x="1837" y="2296"/>
              <a:ext cx="46" cy="1270"/>
            </a:xfrm>
            <a:prstGeom prst="rightBrace">
              <a:avLst>
                <a:gd name="adj1" fmla="val 230072"/>
                <a:gd name="adj2" fmla="val 50000"/>
              </a:avLst>
            </a:prstGeom>
            <a:noFill/>
            <a:ln w="9525">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67" name="Text Box 61"/>
            <p:cNvSpPr txBox="1">
              <a:spLocks noChangeArrowheads="1"/>
            </p:cNvSpPr>
            <p:nvPr/>
          </p:nvSpPr>
          <p:spPr bwMode="auto">
            <a:xfrm>
              <a:off x="1824" y="2795"/>
              <a:ext cx="283" cy="408"/>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en-US" altLang="zh-CN" sz="2200">
                  <a:latin typeface="Arial" panose="020B0604020202020204" pitchFamily="34" charset="0"/>
                  <a:ea typeface="宋体" panose="02010600030101010101" pitchFamily="2" charset="-122"/>
                </a:rPr>
                <a:t>100</a:t>
              </a:r>
              <a:r>
                <a:rPr lang="zh-CN" altLang="en-US" sz="2200">
                  <a:latin typeface="Arial" panose="020B0604020202020204" pitchFamily="34" charset="0"/>
                  <a:ea typeface="宋体" panose="02010600030101010101" pitchFamily="2" charset="-122"/>
                </a:rPr>
                <a:t>块</a:t>
              </a:r>
              <a:endParaRPr lang="zh-CN" altLang="en-US" sz="2200">
                <a:latin typeface="Arial" panose="020B0604020202020204" pitchFamily="34" charset="0"/>
                <a:ea typeface="宋体" panose="02010600030101010101" pitchFamily="2" charset="-122"/>
              </a:endParaRPr>
            </a:p>
          </p:txBody>
        </p:sp>
        <p:sp>
          <p:nvSpPr>
            <p:cNvPr id="68" name="Rectangle 62"/>
            <p:cNvSpPr>
              <a:spLocks noChangeArrowheads="1"/>
            </p:cNvSpPr>
            <p:nvPr/>
          </p:nvSpPr>
          <p:spPr bwMode="auto">
            <a:xfrm>
              <a:off x="430" y="2285"/>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69" name="Rectangle 63"/>
            <p:cNvSpPr>
              <a:spLocks noChangeArrowheads="1"/>
            </p:cNvSpPr>
            <p:nvPr/>
          </p:nvSpPr>
          <p:spPr bwMode="auto">
            <a:xfrm>
              <a:off x="430" y="2501"/>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70" name="Text Box 64"/>
            <p:cNvSpPr txBox="1">
              <a:spLocks noChangeArrowheads="1"/>
            </p:cNvSpPr>
            <p:nvPr/>
          </p:nvSpPr>
          <p:spPr bwMode="auto">
            <a:xfrm>
              <a:off x="521" y="2501"/>
              <a:ext cx="363" cy="16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99</a:t>
              </a:r>
              <a:endParaRPr lang="en-US" altLang="zh-CN" sz="2200">
                <a:latin typeface="Arial" panose="020B0604020202020204" pitchFamily="34" charset="0"/>
                <a:ea typeface="宋体" panose="02010600030101010101" pitchFamily="2" charset="-122"/>
              </a:endParaRPr>
            </a:p>
          </p:txBody>
        </p:sp>
        <p:sp>
          <p:nvSpPr>
            <p:cNvPr id="71" name="Rectangle 65"/>
            <p:cNvSpPr>
              <a:spLocks noChangeArrowheads="1"/>
            </p:cNvSpPr>
            <p:nvPr/>
          </p:nvSpPr>
          <p:spPr bwMode="auto">
            <a:xfrm>
              <a:off x="430" y="2738"/>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72" name="Text Box 66"/>
            <p:cNvSpPr txBox="1">
              <a:spLocks noChangeArrowheads="1"/>
            </p:cNvSpPr>
            <p:nvPr/>
          </p:nvSpPr>
          <p:spPr bwMode="auto">
            <a:xfrm>
              <a:off x="521" y="2693"/>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a:t>
              </a:r>
              <a:endParaRPr lang="en-US" altLang="zh-CN" sz="2200">
                <a:latin typeface="Arial" panose="020B0604020202020204" pitchFamily="34" charset="0"/>
                <a:ea typeface="宋体" panose="02010600030101010101" pitchFamily="2" charset="-122"/>
              </a:endParaRPr>
            </a:p>
          </p:txBody>
        </p:sp>
        <p:sp>
          <p:nvSpPr>
            <p:cNvPr id="73" name="Rectangle 67"/>
            <p:cNvSpPr>
              <a:spLocks noChangeArrowheads="1"/>
            </p:cNvSpPr>
            <p:nvPr/>
          </p:nvSpPr>
          <p:spPr bwMode="auto">
            <a:xfrm>
              <a:off x="430" y="2965"/>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74" name="Text Box 68"/>
            <p:cNvSpPr txBox="1">
              <a:spLocks noChangeArrowheads="1"/>
            </p:cNvSpPr>
            <p:nvPr/>
          </p:nvSpPr>
          <p:spPr bwMode="auto">
            <a:xfrm>
              <a:off x="521" y="2965"/>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9</a:t>
              </a:r>
              <a:endParaRPr lang="en-US" altLang="zh-CN" sz="2200">
                <a:latin typeface="Arial" panose="020B0604020202020204" pitchFamily="34" charset="0"/>
                <a:ea typeface="宋体" panose="02010600030101010101" pitchFamily="2" charset="-122"/>
              </a:endParaRPr>
            </a:p>
          </p:txBody>
        </p:sp>
        <p:sp>
          <p:nvSpPr>
            <p:cNvPr id="75" name="Text Box 69"/>
            <p:cNvSpPr txBox="1">
              <a:spLocks noChangeArrowheads="1"/>
            </p:cNvSpPr>
            <p:nvPr/>
          </p:nvSpPr>
          <p:spPr bwMode="auto">
            <a:xfrm>
              <a:off x="521" y="2275"/>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100</a:t>
              </a:r>
              <a:endParaRPr lang="en-US" altLang="zh-CN" sz="2200">
                <a:latin typeface="Arial" panose="020B0604020202020204" pitchFamily="34" charset="0"/>
                <a:ea typeface="宋体" panose="02010600030101010101" pitchFamily="2" charset="-122"/>
              </a:endParaRPr>
            </a:p>
          </p:txBody>
        </p:sp>
        <p:sp>
          <p:nvSpPr>
            <p:cNvPr id="76" name="Text Box 70"/>
            <p:cNvSpPr txBox="1">
              <a:spLocks noChangeArrowheads="1"/>
            </p:cNvSpPr>
            <p:nvPr/>
          </p:nvSpPr>
          <p:spPr bwMode="auto">
            <a:xfrm>
              <a:off x="385" y="3646"/>
              <a:ext cx="726" cy="160"/>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zh-CN" altLang="en-US" sz="2200">
                  <a:latin typeface="Arial" panose="020B0604020202020204" pitchFamily="34" charset="0"/>
                  <a:ea typeface="宋体" panose="02010600030101010101" pitchFamily="2" charset="-122"/>
                </a:rPr>
                <a:t>第</a:t>
              </a:r>
              <a:r>
                <a:rPr lang="en-US" altLang="zh-CN" sz="2200">
                  <a:latin typeface="Arial" panose="020B0604020202020204" pitchFamily="34" charset="0"/>
                  <a:ea typeface="宋体" panose="02010600030101010101" pitchFamily="2" charset="-122"/>
                </a:rPr>
                <a:t>1</a:t>
              </a:r>
              <a:r>
                <a:rPr lang="zh-CN" altLang="en-US" sz="2200">
                  <a:latin typeface="Arial" panose="020B0604020202020204" pitchFamily="34" charset="0"/>
                  <a:ea typeface="宋体" panose="02010600030101010101" pitchFamily="2" charset="-122"/>
                </a:rPr>
                <a:t>组</a:t>
              </a:r>
              <a:endParaRPr lang="zh-CN" altLang="en-US" sz="2200">
                <a:latin typeface="Arial" panose="020B0604020202020204" pitchFamily="34" charset="0"/>
                <a:ea typeface="宋体" panose="02010600030101010101" pitchFamily="2" charset="-122"/>
              </a:endParaRPr>
            </a:p>
          </p:txBody>
        </p:sp>
        <p:sp>
          <p:nvSpPr>
            <p:cNvPr id="77" name="Rectangle 71"/>
            <p:cNvSpPr>
              <a:spLocks noChangeArrowheads="1"/>
            </p:cNvSpPr>
            <p:nvPr/>
          </p:nvSpPr>
          <p:spPr bwMode="auto">
            <a:xfrm>
              <a:off x="430" y="3192"/>
              <a:ext cx="454" cy="136"/>
            </a:xfrm>
            <a:prstGeom prst="rect">
              <a:avLst/>
            </a:prstGeom>
            <a:solidFill>
              <a:schemeClr val="hlink"/>
            </a:solidFill>
            <a:ln>
              <a:noFill/>
            </a:ln>
            <a:effectLst>
              <a:outerShdw dist="17961" dir="2700000" algn="ctr" rotWithShape="0">
                <a:schemeClr val="hlink">
                  <a:gamma/>
                  <a:shade val="60000"/>
                  <a:invGamma/>
                  <a:alpha val="50000"/>
                </a:schemeClr>
              </a:outerShdw>
            </a:effectLst>
          </p:spPr>
          <p:txBody>
            <a:bodyPr wrap="none"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78" name="Text Box 72"/>
            <p:cNvSpPr txBox="1">
              <a:spLocks noChangeArrowheads="1"/>
            </p:cNvSpPr>
            <p:nvPr/>
          </p:nvSpPr>
          <p:spPr bwMode="auto">
            <a:xfrm>
              <a:off x="521" y="3192"/>
              <a:ext cx="363" cy="161"/>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defRPr/>
              </a:pPr>
              <a:r>
                <a:rPr lang="en-US" altLang="zh-CN" sz="2200">
                  <a:latin typeface="Arial" panose="020B0604020202020204" pitchFamily="34" charset="0"/>
                  <a:ea typeface="宋体" panose="02010600030101010101" pitchFamily="2" charset="-122"/>
                </a:rPr>
                <a:t>8</a:t>
              </a:r>
              <a:endParaRPr lang="en-US" altLang="zh-CN" sz="2200">
                <a:latin typeface="Arial" panose="020B0604020202020204" pitchFamily="34" charset="0"/>
                <a:ea typeface="宋体" panose="02010600030101010101" pitchFamily="2" charset="-122"/>
              </a:endParaRPr>
            </a:p>
          </p:txBody>
        </p:sp>
        <p:sp>
          <p:nvSpPr>
            <p:cNvPr id="79" name="AutoShape 73"/>
            <p:cNvSpPr/>
            <p:nvPr/>
          </p:nvSpPr>
          <p:spPr bwMode="auto">
            <a:xfrm>
              <a:off x="929" y="2285"/>
              <a:ext cx="46" cy="998"/>
            </a:xfrm>
            <a:prstGeom prst="rightBrace">
              <a:avLst>
                <a:gd name="adj1" fmla="val 180797"/>
                <a:gd name="adj2" fmla="val 50000"/>
              </a:avLst>
            </a:prstGeom>
            <a:noFill/>
            <a:ln w="9525">
              <a:solidFill>
                <a:schemeClr val="tx1"/>
              </a:solidFill>
              <a:round/>
            </a:ln>
            <a:effectLst>
              <a:outerShdw dist="17961" dir="2700000" algn="ctr" rotWithShape="0">
                <a:schemeClr val="tx1">
                  <a:gamma/>
                  <a:shade val="60000"/>
                  <a:invGamma/>
                  <a:alpha val="50000"/>
                </a:schemeClr>
              </a:outerShdw>
            </a:effectLst>
          </p:spPr>
          <p:txBody>
            <a:bodyPr anchor="ctr">
              <a:spAutoFit/>
            </a:bodyPr>
            <a:lstStyle/>
            <a:p>
              <a:pPr>
                <a:defRPr/>
              </a:pPr>
              <a:endParaRPr lang="zh-CN" altLang="en-US">
                <a:latin typeface="Arial" panose="020B0604020202020204" pitchFamily="34" charset="0"/>
                <a:ea typeface="宋体" panose="02010600030101010101" pitchFamily="2" charset="-122"/>
              </a:endParaRPr>
            </a:p>
          </p:txBody>
        </p:sp>
        <p:sp>
          <p:nvSpPr>
            <p:cNvPr id="80" name="Text Box 74"/>
            <p:cNvSpPr txBox="1">
              <a:spLocks noChangeArrowheads="1"/>
            </p:cNvSpPr>
            <p:nvPr/>
          </p:nvSpPr>
          <p:spPr bwMode="auto">
            <a:xfrm>
              <a:off x="915" y="2557"/>
              <a:ext cx="284" cy="408"/>
            </a:xfrm>
            <a:prstGeom prst="rect">
              <a:avLst/>
            </a:prstGeom>
            <a:noFill/>
            <a:ln>
              <a:noFill/>
            </a:ln>
            <a:effectLst>
              <a:outerShdw dist="17961" dir="2700000" algn="ctr" rotWithShape="0">
                <a:schemeClr val="accent1">
                  <a:gamma/>
                  <a:shade val="60000"/>
                  <a:invGamma/>
                  <a:alpha val="50000"/>
                </a:schemeClr>
              </a:outerShdw>
            </a:effectLst>
          </p:spPr>
          <p:txBody>
            <a:bodyPr vert="eaVert">
              <a:spAutoFit/>
            </a:bodyPr>
            <a:lstStyle/>
            <a:p>
              <a:pPr>
                <a:defRPr/>
              </a:pPr>
              <a:r>
                <a:rPr lang="en-US" altLang="zh-CN" sz="2200">
                  <a:latin typeface="Arial" panose="020B0604020202020204" pitchFamily="34" charset="0"/>
                  <a:ea typeface="宋体" panose="02010600030101010101" pitchFamily="2" charset="-122"/>
                </a:rPr>
                <a:t>93</a:t>
              </a:r>
              <a:r>
                <a:rPr lang="zh-CN" altLang="en-US" sz="2200">
                  <a:latin typeface="Arial" panose="020B0604020202020204" pitchFamily="34" charset="0"/>
                  <a:ea typeface="宋体" panose="02010600030101010101" pitchFamily="2" charset="-122"/>
                </a:rPr>
                <a:t>块</a:t>
              </a:r>
              <a:endParaRPr lang="zh-CN" altLang="en-US" sz="2200">
                <a:latin typeface="Arial" panose="020B0604020202020204" pitchFamily="34" charset="0"/>
                <a:ea typeface="宋体" panose="02010600030101010101" pitchFamily="2" charset="-122"/>
              </a:endParaRPr>
            </a:p>
          </p:txBody>
        </p:sp>
      </p:grpSp>
      <p:sp>
        <p:nvSpPr>
          <p:cNvPr id="81" name="动作按钮: 后退或前一项 80">
            <a:hlinkClick r:id="" action="ppaction://hlinkshowjump?jump=previousslide" highlightClick="1"/>
          </p:cNvPr>
          <p:cNvSpPr/>
          <p:nvPr/>
        </p:nvSpPr>
        <p:spPr bwMode="auto">
          <a:xfrm>
            <a:off x="3779912" y="6381328"/>
            <a:ext cx="360040" cy="216024"/>
          </a:xfrm>
          <a:prstGeom prst="actionButtonBackPrevious">
            <a:avLst/>
          </a:prstGeom>
          <a:solidFill>
            <a:srgbClr val="137325"/>
          </a:solidFill>
          <a:ln>
            <a:solidFill>
              <a:srgbClr val="137325"/>
            </a:solid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rtlCol="0" anchor="t" anchorCtr="0" compatLnSpc="1"/>
          <a:lstStyle/>
          <a:p>
            <a:pPr marL="609600" marR="0" indent="-609600" algn="l" defTabSz="914400" rtl="0" eaLnBrk="0" fontAlgn="base" latinLnBrk="0" hangingPunct="0">
              <a:lnSpc>
                <a:spcPct val="100000"/>
              </a:lnSpc>
              <a:spcBef>
                <a:spcPct val="20000"/>
              </a:spcBef>
              <a:spcAft>
                <a:spcPct val="0"/>
              </a:spcAft>
              <a:buClrTx/>
              <a:buSzTx/>
              <a:buFontTx/>
              <a:buNone/>
            </a:pP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251520" y="836712"/>
            <a:ext cx="4320480" cy="584775"/>
          </a:xfrm>
          <a:prstGeom prst="rect">
            <a:avLst/>
          </a:prstGeom>
          <a:noFill/>
          <a:ln w="9525">
            <a:noFill/>
            <a:miter lim="800000"/>
          </a:ln>
        </p:spPr>
        <p:txBody>
          <a:bodyPr wrap="square">
            <a:spAutoFit/>
          </a:bodyPr>
          <a:lstStyle/>
          <a:p>
            <a:pPr eaLnBrk="1" hangingPunct="1"/>
            <a:r>
              <a:rPr kumimoji="1" lang="en-US" altLang="zh-CN" sz="3200" dirty="0" smtClean="0">
                <a:solidFill>
                  <a:srgbClr val="3333FF"/>
                </a:solidFill>
                <a:latin typeface="Times New Roman" panose="02020603050405020304" pitchFamily="18" charset="0"/>
              </a:rPr>
              <a:t>4.  </a:t>
            </a:r>
            <a:r>
              <a:rPr kumimoji="1" lang="zh-CN" altLang="en-US" sz="3200" dirty="0">
                <a:solidFill>
                  <a:srgbClr val="3333FF"/>
                </a:solidFill>
                <a:latin typeface="Times New Roman" panose="02020603050405020304" pitchFamily="18" charset="0"/>
              </a:rPr>
              <a:t>成组链接法</a:t>
            </a:r>
            <a:endParaRPr kumimoji="1" lang="zh-CN" altLang="en-US" sz="3200" dirty="0">
              <a:solidFill>
                <a:srgbClr val="3333FF"/>
              </a:solidFill>
              <a:latin typeface="Times New Roman" panose="02020603050405020304" pitchFamily="18" charset="0"/>
            </a:endParaRPr>
          </a:p>
        </p:txBody>
      </p:sp>
      <p:sp>
        <p:nvSpPr>
          <p:cNvPr id="268291" name="Text Box 3"/>
          <p:cNvSpPr txBox="1">
            <a:spLocks noChangeArrowheads="1"/>
          </p:cNvSpPr>
          <p:nvPr/>
        </p:nvSpPr>
        <p:spPr bwMode="auto">
          <a:xfrm>
            <a:off x="250825" y="1484784"/>
            <a:ext cx="8078788" cy="4912114"/>
          </a:xfrm>
          <a:prstGeom prst="rect">
            <a:avLst/>
          </a:prstGeom>
          <a:noFill/>
          <a:ln w="9525">
            <a:noFill/>
            <a:miter lim="800000"/>
          </a:ln>
        </p:spPr>
        <p:txBody>
          <a:bodyPr>
            <a:spAutoFit/>
          </a:bodyPr>
          <a:lstStyle/>
          <a:p>
            <a:pPr marL="457200" indent="-457200" eaLnBrk="1" hangingPunct="1">
              <a:lnSpc>
                <a:spcPct val="150000"/>
              </a:lnSpc>
            </a:pPr>
            <a:r>
              <a:rPr kumimoji="1" lang="zh-CN" altLang="en-US" sz="2800" dirty="0" smtClean="0">
                <a:solidFill>
                  <a:schemeClr val="accent1"/>
                </a:solidFill>
                <a:latin typeface="Times New Roman" panose="02020603050405020304" pitchFamily="18" charset="0"/>
              </a:rPr>
              <a:t>（</a:t>
            </a:r>
            <a:r>
              <a:rPr kumimoji="1" lang="en-US" altLang="zh-CN" sz="2800" dirty="0" smtClean="0">
                <a:solidFill>
                  <a:schemeClr val="accent1"/>
                </a:solidFill>
                <a:latin typeface="Times New Roman" panose="02020603050405020304" pitchFamily="18" charset="0"/>
              </a:rPr>
              <a:t>1</a:t>
            </a:r>
            <a:r>
              <a:rPr kumimoji="1" lang="zh-CN" altLang="en-US" sz="2800" dirty="0" smtClean="0">
                <a:solidFill>
                  <a:schemeClr val="accent1"/>
                </a:solidFill>
                <a:latin typeface="Times New Roman" panose="02020603050405020304" pitchFamily="18" charset="0"/>
              </a:rPr>
              <a:t>）空闲</a:t>
            </a:r>
            <a:r>
              <a:rPr kumimoji="1" lang="zh-CN" altLang="en-US" sz="2800" dirty="0">
                <a:solidFill>
                  <a:schemeClr val="accent1"/>
                </a:solidFill>
                <a:latin typeface="Times New Roman" panose="02020603050405020304" pitchFamily="18" charset="0"/>
              </a:rPr>
              <a:t>盘块的组织</a:t>
            </a:r>
            <a:r>
              <a:rPr kumimoji="1" lang="zh-CN" altLang="en-US" sz="2800" dirty="0">
                <a:latin typeface="Times New Roman" panose="02020603050405020304" pitchFamily="18" charset="0"/>
              </a:rPr>
              <a:t> </a:t>
            </a:r>
            <a:endParaRPr kumimoji="1" lang="zh-CN" altLang="en-US" sz="2800" dirty="0">
              <a:latin typeface="Times New Roman" panose="02020603050405020304" pitchFamily="18" charset="0"/>
            </a:endParaRPr>
          </a:p>
          <a:p>
            <a:pPr marL="457200" indent="-457200" eaLnBrk="1" hangingPunct="1">
              <a:lnSpc>
                <a:spcPct val="150000"/>
              </a:lnSpc>
              <a:buFont typeface="Wingdings" panose="05000000000000000000" pitchFamily="2" charset="2"/>
              <a:buChar char="n"/>
            </a:pPr>
            <a:r>
              <a:rPr kumimoji="1" lang="zh-CN" altLang="en-US" sz="2400" dirty="0">
                <a:latin typeface="Times New Roman" panose="02020603050405020304" pitchFamily="18" charset="0"/>
              </a:rPr>
              <a:t>      </a:t>
            </a:r>
            <a:r>
              <a:rPr kumimoji="1" lang="zh-CN" altLang="en-US" sz="2400" dirty="0" smtClean="0">
                <a:solidFill>
                  <a:schemeClr val="tx2"/>
                </a:solidFill>
                <a:latin typeface="Times New Roman" panose="02020603050405020304" pitchFamily="18" charset="0"/>
              </a:rPr>
              <a:t>空闲</a:t>
            </a:r>
            <a:r>
              <a:rPr kumimoji="1" lang="zh-CN" altLang="en-US" sz="2400" dirty="0">
                <a:solidFill>
                  <a:schemeClr val="tx2"/>
                </a:solidFill>
                <a:latin typeface="Times New Roman" panose="02020603050405020304" pitchFamily="18" charset="0"/>
              </a:rPr>
              <a:t>盘块的链接：</a:t>
            </a:r>
            <a:endParaRPr kumimoji="1" lang="zh-CN" altLang="en-US" sz="2400" dirty="0">
              <a:solidFill>
                <a:schemeClr val="tx2"/>
              </a:solidFill>
              <a:latin typeface="Times New Roman" panose="02020603050405020304" pitchFamily="18" charset="0"/>
            </a:endParaRPr>
          </a:p>
          <a:p>
            <a:pPr marL="457200" indent="-457200" eaLnBrk="1" hangingPunct="1">
              <a:lnSpc>
                <a:spcPct val="150000"/>
              </a:lnSpc>
            </a:pPr>
            <a:r>
              <a:rPr kumimoji="1" lang="zh-CN" altLang="en-US" dirty="0" smtClean="0"/>
              <a:t>  </a:t>
            </a:r>
            <a:r>
              <a:rPr kumimoji="1" lang="zh-CN" altLang="en-US" sz="2400" dirty="0"/>
              <a:t>①　从第</a:t>
            </a:r>
            <a:r>
              <a:rPr kumimoji="1" lang="en-US" altLang="zh-CN" sz="2400" dirty="0"/>
              <a:t>2</a:t>
            </a:r>
            <a:r>
              <a:rPr kumimoji="1" lang="zh-CN" altLang="en-US" sz="2400" dirty="0"/>
              <a:t>组开始，将每组的总块数及相应的块号记录在前一组的最末块中：</a:t>
            </a:r>
            <a:endParaRPr kumimoji="1" lang="zh-CN" altLang="en-US" sz="2400" dirty="0"/>
          </a:p>
          <a:p>
            <a:pPr marL="457200" indent="-457200" eaLnBrk="1" hangingPunct="1">
              <a:lnSpc>
                <a:spcPct val="150000"/>
              </a:lnSpc>
            </a:pPr>
            <a:r>
              <a:rPr kumimoji="1" lang="zh-CN" altLang="en-US" sz="2400" dirty="0" smtClean="0"/>
              <a:t>  </a:t>
            </a:r>
            <a:r>
              <a:rPr kumimoji="1" lang="zh-CN" altLang="en-US" sz="2400" dirty="0"/>
              <a:t>② 对第</a:t>
            </a:r>
            <a:r>
              <a:rPr kumimoji="1" lang="en-US" altLang="zh-CN" sz="2400" dirty="0"/>
              <a:t>1</a:t>
            </a:r>
            <a:r>
              <a:rPr kumimoji="1" lang="zh-CN" altLang="en-US" sz="2400" dirty="0"/>
              <a:t>组，其总块数和各块块号记录在空闲盘块栈中，放在超级块里。</a:t>
            </a:r>
            <a:endParaRPr kumimoji="1" lang="zh-CN" altLang="en-US" sz="2400" dirty="0"/>
          </a:p>
          <a:p>
            <a:pPr marL="457200" indent="-457200" eaLnBrk="1" hangingPunct="1">
              <a:lnSpc>
                <a:spcPct val="150000"/>
              </a:lnSpc>
            </a:pPr>
            <a:r>
              <a:rPr kumimoji="1" lang="zh-CN" altLang="en-US" sz="2400" dirty="0" smtClean="0"/>
              <a:t>系统</a:t>
            </a:r>
            <a:r>
              <a:rPr kumimoji="1" lang="zh-CN" altLang="en-US" sz="2400" dirty="0"/>
              <a:t>启动后，将超级块复制到主存中，并建立空闲盘块号栈，栈顶指针</a:t>
            </a:r>
            <a:r>
              <a:rPr kumimoji="1" lang="en-US" altLang="zh-CN" sz="2400" dirty="0" err="1"/>
              <a:t>S_Free</a:t>
            </a:r>
            <a:r>
              <a:rPr kumimoji="1" lang="en-US" altLang="zh-CN" sz="2400" dirty="0"/>
              <a:t>=</a:t>
            </a:r>
            <a:r>
              <a:rPr kumimoji="1" lang="zh-CN" altLang="en-US" sz="2400" dirty="0"/>
              <a:t>第</a:t>
            </a:r>
            <a:r>
              <a:rPr kumimoji="1" lang="en-US" altLang="zh-CN" sz="2400" dirty="0"/>
              <a:t>1</a:t>
            </a:r>
            <a:r>
              <a:rPr kumimoji="1" lang="zh-CN" altLang="en-US" sz="2400" dirty="0"/>
              <a:t>组总块数。</a:t>
            </a:r>
            <a:endParaRPr kumimoji="1" lang="zh-CN" altLang="en-US" sz="2400" dirty="0"/>
          </a:p>
        </p:txBody>
      </p:sp>
      <p:sp>
        <p:nvSpPr>
          <p:cNvPr id="268363" name="AutoShape 75">
            <a:hlinkClick r:id="" action="ppaction://hlinkshowjump?jump=nextslide" highlightClick="1"/>
          </p:cNvPr>
          <p:cNvSpPr>
            <a:spLocks noChangeArrowheads="1"/>
          </p:cNvSpPr>
          <p:nvPr/>
        </p:nvSpPr>
        <p:spPr bwMode="auto">
          <a:xfrm>
            <a:off x="3779912" y="3507041"/>
            <a:ext cx="720031" cy="400110"/>
          </a:xfrm>
          <a:prstGeom prst="actionButtonForwardNext">
            <a:avLst/>
          </a:prstGeom>
          <a:solidFill>
            <a:srgbClr val="FF99CC"/>
          </a:solidFill>
          <a:ln w="12700">
            <a:solidFill>
              <a:schemeClr val="tx1"/>
            </a:solidFill>
            <a:miter lim="800000"/>
          </a:ln>
          <a:effectLst>
            <a:outerShdw dist="17961" dir="2700000" algn="ctr" rotWithShape="0">
              <a:schemeClr val="tx1">
                <a:gamma/>
                <a:shade val="60000"/>
                <a:invGamma/>
                <a:alpha val="50000"/>
              </a:schemeClr>
            </a:outerShdw>
          </a:effectLst>
        </p:spPr>
        <p:txBody>
          <a:bodyPr wrap="square" anchor="ctr">
            <a:spAutoFit/>
          </a:bodyPr>
          <a:lstStyle/>
          <a:p>
            <a:pPr eaLnBrk="1" hangingPunct="1">
              <a:spcBef>
                <a:spcPct val="50000"/>
              </a:spcBef>
              <a:buClr>
                <a:schemeClr val="tx1"/>
              </a:buClr>
              <a:defRPr/>
            </a:pPr>
            <a:endParaRPr lang="zh-CN" altLang="en-US"/>
          </a:p>
        </p:txBody>
      </p:sp>
      <p:sp>
        <p:nvSpPr>
          <p:cNvPr id="5" name="Rectangle 37"/>
          <p:cNvSpPr>
            <a:spLocks noChangeArrowheads="1"/>
          </p:cNvSpPr>
          <p:nvPr/>
        </p:nvSpPr>
        <p:spPr bwMode="auto">
          <a:xfrm>
            <a:off x="1857356" y="44624"/>
            <a:ext cx="6429420" cy="707886"/>
          </a:xfrm>
          <a:prstGeom prst="rect">
            <a:avLst/>
          </a:prstGeom>
          <a:noFill/>
          <a:ln>
            <a:noFill/>
          </a:ln>
          <a:effectLst/>
        </p:spPr>
        <p:txBody>
          <a:bodyPr wrap="square">
            <a:spAutoFit/>
          </a:bodyPr>
          <a:lstStyle/>
          <a:p>
            <a:pPr eaLnBrk="1" hangingPunct="1">
              <a:spcBef>
                <a:spcPct val="0"/>
              </a:spcBef>
              <a:defRPr/>
            </a:pPr>
            <a:r>
              <a:rPr kumimoji="1" lang="en-US" altLang="zh-CN"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6.4</a:t>
            </a:r>
            <a:r>
              <a:rPr kumimoji="1" lang="zh-CN" altLang="en-US" sz="4000" dirty="0" smtClean="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rPr>
              <a:t>文件存储空间管理</a:t>
            </a:r>
            <a:endParaRPr kumimoji="1" lang="zh-CN" altLang="en-US" sz="4000" dirty="0">
              <a:solidFill>
                <a:srgbClr val="FF0000"/>
              </a:solidFill>
              <a:effectLst>
                <a:outerShdw blurRad="38100" dist="38100" dir="2700000" algn="tl">
                  <a:srgbClr val="C0C0C0"/>
                </a:outerShdw>
              </a:effectLst>
              <a:latin typeface="Times New Roman" panose="02020603050405020304" pitchFamily="18" charset="0"/>
              <a:ea typeface="仿宋" panose="02010609060101010101"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68291">
                                            <p:txEl>
                                              <p:pRg st="2" end="2"/>
                                            </p:txEl>
                                          </p:spTgt>
                                        </p:tgtEl>
                                        <p:attrNameLst>
                                          <p:attrName>style.visibility</p:attrName>
                                        </p:attrNameLst>
                                      </p:cBhvr>
                                      <p:to>
                                        <p:strVal val="visible"/>
                                      </p:to>
                                    </p:set>
                                    <p:animEffect transition="in" filter="box(in)">
                                      <p:cBhvr>
                                        <p:cTn id="7" dur="500"/>
                                        <p:tgtEl>
                                          <p:spTgt spid="26829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68291">
                                            <p:txEl>
                                              <p:pRg st="3" end="3"/>
                                            </p:txEl>
                                          </p:spTgt>
                                        </p:tgtEl>
                                        <p:attrNameLst>
                                          <p:attrName>style.visibility</p:attrName>
                                        </p:attrNameLst>
                                      </p:cBhvr>
                                      <p:to>
                                        <p:strVal val="visible"/>
                                      </p:to>
                                    </p:set>
                                    <p:animEffect transition="in" filter="box(in)">
                                      <p:cBhvr>
                                        <p:cTn id="12" dur="500"/>
                                        <p:tgtEl>
                                          <p:spTgt spid="26829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68291">
                                            <p:txEl>
                                              <p:pRg st="4" end="4"/>
                                            </p:txEl>
                                          </p:spTgt>
                                        </p:tgtEl>
                                        <p:attrNameLst>
                                          <p:attrName>style.visibility</p:attrName>
                                        </p:attrNameLst>
                                      </p:cBhvr>
                                      <p:to>
                                        <p:strVal val="visible"/>
                                      </p:to>
                                    </p:set>
                                    <p:animEffect transition="in" filter="box(in)">
                                      <p:cBhvr>
                                        <p:cTn id="17" dur="500"/>
                                        <p:tgtEl>
                                          <p:spTgt spid="268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smartTable{a6ab8442-fe9d-4f71-8fe3-b4cc6b073a4b}"/>
</p:tagLst>
</file>

<file path=ppt/theme/theme1.xml><?xml version="1.0" encoding="utf-8"?>
<a:theme xmlns:a="http://schemas.openxmlformats.org/drawingml/2006/main" name="577TGp_fruit_light_ani">
  <a:themeElements>
    <a:clrScheme name="577TGp_fruit_light_ani 1">
      <a:dk1>
        <a:srgbClr val="000000"/>
      </a:dk1>
      <a:lt1>
        <a:srgbClr val="FFFFFF"/>
      </a:lt1>
      <a:dk2>
        <a:srgbClr val="CC3300"/>
      </a:dk2>
      <a:lt2>
        <a:srgbClr val="808080"/>
      </a:lt2>
      <a:accent1>
        <a:srgbClr val="FF6161"/>
      </a:accent1>
      <a:accent2>
        <a:srgbClr val="FFC319"/>
      </a:accent2>
      <a:accent3>
        <a:srgbClr val="FFFFFF"/>
      </a:accent3>
      <a:accent4>
        <a:srgbClr val="000000"/>
      </a:accent4>
      <a:accent5>
        <a:srgbClr val="FFB7B7"/>
      </a:accent5>
      <a:accent6>
        <a:srgbClr val="E7B016"/>
      </a:accent6>
      <a:hlink>
        <a:srgbClr val="A8D02A"/>
      </a:hlink>
      <a:folHlink>
        <a:srgbClr val="5CB1FE"/>
      </a:folHlink>
    </a:clrScheme>
    <a:fontScheme name="577TGp_fruit_light_ani">
      <a:majorFont>
        <a:latin typeface="Arial"/>
        <a:ea typeface="MS PGothic"/>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609600" marR="0" indent="-609600" algn="l" defTabSz="914400" rtl="0" eaLnBrk="0" fontAlgn="base" latinLnBrk="0" hangingPunct="0">
          <a:lnSpc>
            <a:spcPct val="100000"/>
          </a:lnSpc>
          <a:spcBef>
            <a:spcPct val="20000"/>
          </a:spcBef>
          <a:spcAft>
            <a:spcPct val="0"/>
          </a:spcAft>
          <a:buClrTx/>
          <a:buSzTx/>
          <a:buFontTx/>
          <a:buNone/>
          <a:defRPr kumimoji="0" 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609600" marR="0" indent="-609600" algn="l" defTabSz="914400" rtl="0" eaLnBrk="0" fontAlgn="base" latinLnBrk="0" hangingPunct="0">
          <a:lnSpc>
            <a:spcPct val="100000"/>
          </a:lnSpc>
          <a:spcBef>
            <a:spcPct val="20000"/>
          </a:spcBef>
          <a:spcAft>
            <a:spcPct val="0"/>
          </a:spcAft>
          <a:buClrTx/>
          <a:buSzTx/>
          <a:buFontTx/>
          <a:buNone/>
          <a:defRPr kumimoji="0" 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77TGp_fruit_light_ani 1">
        <a:dk1>
          <a:srgbClr val="000000"/>
        </a:dk1>
        <a:lt1>
          <a:srgbClr val="FFFFFF"/>
        </a:lt1>
        <a:dk2>
          <a:srgbClr val="CC3300"/>
        </a:dk2>
        <a:lt2>
          <a:srgbClr val="808080"/>
        </a:lt2>
        <a:accent1>
          <a:srgbClr val="FF6161"/>
        </a:accent1>
        <a:accent2>
          <a:srgbClr val="FFC319"/>
        </a:accent2>
        <a:accent3>
          <a:srgbClr val="FFFFFF"/>
        </a:accent3>
        <a:accent4>
          <a:srgbClr val="000000"/>
        </a:accent4>
        <a:accent5>
          <a:srgbClr val="FFB7B7"/>
        </a:accent5>
        <a:accent6>
          <a:srgbClr val="E7B016"/>
        </a:accent6>
        <a:hlink>
          <a:srgbClr val="A8D02A"/>
        </a:hlink>
        <a:folHlink>
          <a:srgbClr val="5CB1FE"/>
        </a:folHlink>
      </a:clrScheme>
      <a:clrMap bg1="lt1" tx1="dk1" bg2="lt2" tx2="dk2" accent1="accent1" accent2="accent2" accent3="accent3" accent4="accent4" accent5="accent5" accent6="accent6" hlink="hlink" folHlink="folHlink"/>
    </a:extraClrScheme>
    <a:extraClrScheme>
      <a:clrScheme name="577TGp_fruit_light_ani 2">
        <a:dk1>
          <a:srgbClr val="000000"/>
        </a:dk1>
        <a:lt1>
          <a:srgbClr val="FFFFFF"/>
        </a:lt1>
        <a:dk2>
          <a:srgbClr val="006666"/>
        </a:dk2>
        <a:lt2>
          <a:srgbClr val="808080"/>
        </a:lt2>
        <a:accent1>
          <a:srgbClr val="F8A230"/>
        </a:accent1>
        <a:accent2>
          <a:srgbClr val="5CACE2"/>
        </a:accent2>
        <a:accent3>
          <a:srgbClr val="FFFFFF"/>
        </a:accent3>
        <a:accent4>
          <a:srgbClr val="000000"/>
        </a:accent4>
        <a:accent5>
          <a:srgbClr val="FBCEAD"/>
        </a:accent5>
        <a:accent6>
          <a:srgbClr val="539BCD"/>
        </a:accent6>
        <a:hlink>
          <a:srgbClr val="E569A7"/>
        </a:hlink>
        <a:folHlink>
          <a:srgbClr val="95D844"/>
        </a:folHlink>
      </a:clrScheme>
      <a:clrMap bg1="lt1" tx1="dk1" bg2="lt2" tx2="dk2" accent1="accent1" accent2="accent2" accent3="accent3" accent4="accent4" accent5="accent5" accent6="accent6" hlink="hlink" folHlink="folHlink"/>
    </a:extraClrScheme>
    <a:extraClrScheme>
      <a:clrScheme name="577TGp_fruit_light_ani 3">
        <a:dk1>
          <a:srgbClr val="000000"/>
        </a:dk1>
        <a:lt1>
          <a:srgbClr val="FFFFFF"/>
        </a:lt1>
        <a:dk2>
          <a:srgbClr val="000066"/>
        </a:dk2>
        <a:lt2>
          <a:srgbClr val="808080"/>
        </a:lt2>
        <a:accent1>
          <a:srgbClr val="8EEA3A"/>
        </a:accent1>
        <a:accent2>
          <a:srgbClr val="F97B90"/>
        </a:accent2>
        <a:accent3>
          <a:srgbClr val="FFFFFF"/>
        </a:accent3>
        <a:accent4>
          <a:srgbClr val="000000"/>
        </a:accent4>
        <a:accent5>
          <a:srgbClr val="C6F3AE"/>
        </a:accent5>
        <a:accent6>
          <a:srgbClr val="E26F82"/>
        </a:accent6>
        <a:hlink>
          <a:srgbClr val="5DC2F5"/>
        </a:hlink>
        <a:folHlink>
          <a:srgbClr val="FFA4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44898</Words>
  <Application>WPS 演示</Application>
  <PresentationFormat>全屏显示(4:3)</PresentationFormat>
  <Paragraphs>4364</Paragraphs>
  <Slides>194</Slides>
  <Notes>126</Notes>
  <HiddenSlides>10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28</vt:i4>
      </vt:variant>
      <vt:variant>
        <vt:lpstr>幻灯片标题</vt:lpstr>
      </vt:variant>
      <vt:variant>
        <vt:i4>194</vt:i4>
      </vt:variant>
    </vt:vector>
  </HeadingPairs>
  <TitlesOfParts>
    <vt:vector size="238" baseType="lpstr">
      <vt:lpstr>Arial</vt:lpstr>
      <vt:lpstr>宋体</vt:lpstr>
      <vt:lpstr>Wingdings</vt:lpstr>
      <vt:lpstr>MS PGothic</vt:lpstr>
      <vt:lpstr>华文行楷</vt:lpstr>
      <vt:lpstr>Times New Roman</vt:lpstr>
      <vt:lpstr>仿宋</vt:lpstr>
      <vt:lpstr>Symbol</vt:lpstr>
      <vt:lpstr>微软雅黑</vt:lpstr>
      <vt:lpstr>Arial Unicode MS</vt:lpstr>
      <vt:lpstr>Courier New</vt:lpstr>
      <vt:lpstr>黑体</vt:lpstr>
      <vt:lpstr>Courier New</vt:lpstr>
      <vt:lpstr>Arial</vt:lpstr>
      <vt:lpstr>仿宋_GB2312</vt:lpstr>
      <vt:lpstr>577TGp_fruit_light_ani</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Equation.3</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第六章  文件管理</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（2）混合索引：</vt:lpstr>
      <vt:lpstr>（2）混合索引</vt:lpstr>
      <vt:lpstr>（2）混合索引</vt:lpstr>
      <vt:lpstr>（2）混合索引</vt:lpstr>
      <vt:lpstr>（2）混合索引</vt:lpstr>
      <vt:lpstr>（2）混合索引</vt:lpstr>
      <vt:lpstr>（2）混合索引</vt:lpstr>
      <vt:lpstr>4.混合索引分配：</vt:lpstr>
      <vt:lpstr>PowerPoint 演示文稿</vt:lpstr>
      <vt:lpstr>PowerPoint 演示文稿</vt:lpstr>
      <vt:lpstr>4. 文件物理结构的比较</vt:lpstr>
      <vt:lpstr>PowerPoint 演示文稿</vt:lpstr>
      <vt:lpstr>例4：	如果一个文件存放在100个数据块中，文件索引信息都在内存中，那么如果（），不需要做任何磁盘I/O操作。 A.采用连续分配策略，将最后一个数据块搬到文件头部 B.采用单级索引分配策略，将最后一个数据块搬到文件头部 C.采用隐式链接分配策略，将最后一个数据块搬到文件头部 D.采用隐式链接分配策略，将第一个数据块插入文件尾部</vt:lpstr>
      <vt:lpstr>例6：当数据为以下使用要求时，应选择何种物理文件组织方式： （1）快速访问，不经常更新，经常随机访问 （2）快速访问，经常更新，经常按一定顺序访问； （3）快速访问，经常更新，经常随机访问。 </vt:lpstr>
      <vt:lpstr>例7：	</vt:lpstr>
      <vt:lpstr>分析</vt:lpstr>
      <vt:lpstr>例8：	</vt:lpstr>
      <vt:lpstr>例8解答：</vt:lpstr>
      <vt:lpstr>例8解答：</vt:lpstr>
      <vt:lpstr>例9：	</vt:lpstr>
      <vt:lpstr>小组课堂讨论：</vt:lpstr>
      <vt:lpstr>课堂讨论：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lpstr>例题：</vt:lpstr>
      <vt:lpstr>例题解答</vt:lpstr>
      <vt:lpstr>例题：</vt:lpstr>
      <vt:lpstr>例题：</vt:lpstr>
      <vt:lpstr>小组课堂讨论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参考答案：</vt:lpstr>
      <vt:lpstr>所分配盘块号： 600＃、601＃、602＃、201＃、500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文件属性：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HDU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ZX</dc:creator>
  <cp:lastModifiedBy>张祯</cp:lastModifiedBy>
  <cp:revision>2370</cp:revision>
  <cp:lastPrinted>2411-12-30T00:00:00Z</cp:lastPrinted>
  <dcterms:created xsi:type="dcterms:W3CDTF">2010-06-25T14:34:00Z</dcterms:created>
  <dcterms:modified xsi:type="dcterms:W3CDTF">2021-05-24T01:21:48Z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9A67A651C549439EBFB4B941F5234ED6</vt:lpwstr>
  </property>
</Properties>
</file>